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7" r:id="rId1"/>
    <p:sldMasterId id="2147483674" r:id="rId2"/>
    <p:sldMasterId id="2147483734" r:id="rId3"/>
    <p:sldMasterId id="2147483715" r:id="rId4"/>
  </p:sldMasterIdLst>
  <p:notesMasterIdLst>
    <p:notesMasterId r:id="rId71"/>
  </p:notesMasterIdLst>
  <p:handoutMasterIdLst>
    <p:handoutMasterId r:id="rId72"/>
  </p:handoutMasterIdLst>
  <p:sldIdLst>
    <p:sldId id="279" r:id="rId5"/>
    <p:sldId id="295" r:id="rId6"/>
    <p:sldId id="361" r:id="rId7"/>
    <p:sldId id="281" r:id="rId8"/>
    <p:sldId id="316" r:id="rId9"/>
    <p:sldId id="317" r:id="rId10"/>
    <p:sldId id="289" r:id="rId11"/>
    <p:sldId id="283" r:id="rId12"/>
    <p:sldId id="318" r:id="rId13"/>
    <p:sldId id="298" r:id="rId14"/>
    <p:sldId id="296" r:id="rId15"/>
    <p:sldId id="292" r:id="rId16"/>
    <p:sldId id="327" r:id="rId17"/>
    <p:sldId id="337" r:id="rId18"/>
    <p:sldId id="336" r:id="rId19"/>
    <p:sldId id="339" r:id="rId20"/>
    <p:sldId id="319" r:id="rId21"/>
    <p:sldId id="306" r:id="rId22"/>
    <p:sldId id="307" r:id="rId23"/>
    <p:sldId id="352" r:id="rId24"/>
    <p:sldId id="320" r:id="rId25"/>
    <p:sldId id="308" r:id="rId26"/>
    <p:sldId id="309" r:id="rId27"/>
    <p:sldId id="311" r:id="rId28"/>
    <p:sldId id="305" r:id="rId29"/>
    <p:sldId id="312" r:id="rId30"/>
    <p:sldId id="313" r:id="rId31"/>
    <p:sldId id="314" r:id="rId32"/>
    <p:sldId id="330" r:id="rId33"/>
    <p:sldId id="345" r:id="rId34"/>
    <p:sldId id="348" r:id="rId35"/>
    <p:sldId id="347" r:id="rId36"/>
    <p:sldId id="346" r:id="rId37"/>
    <p:sldId id="351" r:id="rId38"/>
    <p:sldId id="341" r:id="rId39"/>
    <p:sldId id="358" r:id="rId40"/>
    <p:sldId id="324" r:id="rId41"/>
    <p:sldId id="322" r:id="rId42"/>
    <p:sldId id="329" r:id="rId43"/>
    <p:sldId id="331" r:id="rId44"/>
    <p:sldId id="350" r:id="rId45"/>
    <p:sldId id="349" r:id="rId46"/>
    <p:sldId id="355" r:id="rId47"/>
    <p:sldId id="359" r:id="rId48"/>
    <p:sldId id="362" r:id="rId49"/>
    <p:sldId id="357" r:id="rId50"/>
    <p:sldId id="354" r:id="rId51"/>
    <p:sldId id="360" r:id="rId52"/>
    <p:sldId id="294" r:id="rId53"/>
    <p:sldId id="332" r:id="rId54"/>
    <p:sldId id="288" r:id="rId55"/>
    <p:sldId id="286" r:id="rId56"/>
    <p:sldId id="285" r:id="rId57"/>
    <p:sldId id="282" r:id="rId58"/>
    <p:sldId id="287" r:id="rId59"/>
    <p:sldId id="297" r:id="rId60"/>
    <p:sldId id="299" r:id="rId61"/>
    <p:sldId id="310" r:id="rId62"/>
    <p:sldId id="321" r:id="rId63"/>
    <p:sldId id="323" r:id="rId64"/>
    <p:sldId id="325" r:id="rId65"/>
    <p:sldId id="326" r:id="rId66"/>
    <p:sldId id="328" r:id="rId67"/>
    <p:sldId id="342" r:id="rId68"/>
    <p:sldId id="343" r:id="rId69"/>
    <p:sldId id="344" r:id="rId70"/>
  </p:sldIdLst>
  <p:sldSz cx="14630400" cy="82296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96" userDrawn="1">
          <p15:clr>
            <a:srgbClr val="547EBF"/>
          </p15:clr>
        </p15:guide>
        <p15:guide id="2" pos="5674" userDrawn="1">
          <p15:clr>
            <a:srgbClr val="547EBF"/>
          </p15:clr>
        </p15:guide>
        <p15:guide id="3" pos="2650" userDrawn="1">
          <p15:clr>
            <a:srgbClr val="547EBF"/>
          </p15:clr>
        </p15:guide>
        <p15:guide id="4" pos="3110" userDrawn="1">
          <p15:clr>
            <a:srgbClr val="547EBF"/>
          </p15:clr>
        </p15:guide>
        <p15:guide id="5" orient="horz" pos="3226" userDrawn="1">
          <p15:clr>
            <a:srgbClr val="547EBF"/>
          </p15:clr>
        </p15:guide>
        <p15:guide id="7" pos="518" userDrawn="1">
          <p15:clr>
            <a:srgbClr val="547EBF"/>
          </p15:clr>
        </p15:guide>
        <p15:guide id="8" pos="9216" userDrawn="1">
          <p15:clr>
            <a:srgbClr val="547EBF"/>
          </p15:clr>
        </p15:guide>
        <p15:guide id="9" orient="horz" userDrawn="1">
          <p15:clr>
            <a:srgbClr val="547EBF"/>
          </p15:clr>
        </p15:guide>
        <p15:guide id="10" orient="horz" pos="5184" userDrawn="1">
          <p15:clr>
            <a:srgbClr val="547EBF"/>
          </p15:clr>
        </p15:guide>
        <p15:guide id="11" orient="horz" pos="2707" userDrawn="1">
          <p15:clr>
            <a:srgbClr val="A4A3A4"/>
          </p15:clr>
        </p15:guide>
        <p15:guide id="12" orient="horz" pos="4637" userDrawn="1">
          <p15:clr>
            <a:srgbClr val="A4A3A4"/>
          </p15:clr>
        </p15:guide>
        <p15:guide id="13" pos="5242" userDrawn="1">
          <p15:clr>
            <a:srgbClr val="A4A3A4"/>
          </p15:clr>
        </p15:guide>
        <p15:guide id="14" pos="783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BM"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7F3F1"/>
    <a:srgbClr val="DBFBFB"/>
    <a:srgbClr val="EDF4FF"/>
    <a:srgbClr val="FFF0F6"/>
    <a:srgbClr val="E0DBDA"/>
    <a:srgbClr val="DCDCDC"/>
    <a:srgbClr val="87EDED"/>
    <a:srgbClr val="C9DEFF"/>
    <a:srgbClr val="E6D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415" autoAdjust="0"/>
    <p:restoredTop sz="96296"/>
  </p:normalViewPr>
  <p:slideViewPr>
    <p:cSldViewPr snapToObjects="1">
      <p:cViewPr varScale="1">
        <p:scale>
          <a:sx n="92" d="100"/>
          <a:sy n="92" d="100"/>
        </p:scale>
        <p:origin x="648" y="176"/>
      </p:cViewPr>
      <p:guideLst>
        <p:guide orient="horz" pos="1296"/>
        <p:guide pos="5674"/>
        <p:guide pos="2650"/>
        <p:guide pos="3110"/>
        <p:guide orient="horz" pos="3226"/>
        <p:guide pos="518"/>
        <p:guide pos="9216"/>
        <p:guide orient="horz"/>
        <p:guide orient="horz" pos="5184"/>
        <p:guide orient="horz" pos="2707"/>
        <p:guide orient="horz" pos="4637"/>
        <p:guide pos="5242"/>
        <p:guide pos="7834"/>
      </p:guideLst>
    </p:cSldViewPr>
  </p:slideViewPr>
  <p:notesTextViewPr>
    <p:cViewPr>
      <p:scale>
        <a:sx n="1" d="1"/>
        <a:sy n="1" d="1"/>
      </p:scale>
      <p:origin x="0" y="0"/>
    </p:cViewPr>
  </p:notesTextViewPr>
  <p:sorterViewPr>
    <p:cViewPr>
      <p:scale>
        <a:sx n="80" d="100"/>
        <a:sy n="80" d="100"/>
      </p:scale>
      <p:origin x="0" y="0"/>
    </p:cViewPr>
  </p:sorterViewPr>
  <p:notesViewPr>
    <p:cSldViewPr snapToObjects="1">
      <p:cViewPr varScale="1">
        <p:scale>
          <a:sx n="67" d="100"/>
          <a:sy n="67" d="100"/>
        </p:scale>
        <p:origin x="2376" y="84"/>
      </p:cViewPr>
      <p:guideLst/>
    </p:cSldViewPr>
  </p:notesViewPr>
  <p:gridSpacing cx="45720" cy="4572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D3A1D4-C2F1-4FBA-9F37-B87A976340E2}" type="datetimeFigureOut">
              <a:rPr lang="en-US" smtClean="0"/>
              <a:t>1/28/20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101E57-0ADC-4285-9663-DD3D73EBE0D4}" type="slidenum">
              <a:rPr lang="en-US" smtClean="0"/>
              <a:t>‹#›</a:t>
            </a:fld>
            <a:endParaRPr lang="en-US"/>
          </a:p>
        </p:txBody>
      </p:sp>
    </p:spTree>
    <p:extLst>
      <p:ext uri="{BB962C8B-B14F-4D97-AF65-F5344CB8AC3E}">
        <p14:creationId xmlns:p14="http://schemas.microsoft.com/office/powerpoint/2010/main" val="18016823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charset="0"/>
              </a:defRPr>
            </a:lvl1pPr>
          </a:lstStyle>
          <a:p>
            <a:fld id="{5288BB53-F264-D84E-8876-073A512183CA}" type="datetimeFigureOut">
              <a:rPr lang="en-US" smtClean="0"/>
              <a:pPr/>
              <a:t>1/28/20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charset="0"/>
              </a:defRPr>
            </a:lvl1pPr>
          </a:lstStyle>
          <a:p>
            <a:fld id="{698D0594-4E60-8F4B-8226-C705B94694A4}" type="slidenum">
              <a:rPr lang="en-US" smtClean="0"/>
              <a:pPr/>
              <a:t>‹#›</a:t>
            </a:fld>
            <a:endParaRPr lang="en-US" dirty="0"/>
          </a:p>
        </p:txBody>
      </p:sp>
    </p:spTree>
    <p:extLst>
      <p:ext uri="{BB962C8B-B14F-4D97-AF65-F5344CB8AC3E}">
        <p14:creationId xmlns:p14="http://schemas.microsoft.com/office/powerpoint/2010/main" val="52348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charset="0"/>
        <a:ea typeface="+mn-ea"/>
        <a:cs typeface="+mn-cs"/>
      </a:defRPr>
    </a:lvl1pPr>
    <a:lvl2pPr marL="457200" algn="l" defTabSz="914400" rtl="0" eaLnBrk="1" latinLnBrk="0" hangingPunct="1">
      <a:defRPr sz="1200" b="0" i="0" kern="1200">
        <a:solidFill>
          <a:schemeClr val="tx1"/>
        </a:solidFill>
        <a:latin typeface="Arial Regular" charset="0"/>
        <a:ea typeface="+mn-ea"/>
        <a:cs typeface="+mn-cs"/>
      </a:defRPr>
    </a:lvl2pPr>
    <a:lvl3pPr marL="914400" algn="l" defTabSz="914400" rtl="0" eaLnBrk="1" latinLnBrk="0" hangingPunct="1">
      <a:defRPr sz="1200" b="0" i="0" kern="1200">
        <a:solidFill>
          <a:schemeClr val="tx1"/>
        </a:solidFill>
        <a:latin typeface="Arial Regular" charset="0"/>
        <a:ea typeface="+mn-ea"/>
        <a:cs typeface="+mn-cs"/>
      </a:defRPr>
    </a:lvl3pPr>
    <a:lvl4pPr marL="1371600" algn="l" defTabSz="914400" rtl="0" eaLnBrk="1" latinLnBrk="0" hangingPunct="1">
      <a:defRPr sz="1200" b="0" i="0" kern="1200">
        <a:solidFill>
          <a:schemeClr val="tx1"/>
        </a:solidFill>
        <a:latin typeface="Arial Regular" charset="0"/>
        <a:ea typeface="+mn-ea"/>
        <a:cs typeface="+mn-cs"/>
      </a:defRPr>
    </a:lvl4pPr>
    <a:lvl5pPr marL="1828800" algn="l" defTabSz="914400" rtl="0" eaLnBrk="1" latinLnBrk="0" hangingPunct="1">
      <a:defRPr sz="1200" b="0" i="0" kern="1200">
        <a:solidFill>
          <a:schemeClr val="tx1"/>
        </a:solidFill>
        <a:latin typeface="Arial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tiff"/><Relationship Id="rId7" Type="http://schemas.microsoft.com/office/2007/relationships/hdphoto" Target="../media/hdphoto2.wdp"/><Relationship Id="rId2" Type="http://schemas.openxmlformats.org/officeDocument/2006/relationships/image" Target="../media/image4.tiff"/><Relationship Id="rId1" Type="http://schemas.openxmlformats.org/officeDocument/2006/relationships/slideMaster" Target="../slideMasters/slideMaster1.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Master" Target="../slideMasters/slideMaster3.xml"/><Relationship Id="rId4" Type="http://schemas.openxmlformats.org/officeDocument/2006/relationships/image" Target="../media/image12.tiff"/></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4.tiff"/><Relationship Id="rId1" Type="http://schemas.openxmlformats.org/officeDocument/2006/relationships/slideMaster" Target="../slideMasters/slideMaster1.xml"/><Relationship Id="rId4" Type="http://schemas.openxmlformats.org/officeDocument/2006/relationships/image" Target="../media/image9.tiff"/></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Master" Target="../slideMasters/slideMaster1.xml"/><Relationship Id="rId4" Type="http://schemas.openxmlformats.org/officeDocument/2006/relationships/image" Target="../media/image12.tif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tiff"/><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7.png"/><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462" name="Slide Number Placeholder 2"/>
          <p:cNvSpPr txBox="1">
            <a:spLocks/>
          </p:cNvSpPr>
          <p:nvPr userDrawn="1"/>
        </p:nvSpPr>
        <p:spPr>
          <a:xfrm>
            <a:off x="457200" y="7893792"/>
            <a:ext cx="54010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endParaRPr lang="en-US" sz="1119" b="0" i="0" dirty="0">
              <a:latin typeface="Arial Regular" charset="0"/>
            </a:endParaRPr>
          </a:p>
        </p:txBody>
      </p:sp>
      <p:grpSp>
        <p:nvGrpSpPr>
          <p:cNvPr id="3" name="Group 2"/>
          <p:cNvGrpSpPr/>
          <p:nvPr userDrawn="1"/>
        </p:nvGrpSpPr>
        <p:grpSpPr>
          <a:xfrm>
            <a:off x="0" y="-2542"/>
            <a:ext cx="14632940" cy="8232142"/>
            <a:chOff x="0" y="-2542"/>
            <a:chExt cx="14632940" cy="8232142"/>
          </a:xfrm>
        </p:grpSpPr>
        <p:grpSp>
          <p:nvGrpSpPr>
            <p:cNvPr id="464" name="Group 463"/>
            <p:cNvGrpSpPr/>
            <p:nvPr userDrawn="1"/>
          </p:nvGrpSpPr>
          <p:grpSpPr>
            <a:xfrm>
              <a:off x="2540" y="-2542"/>
              <a:ext cx="14630400" cy="8229600"/>
              <a:chOff x="0" y="0"/>
              <a:chExt cx="14630400" cy="8229600"/>
            </a:xfrm>
          </p:grpSpPr>
          <p:cxnSp>
            <p:nvCxnSpPr>
              <p:cNvPr id="465" name="Straight Connector 464"/>
              <p:cNvCxnSpPr/>
              <p:nvPr userDrawn="1"/>
            </p:nvCxnSpPr>
            <p:spPr>
              <a:xfrm>
                <a:off x="457200" y="4572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userDrawn="1"/>
            </p:nvCxnSpPr>
            <p:spPr>
              <a:xfrm flipV="1">
                <a:off x="457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userDrawn="1"/>
            </p:nvCxnSpPr>
            <p:spPr>
              <a:xfrm flipV="1">
                <a:off x="14173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userDrawn="1"/>
            </p:nvCxnSpPr>
            <p:spPr>
              <a:xfrm>
                <a:off x="457200" y="77724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userDrawn="1"/>
            </p:nvCxnSpPr>
            <p:spPr>
              <a:xfrm>
                <a:off x="0" y="41148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userDrawn="1"/>
            </p:nvCxnSpPr>
            <p:spPr>
              <a:xfrm>
                <a:off x="0" y="20574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userDrawn="1"/>
            </p:nvCxnSpPr>
            <p:spPr>
              <a:xfrm>
                <a:off x="0" y="61722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userDrawn="1"/>
            </p:nvCxnSpPr>
            <p:spPr>
              <a:xfrm flipV="1">
                <a:off x="73152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userDrawn="1"/>
            </p:nvCxnSpPr>
            <p:spPr>
              <a:xfrm flipV="1">
                <a:off x="3657600" y="0"/>
                <a:ext cx="0" cy="8229295"/>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userDrawn="1"/>
            </p:nvCxnSpPr>
            <p:spPr>
              <a:xfrm flipV="1">
                <a:off x="109728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Rectangle 6"/>
            <p:cNvSpPr/>
            <p:nvPr userDrawn="1"/>
          </p:nvSpPr>
          <p:spPr>
            <a:xfrm>
              <a:off x="7315167" y="920978"/>
              <a:ext cx="65" cy="215444"/>
            </a:xfrm>
            <a:prstGeom prst="rect">
              <a:avLst/>
            </a:prstGeom>
            <a:solidFill>
              <a:schemeClr val="tx1"/>
            </a:solidFill>
          </p:spPr>
          <p:txBody>
            <a:bodyPr wrap="none" lIns="0" tIns="0" rIns="0" bIns="0" rtlCol="0" anchor="ctr">
              <a:spAutoFit/>
            </a:bodyPr>
            <a:lstStyle/>
            <a:p>
              <a:pPr algn="ctr"/>
              <a:endParaRPr lang="en-US" sz="1400" b="0" i="0" dirty="0">
                <a:solidFill>
                  <a:schemeClr val="bg2"/>
                </a:solidFill>
                <a:latin typeface="Arial Regular" charset="0"/>
              </a:endParaRPr>
            </a:p>
          </p:txBody>
        </p:sp>
        <p:cxnSp>
          <p:nvCxnSpPr>
            <p:cNvPr id="8" name="Straight Connector 7"/>
            <p:cNvCxnSpPr/>
            <p:nvPr userDrawn="1"/>
          </p:nvCxnSpPr>
          <p:spPr>
            <a:xfrm flipV="1">
              <a:off x="228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54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64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73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V="1">
              <a:off x="82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100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109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118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28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V="1">
              <a:off x="146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V="1">
              <a:off x="155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V="1">
              <a:off x="164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flipV="1">
              <a:off x="173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flipV="1">
              <a:off x="914400" y="-2"/>
              <a:ext cx="0" cy="82296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137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V="1">
              <a:off x="182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flipV="1">
              <a:off x="2743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flipV="1">
              <a:off x="3200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flipV="1">
              <a:off x="192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flipV="1">
              <a:off x="201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flipV="1">
              <a:off x="210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219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V="1">
              <a:off x="237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flipV="1">
              <a:off x="246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flipV="1">
              <a:off x="256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flipV="1">
              <a:off x="265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flipV="1">
              <a:off x="2834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flipV="1">
              <a:off x="2926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flipV="1">
              <a:off x="3017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flipV="1">
              <a:off x="3108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flipV="1">
              <a:off x="3291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V="1">
              <a:off x="3383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flipV="1">
              <a:off x="3474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flipV="1">
              <a:off x="3566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flipV="1">
              <a:off x="3749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3840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V="1">
              <a:off x="3931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flipV="1">
              <a:off x="4023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V="1">
              <a:off x="4114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V="1">
              <a:off x="4206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V="1">
              <a:off x="4297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flipV="1">
              <a:off x="4389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userDrawn="1"/>
          </p:nvCxnSpPr>
          <p:spPr>
            <a:xfrm flipV="1">
              <a:off x="4480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userDrawn="1"/>
          </p:nvCxnSpPr>
          <p:spPr>
            <a:xfrm flipV="1">
              <a:off x="4572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flipV="1">
              <a:off x="4663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flipV="1">
              <a:off x="4754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userDrawn="1"/>
          </p:nvCxnSpPr>
          <p:spPr>
            <a:xfrm flipV="1">
              <a:off x="4846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userDrawn="1"/>
          </p:nvCxnSpPr>
          <p:spPr>
            <a:xfrm flipV="1">
              <a:off x="4937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userDrawn="1"/>
          </p:nvCxnSpPr>
          <p:spPr>
            <a:xfrm flipV="1">
              <a:off x="5029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userDrawn="1"/>
          </p:nvCxnSpPr>
          <p:spPr>
            <a:xfrm flipV="1">
              <a:off x="5120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userDrawn="1"/>
          </p:nvCxnSpPr>
          <p:spPr>
            <a:xfrm flipV="1">
              <a:off x="5212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userDrawn="1"/>
          </p:nvCxnSpPr>
          <p:spPr>
            <a:xfrm flipV="1">
              <a:off x="5303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userDrawn="1"/>
          </p:nvCxnSpPr>
          <p:spPr>
            <a:xfrm flipV="1">
              <a:off x="5394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userDrawn="1"/>
          </p:nvCxnSpPr>
          <p:spPr>
            <a:xfrm flipV="1">
              <a:off x="5486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userDrawn="1"/>
          </p:nvCxnSpPr>
          <p:spPr>
            <a:xfrm flipV="1">
              <a:off x="5577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userDrawn="1"/>
          </p:nvCxnSpPr>
          <p:spPr>
            <a:xfrm flipV="1">
              <a:off x="5669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userDrawn="1"/>
          </p:nvCxnSpPr>
          <p:spPr>
            <a:xfrm flipV="1">
              <a:off x="5760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userDrawn="1"/>
          </p:nvCxnSpPr>
          <p:spPr>
            <a:xfrm flipV="1">
              <a:off x="5852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userDrawn="1"/>
          </p:nvCxnSpPr>
          <p:spPr>
            <a:xfrm flipV="1">
              <a:off x="5943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userDrawn="1"/>
          </p:nvCxnSpPr>
          <p:spPr>
            <a:xfrm flipV="1">
              <a:off x="6035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userDrawn="1"/>
          </p:nvCxnSpPr>
          <p:spPr>
            <a:xfrm flipV="1">
              <a:off x="6126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userDrawn="1"/>
          </p:nvCxnSpPr>
          <p:spPr>
            <a:xfrm flipV="1">
              <a:off x="6217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userDrawn="1"/>
          </p:nvCxnSpPr>
          <p:spPr>
            <a:xfrm flipV="1">
              <a:off x="6309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userDrawn="1"/>
          </p:nvCxnSpPr>
          <p:spPr>
            <a:xfrm flipV="1">
              <a:off x="6400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userDrawn="1"/>
          </p:nvCxnSpPr>
          <p:spPr>
            <a:xfrm flipV="1">
              <a:off x="6492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V="1">
              <a:off x="6583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userDrawn="1"/>
          </p:nvCxnSpPr>
          <p:spPr>
            <a:xfrm flipV="1">
              <a:off x="6675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userDrawn="1"/>
          </p:nvCxnSpPr>
          <p:spPr>
            <a:xfrm flipV="1">
              <a:off x="6766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userDrawn="1"/>
          </p:nvCxnSpPr>
          <p:spPr>
            <a:xfrm flipV="1">
              <a:off x="6858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userDrawn="1"/>
          </p:nvCxnSpPr>
          <p:spPr>
            <a:xfrm flipV="1">
              <a:off x="6949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userDrawn="1"/>
          </p:nvCxnSpPr>
          <p:spPr>
            <a:xfrm flipV="1">
              <a:off x="7040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userDrawn="1"/>
          </p:nvCxnSpPr>
          <p:spPr>
            <a:xfrm flipV="1">
              <a:off x="7132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userDrawn="1"/>
          </p:nvCxnSpPr>
          <p:spPr>
            <a:xfrm flipV="1">
              <a:off x="7223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flipV="1">
              <a:off x="7406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userDrawn="1"/>
          </p:nvCxnSpPr>
          <p:spPr>
            <a:xfrm flipV="1">
              <a:off x="7498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V="1">
              <a:off x="7589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userDrawn="1"/>
          </p:nvCxnSpPr>
          <p:spPr>
            <a:xfrm flipV="1">
              <a:off x="7680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userDrawn="1"/>
          </p:nvCxnSpPr>
          <p:spPr>
            <a:xfrm flipV="1">
              <a:off x="7772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userDrawn="1"/>
          </p:nvCxnSpPr>
          <p:spPr>
            <a:xfrm flipV="1">
              <a:off x="7863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userDrawn="1"/>
          </p:nvCxnSpPr>
          <p:spPr>
            <a:xfrm flipV="1">
              <a:off x="7955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userDrawn="1"/>
          </p:nvCxnSpPr>
          <p:spPr>
            <a:xfrm flipV="1">
              <a:off x="8046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userDrawn="1"/>
          </p:nvCxnSpPr>
          <p:spPr>
            <a:xfrm flipV="1">
              <a:off x="8138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userDrawn="1"/>
          </p:nvCxnSpPr>
          <p:spPr>
            <a:xfrm flipV="1">
              <a:off x="8229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userDrawn="1"/>
          </p:nvCxnSpPr>
          <p:spPr>
            <a:xfrm flipV="1">
              <a:off x="8321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userDrawn="1"/>
          </p:nvCxnSpPr>
          <p:spPr>
            <a:xfrm flipV="1">
              <a:off x="8412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userDrawn="1"/>
          </p:nvCxnSpPr>
          <p:spPr>
            <a:xfrm flipV="1">
              <a:off x="8503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userDrawn="1"/>
          </p:nvCxnSpPr>
          <p:spPr>
            <a:xfrm flipV="1">
              <a:off x="8595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userDrawn="1"/>
          </p:nvCxnSpPr>
          <p:spPr>
            <a:xfrm flipV="1">
              <a:off x="8686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userDrawn="1"/>
          </p:nvCxnSpPr>
          <p:spPr>
            <a:xfrm flipV="1">
              <a:off x="8778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userDrawn="1"/>
          </p:nvCxnSpPr>
          <p:spPr>
            <a:xfrm flipV="1">
              <a:off x="8869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userDrawn="1"/>
          </p:nvCxnSpPr>
          <p:spPr>
            <a:xfrm flipV="1">
              <a:off x="8961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userDrawn="1"/>
          </p:nvCxnSpPr>
          <p:spPr>
            <a:xfrm flipV="1">
              <a:off x="9052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userDrawn="1"/>
          </p:nvCxnSpPr>
          <p:spPr>
            <a:xfrm flipV="1">
              <a:off x="9144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userDrawn="1"/>
          </p:nvCxnSpPr>
          <p:spPr>
            <a:xfrm flipV="1">
              <a:off x="9235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V="1">
              <a:off x="9326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userDrawn="1"/>
          </p:nvCxnSpPr>
          <p:spPr>
            <a:xfrm flipV="1">
              <a:off x="9418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V="1">
              <a:off x="9509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userDrawn="1"/>
          </p:nvCxnSpPr>
          <p:spPr>
            <a:xfrm flipV="1">
              <a:off x="9601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userDrawn="1"/>
          </p:nvCxnSpPr>
          <p:spPr>
            <a:xfrm flipV="1">
              <a:off x="9692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userDrawn="1"/>
          </p:nvCxnSpPr>
          <p:spPr>
            <a:xfrm flipV="1">
              <a:off x="9784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userDrawn="1"/>
          </p:nvCxnSpPr>
          <p:spPr>
            <a:xfrm flipV="1">
              <a:off x="9875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userDrawn="1"/>
          </p:nvCxnSpPr>
          <p:spPr>
            <a:xfrm flipV="1">
              <a:off x="9966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userDrawn="1"/>
          </p:nvCxnSpPr>
          <p:spPr>
            <a:xfrm flipV="1">
              <a:off x="10058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userDrawn="1"/>
          </p:nvCxnSpPr>
          <p:spPr>
            <a:xfrm flipV="1">
              <a:off x="10149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userDrawn="1"/>
          </p:nvCxnSpPr>
          <p:spPr>
            <a:xfrm flipV="1">
              <a:off x="10241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userDrawn="1"/>
          </p:nvCxnSpPr>
          <p:spPr>
            <a:xfrm flipV="1">
              <a:off x="10332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userDrawn="1"/>
          </p:nvCxnSpPr>
          <p:spPr>
            <a:xfrm flipV="1">
              <a:off x="10424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userDrawn="1"/>
          </p:nvCxnSpPr>
          <p:spPr>
            <a:xfrm flipV="1">
              <a:off x="10515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userDrawn="1"/>
          </p:nvCxnSpPr>
          <p:spPr>
            <a:xfrm flipV="1">
              <a:off x="10607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userDrawn="1"/>
          </p:nvCxnSpPr>
          <p:spPr>
            <a:xfrm flipV="1">
              <a:off x="10698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userDrawn="1"/>
          </p:nvCxnSpPr>
          <p:spPr>
            <a:xfrm flipV="1">
              <a:off x="10789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userDrawn="1"/>
          </p:nvCxnSpPr>
          <p:spPr>
            <a:xfrm flipV="1">
              <a:off x="10881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userDrawn="1"/>
          </p:nvCxnSpPr>
          <p:spPr>
            <a:xfrm flipV="1">
              <a:off x="11064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userDrawn="1"/>
          </p:nvCxnSpPr>
          <p:spPr>
            <a:xfrm flipV="1">
              <a:off x="11155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userDrawn="1"/>
          </p:nvCxnSpPr>
          <p:spPr>
            <a:xfrm flipV="1">
              <a:off x="11247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userDrawn="1"/>
          </p:nvCxnSpPr>
          <p:spPr>
            <a:xfrm flipV="1">
              <a:off x="11338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userDrawn="1"/>
          </p:nvCxnSpPr>
          <p:spPr>
            <a:xfrm flipV="1">
              <a:off x="11430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userDrawn="1"/>
          </p:nvCxnSpPr>
          <p:spPr>
            <a:xfrm flipV="1">
              <a:off x="11521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userDrawn="1"/>
          </p:nvCxnSpPr>
          <p:spPr>
            <a:xfrm flipV="1">
              <a:off x="11612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userDrawn="1"/>
          </p:nvCxnSpPr>
          <p:spPr>
            <a:xfrm flipV="1">
              <a:off x="11704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userDrawn="1"/>
          </p:nvCxnSpPr>
          <p:spPr>
            <a:xfrm flipV="1">
              <a:off x="11795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userDrawn="1"/>
          </p:nvCxnSpPr>
          <p:spPr>
            <a:xfrm flipV="1">
              <a:off x="11887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userDrawn="1"/>
          </p:nvCxnSpPr>
          <p:spPr>
            <a:xfrm flipV="1">
              <a:off x="1197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userDrawn="1"/>
          </p:nvCxnSpPr>
          <p:spPr>
            <a:xfrm flipV="1">
              <a:off x="1207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userDrawn="1"/>
          </p:nvCxnSpPr>
          <p:spPr>
            <a:xfrm flipV="1">
              <a:off x="1216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userDrawn="1"/>
          </p:nvCxnSpPr>
          <p:spPr>
            <a:xfrm flipV="1">
              <a:off x="1225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userDrawn="1"/>
          </p:nvCxnSpPr>
          <p:spPr>
            <a:xfrm flipV="1">
              <a:off x="12344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userDrawn="1"/>
          </p:nvCxnSpPr>
          <p:spPr>
            <a:xfrm flipV="1">
              <a:off x="1243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userDrawn="1"/>
          </p:nvCxnSpPr>
          <p:spPr>
            <a:xfrm flipV="1">
              <a:off x="1252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userDrawn="1"/>
          </p:nvCxnSpPr>
          <p:spPr>
            <a:xfrm flipV="1">
              <a:off x="1261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userDrawn="1"/>
          </p:nvCxnSpPr>
          <p:spPr>
            <a:xfrm flipV="1">
              <a:off x="1271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userDrawn="1"/>
          </p:nvCxnSpPr>
          <p:spPr>
            <a:xfrm flipV="1">
              <a:off x="1280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userDrawn="1"/>
          </p:nvCxnSpPr>
          <p:spPr>
            <a:xfrm flipV="1">
              <a:off x="1289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userDrawn="1"/>
          </p:nvCxnSpPr>
          <p:spPr>
            <a:xfrm flipV="1">
              <a:off x="1298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userDrawn="1"/>
          </p:nvCxnSpPr>
          <p:spPr>
            <a:xfrm flipV="1">
              <a:off x="1307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userDrawn="1"/>
          </p:nvCxnSpPr>
          <p:spPr>
            <a:xfrm flipV="1">
              <a:off x="1316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userDrawn="1"/>
          </p:nvCxnSpPr>
          <p:spPr>
            <a:xfrm flipV="1">
              <a:off x="1325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userDrawn="1"/>
          </p:nvCxnSpPr>
          <p:spPr>
            <a:xfrm flipV="1">
              <a:off x="1335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userDrawn="1"/>
          </p:nvCxnSpPr>
          <p:spPr>
            <a:xfrm flipV="1">
              <a:off x="1344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userDrawn="1"/>
          </p:nvCxnSpPr>
          <p:spPr>
            <a:xfrm flipV="1">
              <a:off x="1353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userDrawn="1"/>
          </p:nvCxnSpPr>
          <p:spPr>
            <a:xfrm flipV="1">
              <a:off x="1362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userDrawn="1"/>
          </p:nvCxnSpPr>
          <p:spPr>
            <a:xfrm flipV="1">
              <a:off x="1371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userDrawn="1"/>
          </p:nvCxnSpPr>
          <p:spPr>
            <a:xfrm flipV="1">
              <a:off x="1380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userDrawn="1"/>
          </p:nvCxnSpPr>
          <p:spPr>
            <a:xfrm flipV="1">
              <a:off x="1389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userDrawn="1"/>
          </p:nvCxnSpPr>
          <p:spPr>
            <a:xfrm flipV="1">
              <a:off x="1399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userDrawn="1"/>
          </p:nvCxnSpPr>
          <p:spPr>
            <a:xfrm flipV="1">
              <a:off x="1408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userDrawn="1"/>
          </p:nvCxnSpPr>
          <p:spPr>
            <a:xfrm>
              <a:off x="0" y="914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userDrawn="1"/>
          </p:nvCxnSpPr>
          <p:spPr>
            <a:xfrm>
              <a:off x="457200" y="548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userDrawn="1"/>
          </p:nvCxnSpPr>
          <p:spPr>
            <a:xfrm>
              <a:off x="457200" y="640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userDrawn="1"/>
          </p:nvCxnSpPr>
          <p:spPr>
            <a:xfrm>
              <a:off x="457200" y="731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userDrawn="1"/>
          </p:nvCxnSpPr>
          <p:spPr>
            <a:xfrm>
              <a:off x="457200" y="822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userDrawn="1"/>
          </p:nvCxnSpPr>
          <p:spPr>
            <a:xfrm>
              <a:off x="0" y="1371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userDrawn="1"/>
          </p:nvCxnSpPr>
          <p:spPr>
            <a:xfrm>
              <a:off x="457200" y="1005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userDrawn="1"/>
          </p:nvCxnSpPr>
          <p:spPr>
            <a:xfrm>
              <a:off x="457200" y="1097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userDrawn="1"/>
          </p:nvCxnSpPr>
          <p:spPr>
            <a:xfrm>
              <a:off x="457200" y="1188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userDrawn="1"/>
          </p:nvCxnSpPr>
          <p:spPr>
            <a:xfrm>
              <a:off x="457200" y="1280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userDrawn="1"/>
          </p:nvCxnSpPr>
          <p:spPr>
            <a:xfrm>
              <a:off x="0" y="1828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userDrawn="1"/>
          </p:nvCxnSpPr>
          <p:spPr>
            <a:xfrm>
              <a:off x="457200" y="1463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userDrawn="1"/>
          </p:nvCxnSpPr>
          <p:spPr>
            <a:xfrm>
              <a:off x="457200" y="1554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userDrawn="1"/>
          </p:nvCxnSpPr>
          <p:spPr>
            <a:xfrm>
              <a:off x="457200" y="1645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userDrawn="1"/>
          </p:nvCxnSpPr>
          <p:spPr>
            <a:xfrm>
              <a:off x="457200" y="1737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userDrawn="1"/>
          </p:nvCxnSpPr>
          <p:spPr>
            <a:xfrm>
              <a:off x="0" y="2286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userDrawn="1"/>
          </p:nvCxnSpPr>
          <p:spPr>
            <a:xfrm>
              <a:off x="457200" y="1920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userDrawn="1"/>
          </p:nvCxnSpPr>
          <p:spPr>
            <a:xfrm>
              <a:off x="457200" y="2011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userDrawn="1"/>
          </p:nvCxnSpPr>
          <p:spPr>
            <a:xfrm>
              <a:off x="457200" y="2103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userDrawn="1"/>
          </p:nvCxnSpPr>
          <p:spPr>
            <a:xfrm>
              <a:off x="457200" y="2194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userDrawn="1"/>
          </p:nvCxnSpPr>
          <p:spPr>
            <a:xfrm>
              <a:off x="0" y="2743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userDrawn="1"/>
          </p:nvCxnSpPr>
          <p:spPr>
            <a:xfrm>
              <a:off x="457200" y="2377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userDrawn="1"/>
          </p:nvCxnSpPr>
          <p:spPr>
            <a:xfrm>
              <a:off x="457200" y="2468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userDrawn="1"/>
          </p:nvCxnSpPr>
          <p:spPr>
            <a:xfrm>
              <a:off x="457200" y="2560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userDrawn="1"/>
          </p:nvCxnSpPr>
          <p:spPr>
            <a:xfrm>
              <a:off x="457200" y="2651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userDrawn="1"/>
          </p:nvCxnSpPr>
          <p:spPr>
            <a:xfrm>
              <a:off x="0" y="3200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userDrawn="1"/>
          </p:nvCxnSpPr>
          <p:spPr>
            <a:xfrm>
              <a:off x="457200" y="2834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userDrawn="1"/>
          </p:nvCxnSpPr>
          <p:spPr>
            <a:xfrm>
              <a:off x="457200" y="2926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userDrawn="1"/>
          </p:nvCxnSpPr>
          <p:spPr>
            <a:xfrm>
              <a:off x="457200" y="3017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userDrawn="1"/>
          </p:nvCxnSpPr>
          <p:spPr>
            <a:xfrm>
              <a:off x="457200" y="3108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userDrawn="1"/>
          </p:nvCxnSpPr>
          <p:spPr>
            <a:xfrm>
              <a:off x="0" y="3657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userDrawn="1"/>
          </p:nvCxnSpPr>
          <p:spPr>
            <a:xfrm>
              <a:off x="457200" y="3291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userDrawn="1"/>
          </p:nvCxnSpPr>
          <p:spPr>
            <a:xfrm>
              <a:off x="457200" y="3383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userDrawn="1"/>
          </p:nvCxnSpPr>
          <p:spPr>
            <a:xfrm>
              <a:off x="457200" y="3474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userDrawn="1"/>
          </p:nvCxnSpPr>
          <p:spPr>
            <a:xfrm>
              <a:off x="457200" y="3566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userDrawn="1"/>
          </p:nvCxnSpPr>
          <p:spPr>
            <a:xfrm>
              <a:off x="457200" y="3749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userDrawn="1"/>
          </p:nvCxnSpPr>
          <p:spPr>
            <a:xfrm>
              <a:off x="457200" y="3840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userDrawn="1"/>
          </p:nvCxnSpPr>
          <p:spPr>
            <a:xfrm>
              <a:off x="457200" y="3931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userDrawn="1"/>
          </p:nvCxnSpPr>
          <p:spPr>
            <a:xfrm>
              <a:off x="457200" y="4023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userDrawn="1"/>
          </p:nvCxnSpPr>
          <p:spPr>
            <a:xfrm>
              <a:off x="0" y="4572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userDrawn="1"/>
          </p:nvCxnSpPr>
          <p:spPr>
            <a:xfrm>
              <a:off x="457200" y="4206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userDrawn="1"/>
          </p:nvCxnSpPr>
          <p:spPr>
            <a:xfrm>
              <a:off x="457200" y="4297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userDrawn="1"/>
          </p:nvCxnSpPr>
          <p:spPr>
            <a:xfrm>
              <a:off x="457200" y="4389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userDrawn="1"/>
          </p:nvCxnSpPr>
          <p:spPr>
            <a:xfrm>
              <a:off x="457200" y="4480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userDrawn="1"/>
          </p:nvCxnSpPr>
          <p:spPr>
            <a:xfrm>
              <a:off x="0" y="5029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userDrawn="1"/>
          </p:nvCxnSpPr>
          <p:spPr>
            <a:xfrm>
              <a:off x="457200" y="4663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userDrawn="1"/>
          </p:nvCxnSpPr>
          <p:spPr>
            <a:xfrm>
              <a:off x="457200" y="4754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userDrawn="1"/>
          </p:nvCxnSpPr>
          <p:spPr>
            <a:xfrm>
              <a:off x="457200" y="4846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userDrawn="1"/>
          </p:nvCxnSpPr>
          <p:spPr>
            <a:xfrm>
              <a:off x="457200" y="4937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userDrawn="1"/>
          </p:nvCxnSpPr>
          <p:spPr>
            <a:xfrm>
              <a:off x="0" y="5486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userDrawn="1"/>
          </p:nvCxnSpPr>
          <p:spPr>
            <a:xfrm>
              <a:off x="457200" y="5120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userDrawn="1"/>
          </p:nvCxnSpPr>
          <p:spPr>
            <a:xfrm>
              <a:off x="457200" y="5212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userDrawn="1"/>
          </p:nvCxnSpPr>
          <p:spPr>
            <a:xfrm>
              <a:off x="457200" y="5303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userDrawn="1"/>
          </p:nvCxnSpPr>
          <p:spPr>
            <a:xfrm>
              <a:off x="457200" y="5394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userDrawn="1"/>
          </p:nvCxnSpPr>
          <p:spPr>
            <a:xfrm>
              <a:off x="0" y="5943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userDrawn="1"/>
          </p:nvCxnSpPr>
          <p:spPr>
            <a:xfrm>
              <a:off x="457200" y="5577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userDrawn="1"/>
          </p:nvCxnSpPr>
          <p:spPr>
            <a:xfrm>
              <a:off x="457200" y="5669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userDrawn="1"/>
          </p:nvCxnSpPr>
          <p:spPr>
            <a:xfrm>
              <a:off x="457200" y="5760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userDrawn="1"/>
          </p:nvCxnSpPr>
          <p:spPr>
            <a:xfrm>
              <a:off x="457200" y="5852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userDrawn="1"/>
          </p:nvCxnSpPr>
          <p:spPr>
            <a:xfrm>
              <a:off x="0" y="6400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userDrawn="1"/>
          </p:nvCxnSpPr>
          <p:spPr>
            <a:xfrm>
              <a:off x="457200" y="6035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userDrawn="1"/>
          </p:nvCxnSpPr>
          <p:spPr>
            <a:xfrm>
              <a:off x="457200" y="6126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userDrawn="1"/>
          </p:nvCxnSpPr>
          <p:spPr>
            <a:xfrm>
              <a:off x="457200" y="6217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userDrawn="1"/>
          </p:nvCxnSpPr>
          <p:spPr>
            <a:xfrm>
              <a:off x="457200" y="6309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userDrawn="1"/>
          </p:nvCxnSpPr>
          <p:spPr>
            <a:xfrm>
              <a:off x="0" y="6858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userDrawn="1"/>
          </p:nvCxnSpPr>
          <p:spPr>
            <a:xfrm>
              <a:off x="457200" y="6492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userDrawn="1"/>
          </p:nvCxnSpPr>
          <p:spPr>
            <a:xfrm>
              <a:off x="457200" y="6583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userDrawn="1"/>
          </p:nvCxnSpPr>
          <p:spPr>
            <a:xfrm>
              <a:off x="457200" y="6675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userDrawn="1"/>
          </p:nvCxnSpPr>
          <p:spPr>
            <a:xfrm>
              <a:off x="457200" y="6766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userDrawn="1"/>
          </p:nvCxnSpPr>
          <p:spPr>
            <a:xfrm>
              <a:off x="0" y="7315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userDrawn="1"/>
          </p:nvCxnSpPr>
          <p:spPr>
            <a:xfrm>
              <a:off x="457200" y="6949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userDrawn="1"/>
          </p:nvCxnSpPr>
          <p:spPr>
            <a:xfrm>
              <a:off x="457200" y="7040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userDrawn="1"/>
          </p:nvCxnSpPr>
          <p:spPr>
            <a:xfrm>
              <a:off x="457200" y="7132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userDrawn="1"/>
          </p:nvCxnSpPr>
          <p:spPr>
            <a:xfrm>
              <a:off x="457200" y="7223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userDrawn="1"/>
          </p:nvCxnSpPr>
          <p:spPr>
            <a:xfrm>
              <a:off x="457200" y="7406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userDrawn="1"/>
          </p:nvCxnSpPr>
          <p:spPr>
            <a:xfrm>
              <a:off x="457200" y="7498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userDrawn="1"/>
          </p:nvCxnSpPr>
          <p:spPr>
            <a:xfrm>
              <a:off x="457200" y="7589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userDrawn="1"/>
          </p:nvCxnSpPr>
          <p:spPr>
            <a:xfrm>
              <a:off x="457200" y="7680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userDrawn="1"/>
          </p:nvCxnSpPr>
          <p:spPr>
            <a:xfrm flipV="1">
              <a:off x="50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userDrawn="1"/>
          </p:nvCxnSpPr>
          <p:spPr>
            <a:xfrm flipV="1">
              <a:off x="59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userDrawn="1"/>
          </p:nvCxnSpPr>
          <p:spPr>
            <a:xfrm flipV="1">
              <a:off x="68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userDrawn="1"/>
          </p:nvCxnSpPr>
          <p:spPr>
            <a:xfrm flipV="1">
              <a:off x="77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userDrawn="1"/>
          </p:nvCxnSpPr>
          <p:spPr>
            <a:xfrm flipV="1">
              <a:off x="86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userDrawn="1"/>
          </p:nvCxnSpPr>
          <p:spPr>
            <a:xfrm flipV="1">
              <a:off x="96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userDrawn="1"/>
          </p:nvCxnSpPr>
          <p:spPr>
            <a:xfrm flipV="1">
              <a:off x="105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userDrawn="1"/>
          </p:nvCxnSpPr>
          <p:spPr>
            <a:xfrm flipV="1">
              <a:off x="114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userDrawn="1"/>
          </p:nvCxnSpPr>
          <p:spPr>
            <a:xfrm flipV="1">
              <a:off x="123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userDrawn="1"/>
          </p:nvCxnSpPr>
          <p:spPr>
            <a:xfrm flipV="1">
              <a:off x="132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userDrawn="1"/>
          </p:nvCxnSpPr>
          <p:spPr>
            <a:xfrm flipV="1">
              <a:off x="141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userDrawn="1"/>
          </p:nvCxnSpPr>
          <p:spPr>
            <a:xfrm flipV="1">
              <a:off x="150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userDrawn="1"/>
          </p:nvCxnSpPr>
          <p:spPr>
            <a:xfrm flipV="1">
              <a:off x="160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userDrawn="1"/>
          </p:nvCxnSpPr>
          <p:spPr>
            <a:xfrm flipV="1">
              <a:off x="169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userDrawn="1"/>
          </p:nvCxnSpPr>
          <p:spPr>
            <a:xfrm flipV="1">
              <a:off x="178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userDrawn="1"/>
          </p:nvCxnSpPr>
          <p:spPr>
            <a:xfrm flipV="1">
              <a:off x="187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userDrawn="1"/>
          </p:nvCxnSpPr>
          <p:spPr>
            <a:xfrm flipV="1">
              <a:off x="196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userDrawn="1"/>
          </p:nvCxnSpPr>
          <p:spPr>
            <a:xfrm flipV="1">
              <a:off x="205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userDrawn="1"/>
          </p:nvCxnSpPr>
          <p:spPr>
            <a:xfrm flipV="1">
              <a:off x="214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userDrawn="1"/>
          </p:nvCxnSpPr>
          <p:spPr>
            <a:xfrm flipV="1">
              <a:off x="224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userDrawn="1"/>
          </p:nvCxnSpPr>
          <p:spPr>
            <a:xfrm flipV="1">
              <a:off x="2331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userDrawn="1"/>
          </p:nvCxnSpPr>
          <p:spPr>
            <a:xfrm flipV="1">
              <a:off x="2423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userDrawn="1"/>
          </p:nvCxnSpPr>
          <p:spPr>
            <a:xfrm flipV="1">
              <a:off x="2514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userDrawn="1"/>
          </p:nvCxnSpPr>
          <p:spPr>
            <a:xfrm flipV="1">
              <a:off x="2606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userDrawn="1"/>
          </p:nvCxnSpPr>
          <p:spPr>
            <a:xfrm flipV="1">
              <a:off x="2697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userDrawn="1"/>
          </p:nvCxnSpPr>
          <p:spPr>
            <a:xfrm flipV="1">
              <a:off x="2788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userDrawn="1"/>
          </p:nvCxnSpPr>
          <p:spPr>
            <a:xfrm flipV="1">
              <a:off x="2880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userDrawn="1"/>
          </p:nvCxnSpPr>
          <p:spPr>
            <a:xfrm flipV="1">
              <a:off x="2971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userDrawn="1"/>
          </p:nvCxnSpPr>
          <p:spPr>
            <a:xfrm flipV="1">
              <a:off x="3063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userDrawn="1"/>
          </p:nvCxnSpPr>
          <p:spPr>
            <a:xfrm flipV="1">
              <a:off x="3154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userDrawn="1"/>
          </p:nvCxnSpPr>
          <p:spPr>
            <a:xfrm flipV="1">
              <a:off x="3246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userDrawn="1"/>
          </p:nvCxnSpPr>
          <p:spPr>
            <a:xfrm flipV="1">
              <a:off x="3337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userDrawn="1"/>
          </p:nvCxnSpPr>
          <p:spPr>
            <a:xfrm flipV="1">
              <a:off x="3429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userDrawn="1"/>
          </p:nvCxnSpPr>
          <p:spPr>
            <a:xfrm flipV="1">
              <a:off x="3520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userDrawn="1"/>
          </p:nvCxnSpPr>
          <p:spPr>
            <a:xfrm flipV="1">
              <a:off x="3611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userDrawn="1"/>
          </p:nvCxnSpPr>
          <p:spPr>
            <a:xfrm flipV="1">
              <a:off x="3703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userDrawn="1"/>
          </p:nvCxnSpPr>
          <p:spPr>
            <a:xfrm flipV="1">
              <a:off x="3794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userDrawn="1"/>
          </p:nvCxnSpPr>
          <p:spPr>
            <a:xfrm flipV="1">
              <a:off x="3886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userDrawn="1"/>
          </p:nvCxnSpPr>
          <p:spPr>
            <a:xfrm flipV="1">
              <a:off x="3977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userDrawn="1"/>
          </p:nvCxnSpPr>
          <p:spPr>
            <a:xfrm flipV="1">
              <a:off x="4069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userDrawn="1"/>
          </p:nvCxnSpPr>
          <p:spPr>
            <a:xfrm flipV="1">
              <a:off x="4160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userDrawn="1"/>
          </p:nvCxnSpPr>
          <p:spPr>
            <a:xfrm flipV="1">
              <a:off x="4251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userDrawn="1"/>
          </p:nvCxnSpPr>
          <p:spPr>
            <a:xfrm flipV="1">
              <a:off x="4343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userDrawn="1"/>
          </p:nvCxnSpPr>
          <p:spPr>
            <a:xfrm flipV="1">
              <a:off x="4434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userDrawn="1"/>
          </p:nvCxnSpPr>
          <p:spPr>
            <a:xfrm flipV="1">
              <a:off x="4526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userDrawn="1"/>
          </p:nvCxnSpPr>
          <p:spPr>
            <a:xfrm flipV="1">
              <a:off x="4617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userDrawn="1"/>
          </p:nvCxnSpPr>
          <p:spPr>
            <a:xfrm flipV="1">
              <a:off x="4709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userDrawn="1"/>
          </p:nvCxnSpPr>
          <p:spPr>
            <a:xfrm flipV="1">
              <a:off x="4800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userDrawn="1"/>
          </p:nvCxnSpPr>
          <p:spPr>
            <a:xfrm flipV="1">
              <a:off x="4892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userDrawn="1"/>
          </p:nvCxnSpPr>
          <p:spPr>
            <a:xfrm flipV="1">
              <a:off x="4983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userDrawn="1"/>
          </p:nvCxnSpPr>
          <p:spPr>
            <a:xfrm flipV="1">
              <a:off x="5074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userDrawn="1"/>
          </p:nvCxnSpPr>
          <p:spPr>
            <a:xfrm flipV="1">
              <a:off x="5166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userDrawn="1"/>
          </p:nvCxnSpPr>
          <p:spPr>
            <a:xfrm flipV="1">
              <a:off x="5257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userDrawn="1"/>
          </p:nvCxnSpPr>
          <p:spPr>
            <a:xfrm flipV="1">
              <a:off x="5349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userDrawn="1"/>
          </p:nvCxnSpPr>
          <p:spPr>
            <a:xfrm flipV="1">
              <a:off x="5440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userDrawn="1"/>
          </p:nvCxnSpPr>
          <p:spPr>
            <a:xfrm flipV="1">
              <a:off x="5532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userDrawn="1"/>
          </p:nvCxnSpPr>
          <p:spPr>
            <a:xfrm flipV="1">
              <a:off x="5623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userDrawn="1"/>
          </p:nvCxnSpPr>
          <p:spPr>
            <a:xfrm flipV="1">
              <a:off x="5715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userDrawn="1"/>
          </p:nvCxnSpPr>
          <p:spPr>
            <a:xfrm flipV="1">
              <a:off x="5806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userDrawn="1"/>
          </p:nvCxnSpPr>
          <p:spPr>
            <a:xfrm flipV="1">
              <a:off x="5897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userDrawn="1"/>
          </p:nvCxnSpPr>
          <p:spPr>
            <a:xfrm flipV="1">
              <a:off x="5989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userDrawn="1"/>
          </p:nvCxnSpPr>
          <p:spPr>
            <a:xfrm flipV="1">
              <a:off x="6080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userDrawn="1"/>
          </p:nvCxnSpPr>
          <p:spPr>
            <a:xfrm flipV="1">
              <a:off x="6172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userDrawn="1"/>
          </p:nvCxnSpPr>
          <p:spPr>
            <a:xfrm flipV="1">
              <a:off x="6263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userDrawn="1"/>
          </p:nvCxnSpPr>
          <p:spPr>
            <a:xfrm flipV="1">
              <a:off x="6355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userDrawn="1"/>
          </p:nvCxnSpPr>
          <p:spPr>
            <a:xfrm flipV="1">
              <a:off x="6446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userDrawn="1"/>
          </p:nvCxnSpPr>
          <p:spPr>
            <a:xfrm flipV="1">
              <a:off x="6537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userDrawn="1"/>
          </p:nvCxnSpPr>
          <p:spPr>
            <a:xfrm flipV="1">
              <a:off x="6629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userDrawn="1"/>
          </p:nvCxnSpPr>
          <p:spPr>
            <a:xfrm flipV="1">
              <a:off x="6720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userDrawn="1"/>
          </p:nvCxnSpPr>
          <p:spPr>
            <a:xfrm flipV="1">
              <a:off x="6812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userDrawn="1"/>
          </p:nvCxnSpPr>
          <p:spPr>
            <a:xfrm flipV="1">
              <a:off x="6903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userDrawn="1"/>
          </p:nvCxnSpPr>
          <p:spPr>
            <a:xfrm flipV="1">
              <a:off x="6995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userDrawn="1"/>
          </p:nvCxnSpPr>
          <p:spPr>
            <a:xfrm flipV="1">
              <a:off x="7086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userDrawn="1"/>
          </p:nvCxnSpPr>
          <p:spPr>
            <a:xfrm flipV="1">
              <a:off x="7178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userDrawn="1"/>
          </p:nvCxnSpPr>
          <p:spPr>
            <a:xfrm flipV="1">
              <a:off x="7269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userDrawn="1"/>
          </p:nvCxnSpPr>
          <p:spPr>
            <a:xfrm flipV="1">
              <a:off x="7360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userDrawn="1"/>
          </p:nvCxnSpPr>
          <p:spPr>
            <a:xfrm flipV="1">
              <a:off x="7452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userDrawn="1"/>
          </p:nvCxnSpPr>
          <p:spPr>
            <a:xfrm flipV="1">
              <a:off x="7543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userDrawn="1"/>
          </p:nvCxnSpPr>
          <p:spPr>
            <a:xfrm flipV="1">
              <a:off x="7635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userDrawn="1"/>
          </p:nvCxnSpPr>
          <p:spPr>
            <a:xfrm flipV="1">
              <a:off x="7726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userDrawn="1"/>
          </p:nvCxnSpPr>
          <p:spPr>
            <a:xfrm flipV="1">
              <a:off x="7818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userDrawn="1"/>
          </p:nvCxnSpPr>
          <p:spPr>
            <a:xfrm flipV="1">
              <a:off x="7909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userDrawn="1"/>
          </p:nvCxnSpPr>
          <p:spPr>
            <a:xfrm flipV="1">
              <a:off x="8001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userDrawn="1"/>
          </p:nvCxnSpPr>
          <p:spPr>
            <a:xfrm flipV="1">
              <a:off x="8092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userDrawn="1"/>
          </p:nvCxnSpPr>
          <p:spPr>
            <a:xfrm flipV="1">
              <a:off x="8183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userDrawn="1"/>
          </p:nvCxnSpPr>
          <p:spPr>
            <a:xfrm flipV="1">
              <a:off x="8275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userDrawn="1"/>
          </p:nvCxnSpPr>
          <p:spPr>
            <a:xfrm flipV="1">
              <a:off x="8366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userDrawn="1"/>
          </p:nvCxnSpPr>
          <p:spPr>
            <a:xfrm flipV="1">
              <a:off x="8458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userDrawn="1"/>
          </p:nvCxnSpPr>
          <p:spPr>
            <a:xfrm flipV="1">
              <a:off x="8549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userDrawn="1"/>
          </p:nvCxnSpPr>
          <p:spPr>
            <a:xfrm flipV="1">
              <a:off x="8641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userDrawn="1"/>
          </p:nvCxnSpPr>
          <p:spPr>
            <a:xfrm flipV="1">
              <a:off x="8732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userDrawn="1"/>
          </p:nvCxnSpPr>
          <p:spPr>
            <a:xfrm flipV="1">
              <a:off x="8823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userDrawn="1"/>
          </p:nvCxnSpPr>
          <p:spPr>
            <a:xfrm flipV="1">
              <a:off x="8915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userDrawn="1"/>
          </p:nvCxnSpPr>
          <p:spPr>
            <a:xfrm flipV="1">
              <a:off x="9006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userDrawn="1"/>
          </p:nvCxnSpPr>
          <p:spPr>
            <a:xfrm flipV="1">
              <a:off x="9098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userDrawn="1"/>
          </p:nvCxnSpPr>
          <p:spPr>
            <a:xfrm flipV="1">
              <a:off x="9189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userDrawn="1"/>
          </p:nvCxnSpPr>
          <p:spPr>
            <a:xfrm flipV="1">
              <a:off x="9281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userDrawn="1"/>
          </p:nvCxnSpPr>
          <p:spPr>
            <a:xfrm flipV="1">
              <a:off x="9372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userDrawn="1"/>
          </p:nvCxnSpPr>
          <p:spPr>
            <a:xfrm flipV="1">
              <a:off x="9464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userDrawn="1"/>
          </p:nvCxnSpPr>
          <p:spPr>
            <a:xfrm flipV="1">
              <a:off x="9555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userDrawn="1"/>
          </p:nvCxnSpPr>
          <p:spPr>
            <a:xfrm flipV="1">
              <a:off x="9646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userDrawn="1"/>
          </p:nvCxnSpPr>
          <p:spPr>
            <a:xfrm flipV="1">
              <a:off x="9738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userDrawn="1"/>
          </p:nvCxnSpPr>
          <p:spPr>
            <a:xfrm flipV="1">
              <a:off x="9829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userDrawn="1"/>
          </p:nvCxnSpPr>
          <p:spPr>
            <a:xfrm flipV="1">
              <a:off x="9921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userDrawn="1"/>
          </p:nvCxnSpPr>
          <p:spPr>
            <a:xfrm flipV="1">
              <a:off x="10012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userDrawn="1"/>
          </p:nvCxnSpPr>
          <p:spPr>
            <a:xfrm flipV="1">
              <a:off x="10104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userDrawn="1"/>
          </p:nvCxnSpPr>
          <p:spPr>
            <a:xfrm flipV="1">
              <a:off x="10195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userDrawn="1"/>
          </p:nvCxnSpPr>
          <p:spPr>
            <a:xfrm flipV="1">
              <a:off x="10287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userDrawn="1"/>
          </p:nvCxnSpPr>
          <p:spPr>
            <a:xfrm flipV="1">
              <a:off x="10378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userDrawn="1"/>
          </p:nvCxnSpPr>
          <p:spPr>
            <a:xfrm flipV="1">
              <a:off x="10469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userDrawn="1"/>
          </p:nvCxnSpPr>
          <p:spPr>
            <a:xfrm flipV="1">
              <a:off x="10561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userDrawn="1"/>
          </p:nvCxnSpPr>
          <p:spPr>
            <a:xfrm flipV="1">
              <a:off x="10652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userDrawn="1"/>
          </p:nvCxnSpPr>
          <p:spPr>
            <a:xfrm flipV="1">
              <a:off x="10744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userDrawn="1"/>
          </p:nvCxnSpPr>
          <p:spPr>
            <a:xfrm flipV="1">
              <a:off x="10835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userDrawn="1"/>
          </p:nvCxnSpPr>
          <p:spPr>
            <a:xfrm flipV="1">
              <a:off x="10927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userDrawn="1"/>
          </p:nvCxnSpPr>
          <p:spPr>
            <a:xfrm flipV="1">
              <a:off x="11018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userDrawn="1"/>
          </p:nvCxnSpPr>
          <p:spPr>
            <a:xfrm flipV="1">
              <a:off x="11109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userDrawn="1"/>
          </p:nvCxnSpPr>
          <p:spPr>
            <a:xfrm flipV="1">
              <a:off x="11201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userDrawn="1"/>
          </p:nvCxnSpPr>
          <p:spPr>
            <a:xfrm flipV="1">
              <a:off x="11292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userDrawn="1"/>
          </p:nvCxnSpPr>
          <p:spPr>
            <a:xfrm flipV="1">
              <a:off x="11384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userDrawn="1"/>
          </p:nvCxnSpPr>
          <p:spPr>
            <a:xfrm flipV="1">
              <a:off x="11475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userDrawn="1"/>
          </p:nvCxnSpPr>
          <p:spPr>
            <a:xfrm flipV="1">
              <a:off x="11567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userDrawn="1"/>
          </p:nvCxnSpPr>
          <p:spPr>
            <a:xfrm flipV="1">
              <a:off x="11658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userDrawn="1"/>
          </p:nvCxnSpPr>
          <p:spPr>
            <a:xfrm flipV="1">
              <a:off x="11750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userDrawn="1"/>
          </p:nvCxnSpPr>
          <p:spPr>
            <a:xfrm flipV="1">
              <a:off x="11841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userDrawn="1"/>
          </p:nvCxnSpPr>
          <p:spPr>
            <a:xfrm flipV="1">
              <a:off x="1193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userDrawn="1"/>
          </p:nvCxnSpPr>
          <p:spPr>
            <a:xfrm flipV="1">
              <a:off x="1202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userDrawn="1"/>
          </p:nvCxnSpPr>
          <p:spPr>
            <a:xfrm flipV="1">
              <a:off x="1211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userDrawn="1"/>
          </p:nvCxnSpPr>
          <p:spPr>
            <a:xfrm flipV="1">
              <a:off x="1220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userDrawn="1"/>
          </p:nvCxnSpPr>
          <p:spPr>
            <a:xfrm flipV="1">
              <a:off x="1229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userDrawn="1"/>
          </p:nvCxnSpPr>
          <p:spPr>
            <a:xfrm flipV="1">
              <a:off x="1239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userDrawn="1"/>
          </p:nvCxnSpPr>
          <p:spPr>
            <a:xfrm flipV="1">
              <a:off x="1248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userDrawn="1"/>
          </p:nvCxnSpPr>
          <p:spPr>
            <a:xfrm flipV="1">
              <a:off x="1257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p:cNvCxnSpPr/>
            <p:nvPr userDrawn="1"/>
          </p:nvCxnSpPr>
          <p:spPr>
            <a:xfrm flipV="1">
              <a:off x="1266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7" name="Straight Connector 366"/>
            <p:cNvCxnSpPr/>
            <p:nvPr userDrawn="1"/>
          </p:nvCxnSpPr>
          <p:spPr>
            <a:xfrm flipV="1">
              <a:off x="1275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p:cNvCxnSpPr/>
            <p:nvPr userDrawn="1"/>
          </p:nvCxnSpPr>
          <p:spPr>
            <a:xfrm flipV="1">
              <a:off x="1284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p:cNvCxnSpPr/>
            <p:nvPr userDrawn="1"/>
          </p:nvCxnSpPr>
          <p:spPr>
            <a:xfrm flipV="1">
              <a:off x="1293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p:nvPr userDrawn="1"/>
          </p:nvCxnSpPr>
          <p:spPr>
            <a:xfrm flipV="1">
              <a:off x="1303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userDrawn="1"/>
          </p:nvCxnSpPr>
          <p:spPr>
            <a:xfrm flipV="1">
              <a:off x="1312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userDrawn="1"/>
          </p:nvCxnSpPr>
          <p:spPr>
            <a:xfrm flipV="1">
              <a:off x="1321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userDrawn="1"/>
          </p:nvCxnSpPr>
          <p:spPr>
            <a:xfrm flipV="1">
              <a:off x="1330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userDrawn="1"/>
          </p:nvCxnSpPr>
          <p:spPr>
            <a:xfrm flipV="1">
              <a:off x="1339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p:cNvCxnSpPr/>
            <p:nvPr userDrawn="1"/>
          </p:nvCxnSpPr>
          <p:spPr>
            <a:xfrm flipV="1">
              <a:off x="1348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userDrawn="1"/>
          </p:nvCxnSpPr>
          <p:spPr>
            <a:xfrm flipV="1">
              <a:off x="1357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userDrawn="1"/>
          </p:nvCxnSpPr>
          <p:spPr>
            <a:xfrm flipV="1">
              <a:off x="1367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nvGrpSpPr>
            <p:cNvPr id="378" name="Group 377"/>
            <p:cNvGrpSpPr/>
            <p:nvPr userDrawn="1"/>
          </p:nvGrpSpPr>
          <p:grpSpPr>
            <a:xfrm>
              <a:off x="13761720" y="457200"/>
              <a:ext cx="365760" cy="7315200"/>
              <a:chOff x="12999720" y="609600"/>
              <a:chExt cx="365760" cy="7315200"/>
            </a:xfrm>
          </p:grpSpPr>
          <p:cxnSp>
            <p:nvCxnSpPr>
              <p:cNvPr id="379" name="Straight Connector 378"/>
              <p:cNvCxnSpPr/>
              <p:nvPr userDrawn="1"/>
            </p:nvCxnSpPr>
            <p:spPr>
              <a:xfrm flipV="1">
                <a:off x="1299972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p:cNvCxnSpPr/>
              <p:nvPr userDrawn="1"/>
            </p:nvCxnSpPr>
            <p:spPr>
              <a:xfrm flipV="1">
                <a:off x="1309116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userDrawn="1"/>
            </p:nvCxnSpPr>
            <p:spPr>
              <a:xfrm flipV="1">
                <a:off x="1318260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userDrawn="1"/>
            </p:nvCxnSpPr>
            <p:spPr>
              <a:xfrm flipV="1">
                <a:off x="1327404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userDrawn="1"/>
            </p:nvCxnSpPr>
            <p:spPr>
              <a:xfrm flipV="1">
                <a:off x="1336548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cxnSp>
          <p:nvCxnSpPr>
            <p:cNvPr id="384" name="Straight Connector 383"/>
            <p:cNvCxnSpPr/>
            <p:nvPr userDrawn="1"/>
          </p:nvCxnSpPr>
          <p:spPr>
            <a:xfrm>
              <a:off x="457200" y="502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userDrawn="1"/>
          </p:nvCxnSpPr>
          <p:spPr>
            <a:xfrm>
              <a:off x="457200" y="594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userDrawn="1"/>
          </p:nvCxnSpPr>
          <p:spPr>
            <a:xfrm>
              <a:off x="457200" y="685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userDrawn="1"/>
          </p:nvCxnSpPr>
          <p:spPr>
            <a:xfrm>
              <a:off x="457200" y="777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p:cNvCxnSpPr/>
            <p:nvPr userDrawn="1"/>
          </p:nvCxnSpPr>
          <p:spPr>
            <a:xfrm>
              <a:off x="457200" y="960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p:cNvCxnSpPr/>
            <p:nvPr userDrawn="1"/>
          </p:nvCxnSpPr>
          <p:spPr>
            <a:xfrm>
              <a:off x="457200" y="1051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userDrawn="1"/>
          </p:nvCxnSpPr>
          <p:spPr>
            <a:xfrm>
              <a:off x="457200" y="1143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userDrawn="1"/>
          </p:nvCxnSpPr>
          <p:spPr>
            <a:xfrm>
              <a:off x="457200" y="1234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userDrawn="1"/>
          </p:nvCxnSpPr>
          <p:spPr>
            <a:xfrm>
              <a:off x="457200" y="868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p:cNvCxnSpPr/>
            <p:nvPr userDrawn="1"/>
          </p:nvCxnSpPr>
          <p:spPr>
            <a:xfrm>
              <a:off x="457200" y="1325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userDrawn="1"/>
          </p:nvCxnSpPr>
          <p:spPr>
            <a:xfrm>
              <a:off x="457200" y="1417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userDrawn="1"/>
          </p:nvCxnSpPr>
          <p:spPr>
            <a:xfrm>
              <a:off x="457200" y="1508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userDrawn="1"/>
          </p:nvCxnSpPr>
          <p:spPr>
            <a:xfrm>
              <a:off x="457200" y="1600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p:cNvCxnSpPr/>
            <p:nvPr userDrawn="1"/>
          </p:nvCxnSpPr>
          <p:spPr>
            <a:xfrm>
              <a:off x="457200" y="1691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p:cNvCxnSpPr/>
            <p:nvPr userDrawn="1"/>
          </p:nvCxnSpPr>
          <p:spPr>
            <a:xfrm>
              <a:off x="457200" y="1874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userDrawn="1"/>
          </p:nvCxnSpPr>
          <p:spPr>
            <a:xfrm>
              <a:off x="457200" y="1965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userDrawn="1"/>
          </p:nvCxnSpPr>
          <p:spPr>
            <a:xfrm>
              <a:off x="457200" y="2148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p:cNvCxnSpPr/>
            <p:nvPr userDrawn="1"/>
          </p:nvCxnSpPr>
          <p:spPr>
            <a:xfrm>
              <a:off x="457200" y="1783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userDrawn="1"/>
          </p:nvCxnSpPr>
          <p:spPr>
            <a:xfrm>
              <a:off x="457200" y="2240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userDrawn="1"/>
          </p:nvCxnSpPr>
          <p:spPr>
            <a:xfrm>
              <a:off x="457200" y="2331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userDrawn="1"/>
          </p:nvCxnSpPr>
          <p:spPr>
            <a:xfrm>
              <a:off x="457200" y="2423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userDrawn="1"/>
          </p:nvCxnSpPr>
          <p:spPr>
            <a:xfrm>
              <a:off x="457200" y="2514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userDrawn="1"/>
          </p:nvCxnSpPr>
          <p:spPr>
            <a:xfrm>
              <a:off x="457200" y="2606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userDrawn="1"/>
          </p:nvCxnSpPr>
          <p:spPr>
            <a:xfrm>
              <a:off x="457200" y="2788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userDrawn="1"/>
          </p:nvCxnSpPr>
          <p:spPr>
            <a:xfrm>
              <a:off x="457200" y="2880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userDrawn="1"/>
          </p:nvCxnSpPr>
          <p:spPr>
            <a:xfrm>
              <a:off x="457200" y="2971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userDrawn="1"/>
          </p:nvCxnSpPr>
          <p:spPr>
            <a:xfrm>
              <a:off x="457200" y="3063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userDrawn="1"/>
          </p:nvCxnSpPr>
          <p:spPr>
            <a:xfrm>
              <a:off x="457200" y="2697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userDrawn="1"/>
          </p:nvCxnSpPr>
          <p:spPr>
            <a:xfrm>
              <a:off x="457200" y="3154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userDrawn="1"/>
          </p:nvCxnSpPr>
          <p:spPr>
            <a:xfrm>
              <a:off x="457200" y="3246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userDrawn="1"/>
          </p:nvCxnSpPr>
          <p:spPr>
            <a:xfrm>
              <a:off x="457200" y="3337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userDrawn="1"/>
          </p:nvCxnSpPr>
          <p:spPr>
            <a:xfrm>
              <a:off x="457200" y="3429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userDrawn="1"/>
          </p:nvCxnSpPr>
          <p:spPr>
            <a:xfrm>
              <a:off x="457200" y="3520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userDrawn="1"/>
          </p:nvCxnSpPr>
          <p:spPr>
            <a:xfrm>
              <a:off x="457200" y="3703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userDrawn="1"/>
          </p:nvCxnSpPr>
          <p:spPr>
            <a:xfrm>
              <a:off x="457200" y="3794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userDrawn="1"/>
          </p:nvCxnSpPr>
          <p:spPr>
            <a:xfrm>
              <a:off x="457200" y="3886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userDrawn="1"/>
          </p:nvCxnSpPr>
          <p:spPr>
            <a:xfrm>
              <a:off x="457200" y="3977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userDrawn="1"/>
          </p:nvCxnSpPr>
          <p:spPr>
            <a:xfrm>
              <a:off x="457200" y="3611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userDrawn="1"/>
          </p:nvCxnSpPr>
          <p:spPr>
            <a:xfrm>
              <a:off x="457200" y="4069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userDrawn="1"/>
          </p:nvCxnSpPr>
          <p:spPr>
            <a:xfrm>
              <a:off x="457200" y="4160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userDrawn="1"/>
          </p:nvCxnSpPr>
          <p:spPr>
            <a:xfrm>
              <a:off x="457200" y="4251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userDrawn="1"/>
          </p:nvCxnSpPr>
          <p:spPr>
            <a:xfrm>
              <a:off x="457200" y="4343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userDrawn="1"/>
          </p:nvCxnSpPr>
          <p:spPr>
            <a:xfrm>
              <a:off x="457200" y="4434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userDrawn="1"/>
          </p:nvCxnSpPr>
          <p:spPr>
            <a:xfrm>
              <a:off x="457200" y="4617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userDrawn="1"/>
          </p:nvCxnSpPr>
          <p:spPr>
            <a:xfrm>
              <a:off x="457200" y="4709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userDrawn="1"/>
          </p:nvCxnSpPr>
          <p:spPr>
            <a:xfrm>
              <a:off x="457200" y="4800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userDrawn="1"/>
          </p:nvCxnSpPr>
          <p:spPr>
            <a:xfrm>
              <a:off x="457200" y="4892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userDrawn="1"/>
          </p:nvCxnSpPr>
          <p:spPr>
            <a:xfrm>
              <a:off x="457200" y="4526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userDrawn="1"/>
          </p:nvCxnSpPr>
          <p:spPr>
            <a:xfrm>
              <a:off x="457200" y="4983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userDrawn="1"/>
          </p:nvCxnSpPr>
          <p:spPr>
            <a:xfrm>
              <a:off x="457200" y="5074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userDrawn="1"/>
          </p:nvCxnSpPr>
          <p:spPr>
            <a:xfrm>
              <a:off x="457200" y="5166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userDrawn="1"/>
          </p:nvCxnSpPr>
          <p:spPr>
            <a:xfrm>
              <a:off x="457200" y="5257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userDrawn="1"/>
          </p:nvCxnSpPr>
          <p:spPr>
            <a:xfrm>
              <a:off x="457200" y="5349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userDrawn="1"/>
          </p:nvCxnSpPr>
          <p:spPr>
            <a:xfrm>
              <a:off x="457200" y="5532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userDrawn="1"/>
          </p:nvCxnSpPr>
          <p:spPr>
            <a:xfrm>
              <a:off x="457200" y="5623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userDrawn="1"/>
          </p:nvCxnSpPr>
          <p:spPr>
            <a:xfrm>
              <a:off x="457200" y="5715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userDrawn="1"/>
          </p:nvCxnSpPr>
          <p:spPr>
            <a:xfrm>
              <a:off x="457200" y="5806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userDrawn="1"/>
          </p:nvCxnSpPr>
          <p:spPr>
            <a:xfrm>
              <a:off x="457200" y="5440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userDrawn="1"/>
          </p:nvCxnSpPr>
          <p:spPr>
            <a:xfrm>
              <a:off x="457200" y="5897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userDrawn="1"/>
          </p:nvCxnSpPr>
          <p:spPr>
            <a:xfrm>
              <a:off x="457200" y="5989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userDrawn="1"/>
          </p:nvCxnSpPr>
          <p:spPr>
            <a:xfrm>
              <a:off x="457200" y="6080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userDrawn="1"/>
          </p:nvCxnSpPr>
          <p:spPr>
            <a:xfrm>
              <a:off x="457200" y="6263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userDrawn="1"/>
          </p:nvCxnSpPr>
          <p:spPr>
            <a:xfrm>
              <a:off x="457200" y="6446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userDrawn="1"/>
          </p:nvCxnSpPr>
          <p:spPr>
            <a:xfrm>
              <a:off x="457200" y="6537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userDrawn="1"/>
          </p:nvCxnSpPr>
          <p:spPr>
            <a:xfrm>
              <a:off x="457200" y="6629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userDrawn="1"/>
          </p:nvCxnSpPr>
          <p:spPr>
            <a:xfrm>
              <a:off x="457200" y="6720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userDrawn="1"/>
          </p:nvCxnSpPr>
          <p:spPr>
            <a:xfrm>
              <a:off x="457200" y="6355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userDrawn="1"/>
          </p:nvCxnSpPr>
          <p:spPr>
            <a:xfrm>
              <a:off x="457200" y="6812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userDrawn="1"/>
          </p:nvCxnSpPr>
          <p:spPr>
            <a:xfrm>
              <a:off x="457200" y="6903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userDrawn="1"/>
          </p:nvCxnSpPr>
          <p:spPr>
            <a:xfrm>
              <a:off x="457200" y="6995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userDrawn="1"/>
          </p:nvCxnSpPr>
          <p:spPr>
            <a:xfrm>
              <a:off x="457200" y="7086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userDrawn="1"/>
          </p:nvCxnSpPr>
          <p:spPr>
            <a:xfrm>
              <a:off x="457200" y="7178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userDrawn="1"/>
          </p:nvCxnSpPr>
          <p:spPr>
            <a:xfrm>
              <a:off x="457200" y="7360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userDrawn="1"/>
          </p:nvCxnSpPr>
          <p:spPr>
            <a:xfrm>
              <a:off x="457200" y="7452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p:cNvCxnSpPr/>
            <p:nvPr userDrawn="1"/>
          </p:nvCxnSpPr>
          <p:spPr>
            <a:xfrm>
              <a:off x="457200" y="7543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p:cNvCxnSpPr/>
            <p:nvPr userDrawn="1"/>
          </p:nvCxnSpPr>
          <p:spPr>
            <a:xfrm>
              <a:off x="457200" y="7635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p:cNvCxnSpPr/>
            <p:nvPr userDrawn="1"/>
          </p:nvCxnSpPr>
          <p:spPr>
            <a:xfrm>
              <a:off x="457200" y="7269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p:cNvCxnSpPr/>
            <p:nvPr userDrawn="1"/>
          </p:nvCxnSpPr>
          <p:spPr>
            <a:xfrm>
              <a:off x="457200" y="7726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463" name="Rectangle 462"/>
            <p:cNvSpPr/>
            <p:nvPr userDrawn="1"/>
          </p:nvSpPr>
          <p:spPr>
            <a:xfrm>
              <a:off x="0" y="0"/>
              <a:ext cx="14630400" cy="8229600"/>
            </a:xfrm>
            <a:prstGeom prst="rect">
              <a:avLst/>
            </a:prstGeom>
            <a:solidFill>
              <a:schemeClr val="tx1">
                <a:alpha val="40000"/>
              </a:schemeClr>
            </a:solidFill>
          </p:spPr>
          <p:txBody>
            <a:bodyPr wrap="square" lIns="0" tIns="0" rIns="0" bIns="0" rtlCol="0" anchor="ctr">
              <a:spAutoFit/>
            </a:bodyPr>
            <a:lstStyle/>
            <a:p>
              <a:pPr algn="ctr"/>
              <a:endParaRPr lang="en-US" sz="1400" b="0" i="0" dirty="0">
                <a:solidFill>
                  <a:schemeClr val="bg2"/>
                </a:solidFill>
                <a:latin typeface="Arial Regular" charset="0"/>
              </a:endParaRPr>
            </a:p>
          </p:txBody>
        </p:sp>
        <p:grpSp>
          <p:nvGrpSpPr>
            <p:cNvPr id="475" name="Group 474"/>
            <p:cNvGrpSpPr/>
            <p:nvPr userDrawn="1"/>
          </p:nvGrpSpPr>
          <p:grpSpPr>
            <a:xfrm>
              <a:off x="914400" y="7899655"/>
              <a:ext cx="2713350" cy="220571"/>
              <a:chOff x="914400" y="7899655"/>
              <a:chExt cx="2713350" cy="220571"/>
            </a:xfrm>
          </p:grpSpPr>
          <p:sp>
            <p:nvSpPr>
              <p:cNvPr id="476"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477"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28 January 2020</a:t>
                </a:fld>
                <a:endParaRPr lang="en-US" sz="799" b="0" i="0" dirty="0">
                  <a:solidFill>
                    <a:schemeClr val="bg2">
                      <a:alpha val="60000"/>
                    </a:schemeClr>
                  </a:solidFill>
                  <a:latin typeface="IBM Plex Sans" charset="0"/>
                  <a:ea typeface="IBM Plex Sans" charset="0"/>
                  <a:cs typeface="IBM Plex Sans" charset="0"/>
                </a:endParaRPr>
              </a:p>
            </p:txBody>
          </p:sp>
        </p:grpSp>
      </p:grpSp>
      <p:sp>
        <p:nvSpPr>
          <p:cNvPr id="479"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480"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28 January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5"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28 January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9" name="Picture 1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8"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10" name="Rectangle 9"/>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28 January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22"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4_Title and Content">
    <p:bg>
      <p:bgPr>
        <a:solidFill>
          <a:schemeClr val="accent2"/>
        </a:solidFill>
        <a:effectLst/>
      </p:bgPr>
    </p:bg>
    <p:spTree>
      <p:nvGrpSpPr>
        <p:cNvPr id="1" name=""/>
        <p:cNvGrpSpPr/>
        <p:nvPr/>
      </p:nvGrpSpPr>
      <p:grpSpPr>
        <a:xfrm>
          <a:off x="0" y="0"/>
          <a:ext cx="0" cy="0"/>
          <a:chOff x="0" y="0"/>
          <a:chExt cx="0" cy="0"/>
        </a:xfrm>
      </p:grpSpPr>
      <p:sp>
        <p:nvSpPr>
          <p:cNvPr id="10" name="Rectangle 9"/>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28 January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9"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10" name="Rectangle 9"/>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28 January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21"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10" name="Rectangle 9"/>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vert="horz" lIns="0" tIns="0" rIns="0" bIns="0" rtlCol="0" anchor="t">
            <a:noAutofit/>
          </a:bodyPr>
          <a:lstStyle>
            <a:lvl1pPr>
              <a:defRPr lang="en-US" sz="1600" dirty="0">
                <a:solidFill>
                  <a:schemeClr val="accent1"/>
                </a:solidFill>
              </a:defRPr>
            </a:lvl1pPr>
          </a:lstStyle>
          <a:p>
            <a:pPr lvl="0"/>
            <a:r>
              <a:rPr lang="en-US" dirty="0"/>
              <a:t>Click to edit Master text styles</a:t>
            </a:r>
          </a:p>
        </p:txBody>
      </p:sp>
      <p:sp>
        <p:nvSpPr>
          <p:cNvPr id="17"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28 January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2-3_Title and Content">
    <p:spTree>
      <p:nvGrpSpPr>
        <p:cNvPr id="1" name=""/>
        <p:cNvGrpSpPr/>
        <p:nvPr/>
      </p:nvGrpSpPr>
      <p:grpSpPr>
        <a:xfrm>
          <a:off x="0" y="0"/>
          <a:ext cx="0" cy="0"/>
          <a:chOff x="0" y="0"/>
          <a:chExt cx="0" cy="0"/>
        </a:xfrm>
      </p:grpSpPr>
      <p:sp>
        <p:nvSpPr>
          <p:cNvPr id="22" name="Rectangle 21"/>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10" name="Rectangle 9"/>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23"/>
          <p:cNvSpPr>
            <a:spLocks noGrp="1"/>
          </p:cNvSpPr>
          <p:nvPr>
            <p:ph type="body" sz="quarter" idx="14" hasCustomPrompt="1"/>
          </p:nvPr>
        </p:nvSpPr>
        <p:spPr>
          <a:xfrm>
            <a:off x="457200" y="7342632"/>
            <a:ext cx="662940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28 January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2971800" cy="36576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1"/>
          </a:xfrm>
          <a:prstGeom prst="rect">
            <a:avLst/>
          </a:prstGeom>
        </p:spPr>
      </p:pic>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6"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6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28 January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457200" y="685800"/>
            <a:ext cx="13716000" cy="1143000"/>
          </a:xfrm>
        </p:spPr>
        <p:txBody>
          <a:bodyPr/>
          <a:lstStyle/>
          <a:p>
            <a:r>
              <a:rPr lang="en-US" dirty="0"/>
              <a:t>Contents</a:t>
            </a:r>
          </a:p>
        </p:txBody>
      </p:sp>
      <p:pic>
        <p:nvPicPr>
          <p:cNvPr id="14"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5" name="Content Placeholder 2"/>
          <p:cNvSpPr>
            <a:spLocks noGrp="1"/>
          </p:cNvSpPr>
          <p:nvPr>
            <p:ph idx="4294967295"/>
          </p:nvPr>
        </p:nvSpPr>
        <p:spPr>
          <a:xfrm>
            <a:off x="457200" y="2057400"/>
            <a:ext cx="6583680" cy="5257800"/>
          </a:xfrm>
        </p:spPr>
        <p:txBody>
          <a:bodyPr tIns="0"/>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6" name="Content Placeholder 3"/>
          <p:cNvSpPr>
            <a:spLocks noGrp="1"/>
          </p:cNvSpPr>
          <p:nvPr>
            <p:ph idx="4294967295"/>
          </p:nvPr>
        </p:nvSpPr>
        <p:spPr>
          <a:xfrm>
            <a:off x="7589520" y="2057400"/>
            <a:ext cx="6583680" cy="5257800"/>
          </a:xfrm>
        </p:spPr>
        <p:txBody>
          <a:bodyPr tIns="0"/>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2-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2-8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6" name="Rectangle 5"/>
          <p:cNvSpPr/>
          <p:nvPr userDrawn="1"/>
        </p:nvSpPr>
        <p:spPr>
          <a:xfrm flipH="1">
            <a:off x="0" y="127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6583680" cy="11430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28 January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25"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6"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10_Title and Content">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tx1"/>
              </a:solidFill>
              <a:latin typeface="Arial Regular" charset="0"/>
            </a:endParaRPr>
          </a:p>
        </p:txBody>
      </p:sp>
      <p:sp>
        <p:nvSpPr>
          <p:cNvPr id="2" name="Title 1"/>
          <p:cNvSpPr>
            <a:spLocks noGrp="1"/>
          </p:cNvSpPr>
          <p:nvPr>
            <p:ph type="title"/>
          </p:nvPr>
        </p:nvSpPr>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tx1">
                    <a:alpha val="6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2018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28 January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2-10_Title and Content">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a:t>
              </a:r>
              <a:r>
                <a:rPr lang="en-US" sz="400" b="0" i="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2018 IBM Corporation</a:t>
              </a:r>
              <a:r>
                <a:rPr lang="en-US" sz="799" b="0" i="0" baseline="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solidFill>
                  <a:latin typeface="IBM Plex Sans" charset="0"/>
                  <a:ea typeface="IBM Plex Sans" charset="0"/>
                  <a:cs typeface="IBM Plex Sans" charset="0"/>
                </a:rPr>
                <a:t> </a:t>
              </a:r>
              <a:fld id="{7C9968D1-C8E5-4FE3-AED4-7D4518C301B3}" type="datetime3">
                <a:rPr lang="en-US" sz="799"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28 January 2020</a:t>
              </a:fld>
              <a:endParaRPr lang="en-US" sz="799"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2-10_Title and Content">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a:t>
              </a:r>
              <a:r>
                <a:rPr lang="en-US" sz="400" b="0" i="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2018 IBM Corporation</a:t>
              </a:r>
              <a:r>
                <a:rPr lang="en-US" sz="799" b="0" i="0" baseline="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solidFill>
                  <a:latin typeface="IBM Plex Sans" charset="0"/>
                  <a:ea typeface="IBM Plex Sans" charset="0"/>
                  <a:cs typeface="IBM Plex Sans" charset="0"/>
                </a:rPr>
                <a:t> </a:t>
              </a:r>
              <a:fld id="{7C9968D1-C8E5-4FE3-AED4-7D4518C301B3}" type="datetime3">
                <a:rPr lang="en-US" sz="799"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28 January 2020</a:t>
              </a:fld>
              <a:endParaRPr lang="en-US" sz="799"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12" y="7818143"/>
            <a:ext cx="566118" cy="22860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2-10_Title and Content">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a:t>
              </a:r>
              <a:r>
                <a:rPr lang="en-US" sz="400" b="0" i="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2018 IBM Corporation</a:t>
              </a:r>
              <a:r>
                <a:rPr lang="en-US" sz="799" b="0" i="0" baseline="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solidFill>
                  <a:latin typeface="IBM Plex Sans" charset="0"/>
                  <a:ea typeface="IBM Plex Sans" charset="0"/>
                  <a:cs typeface="IBM Plex Sans" charset="0"/>
                </a:rPr>
                <a:t> </a:t>
              </a:r>
              <a:fld id="{7C9968D1-C8E5-4FE3-AED4-7D4518C301B3}" type="datetime3">
                <a:rPr lang="en-US" sz="799"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28 January 2020</a:t>
              </a:fld>
              <a:endParaRPr lang="en-US" sz="799"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9" name="Picture 1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12" y="7818143"/>
            <a:ext cx="566118" cy="22860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2-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8" y="685800"/>
            <a:ext cx="13716000" cy="11430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28 January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vider">
    <p:bg>
      <p:bgPr>
        <a:solidFill>
          <a:schemeClr val="accent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28 January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457200" y="685800"/>
            <a:ext cx="13716000" cy="1143000"/>
          </a:xfrm>
        </p:spPr>
        <p:txBody>
          <a:bodyPr/>
          <a:lstStyle/>
          <a:p>
            <a:r>
              <a:rPr lang="en-US" dirty="0"/>
              <a:t>Contents</a:t>
            </a:r>
          </a:p>
        </p:txBody>
      </p:sp>
      <p:sp>
        <p:nvSpPr>
          <p:cNvPr id="12" name="Content Placeholder 2"/>
          <p:cNvSpPr>
            <a:spLocks noGrp="1"/>
          </p:cNvSpPr>
          <p:nvPr>
            <p:ph idx="4294967295"/>
          </p:nvPr>
        </p:nvSpPr>
        <p:spPr>
          <a:xfrm>
            <a:off x="457200" y="2057400"/>
            <a:ext cx="6583680" cy="5257800"/>
          </a:xfrm>
        </p:spPr>
        <p:txBody>
          <a:bodyPr tIns="0"/>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3" name="Content Placeholder 3"/>
          <p:cNvSpPr>
            <a:spLocks noGrp="1"/>
          </p:cNvSpPr>
          <p:nvPr>
            <p:ph idx="4294967295"/>
          </p:nvPr>
        </p:nvSpPr>
        <p:spPr>
          <a:xfrm>
            <a:off x="7589520" y="2057400"/>
            <a:ext cx="6583680" cy="5257800"/>
          </a:xfrm>
        </p:spPr>
        <p:txBody>
          <a:bodyPr tIns="0"/>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28 January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9" name="Picture 1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8"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7963862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2-1_Title and Content">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28 January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454858" y="2057400"/>
            <a:ext cx="1371600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16516435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28 January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454858" y="2057400"/>
            <a:ext cx="1371600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9" name="Picture 1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8"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638476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1600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itle 1"/>
          <p:cNvSpPr>
            <a:spLocks noGrp="1"/>
          </p:cNvSpPr>
          <p:nvPr>
            <p:ph type="title"/>
          </p:nvPr>
        </p:nvSpPr>
        <p:spPr>
          <a:xfrm>
            <a:off x="457200" y="685800"/>
            <a:ext cx="13716000" cy="73152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2" name="TextBox 1">
            <a:extLst>
              <a:ext uri="{FF2B5EF4-FFF2-40B4-BE49-F238E27FC236}">
                <a16:creationId xmlns:a16="http://schemas.microsoft.com/office/drawing/2014/main" id="{6F7C5BA8-3D35-B741-9DF0-D53DF2D31B09}"/>
              </a:ext>
            </a:extLst>
          </p:cNvPr>
          <p:cNvSpPr txBox="1"/>
          <p:nvPr userDrawn="1"/>
        </p:nvSpPr>
        <p:spPr>
          <a:xfrm>
            <a:off x="4045527" y="7980218"/>
            <a:ext cx="0" cy="0"/>
          </a:xfrm>
          <a:prstGeom prst="rect">
            <a:avLst/>
          </a:prstGeom>
        </p:spPr>
        <p:txBody>
          <a:bodyPr wrap="none" lIns="91440" tIns="45720" rIns="91440" bIns="45720" rtlCol="0">
            <a:noAutofit/>
          </a:bodyPr>
          <a:lstStyle/>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a:t>
              </a:r>
              <a:r>
                <a:rPr lang="en-US" sz="400" b="0" i="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2018 IBM Corporation</a:t>
              </a:r>
              <a:r>
                <a:rPr lang="en-US" sz="799" b="0" i="0" baseline="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2">
                      <a:lumMod val="25000"/>
                    </a:schemeClr>
                  </a:solidFill>
                  <a:latin typeface="IBM Plex Sans" charset="0"/>
                  <a:ea typeface="IBM Plex Sans" charset="0"/>
                  <a:cs typeface="IBM Plex Sans" charset="0"/>
                </a:rPr>
                <a:t> </a:t>
              </a:r>
              <a:fld id="{7C9968D1-C8E5-4FE3-AED4-7D4518C301B3}" type="datetime3">
                <a:rPr lang="en-US" sz="799"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28 January 2020</a:t>
              </a:fld>
              <a:endParaRPr lang="en-US" sz="7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IBM Plex Sans" charset="0"/>
                <a:ea typeface="IBM Plex Sans" charset="0"/>
                <a:cs typeface="IBM Plex Sans" charset="0"/>
              </a:rPr>
              <a:pPr algn="l"/>
              <a:t>‹#›</a:t>
            </a:fld>
            <a:endParaRPr lang="en-US" sz="800" b="0" i="0" dirty="0">
              <a:solidFill>
                <a:schemeClr val="tx2">
                  <a:lumMod val="25000"/>
                </a:schemeClr>
              </a:solidFill>
              <a:latin typeface="IBM Plex Sans" charset="0"/>
              <a:ea typeface="IBM Plex Sans" charset="0"/>
              <a:cs typeface="IBM Plex Sans" charset="0"/>
            </a:endParaRPr>
          </a:p>
        </p:txBody>
      </p:sp>
      <p:sp>
        <p:nvSpPr>
          <p:cNvPr id="15" name="Title 1"/>
          <p:cNvSpPr>
            <a:spLocks noGrp="1"/>
          </p:cNvSpPr>
          <p:nvPr>
            <p:ph type="title"/>
          </p:nvPr>
        </p:nvSpPr>
        <p:spPr>
          <a:xfrm>
            <a:off x="457200" y="685800"/>
            <a:ext cx="13716000" cy="1143000"/>
          </a:xfrm>
        </p:spPr>
        <p:txBody>
          <a:bodyPr/>
          <a:lstStyle>
            <a:lvl1pPr>
              <a:defRPr>
                <a:solidFill>
                  <a:schemeClr val="tx2">
                    <a:lumMod val="25000"/>
                  </a:schemeClr>
                </a:solidFill>
              </a:defRPr>
            </a:lvl1pPr>
          </a:lstStyle>
          <a:p>
            <a:r>
              <a:rPr lang="en-US" dirty="0"/>
              <a:t>Contents</a:t>
            </a:r>
          </a:p>
        </p:txBody>
      </p:sp>
      <p:sp>
        <p:nvSpPr>
          <p:cNvPr id="16" name="Content Placeholder 2"/>
          <p:cNvSpPr>
            <a:spLocks noGrp="1"/>
          </p:cNvSpPr>
          <p:nvPr>
            <p:ph idx="4294967295"/>
          </p:nvPr>
        </p:nvSpPr>
        <p:spPr>
          <a:xfrm>
            <a:off x="457200" y="2057400"/>
            <a:ext cx="6583680" cy="5257800"/>
          </a:xfrm>
        </p:spPr>
        <p:txBody>
          <a:bodyPr tIns="0"/>
          <a:lstStyle>
            <a:lvl1pPr>
              <a:defRPr>
                <a:solidFill>
                  <a:schemeClr val="tx2">
                    <a:lumMod val="25000"/>
                  </a:schemeClr>
                </a:solidFill>
              </a:defRPr>
            </a:lvl1pPr>
          </a:lstStyle>
          <a:p>
            <a:pPr marL="5945188" indent="-5943600" algn="just">
              <a:spcBef>
                <a:spcPts val="0"/>
              </a:spcBef>
            </a:pPr>
            <a:r>
              <a:rPr lang="en-US" dirty="0">
                <a:solidFill>
                  <a:schemeClr val="accent2"/>
                </a:solidFill>
              </a:rPr>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dirty="0">
                <a:solidFill>
                  <a:schemeClr val="accent2"/>
                </a:solidFill>
              </a:rPr>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dirty="0">
                <a:solidFill>
                  <a:schemeClr val="accent2"/>
                </a:solidFill>
              </a:rPr>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7" name="Content Placeholder 3"/>
          <p:cNvSpPr>
            <a:spLocks noGrp="1"/>
          </p:cNvSpPr>
          <p:nvPr>
            <p:ph idx="4294967295"/>
          </p:nvPr>
        </p:nvSpPr>
        <p:spPr>
          <a:xfrm>
            <a:off x="7589520" y="2057400"/>
            <a:ext cx="6583680" cy="5257800"/>
          </a:xfrm>
        </p:spPr>
        <p:txBody>
          <a:bodyPr tIns="0"/>
          <a:lstStyle>
            <a:lvl1pPr>
              <a:defRPr>
                <a:solidFill>
                  <a:schemeClr val="tx2">
                    <a:lumMod val="25000"/>
                  </a:schemeClr>
                </a:solidFill>
              </a:defRPr>
            </a:lvl1pPr>
          </a:lstStyle>
          <a:p>
            <a:pPr marL="5945188" indent="-5943600" algn="just">
              <a:spcBef>
                <a:spcPts val="0"/>
              </a:spcBef>
            </a:pPr>
            <a:r>
              <a:rPr lang="en-US" dirty="0">
                <a:solidFill>
                  <a:schemeClr val="accent2"/>
                </a:solidFill>
              </a:rPr>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dirty="0">
                <a:solidFill>
                  <a:schemeClr val="accent2"/>
                </a:solidFill>
              </a:rPr>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26" name="Picture 2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24560" y="7816175"/>
            <a:ext cx="570972" cy="230561"/>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8342"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7232955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4731664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7"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6186487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Divider">
    <p:bg>
      <p:bgPr>
        <a:solidFill>
          <a:schemeClr val="accent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DA4833-E44F-4B4E-AFB7-804D762EB66B}"/>
              </a:ext>
            </a:extLst>
          </p:cNvPr>
          <p:cNvPicPr>
            <a:picLocks noChangeAspect="1"/>
          </p:cNvPicPr>
          <p:nvPr userDrawn="1"/>
        </p:nvPicPr>
        <p:blipFill>
          <a:blip r:embed="rId2" cstate="screen">
            <a:biLevel thresh="25000"/>
            <a:extLst>
              <a:ext uri="{28A0092B-C50C-407E-A947-70E740481C1C}">
                <a14:useLocalDpi xmlns:a14="http://schemas.microsoft.com/office/drawing/2010/main"/>
              </a:ext>
            </a:extLst>
          </a:blip>
          <a:stretch>
            <a:fillRect/>
          </a:stretch>
        </p:blipFill>
        <p:spPr>
          <a:xfrm>
            <a:off x="454858" y="5030265"/>
            <a:ext cx="2446692" cy="780859"/>
          </a:xfrm>
          <a:prstGeom prst="rect">
            <a:avLst/>
          </a:prstGeom>
        </p:spPr>
      </p:pic>
      <p:pic>
        <p:nvPicPr>
          <p:cNvPr id="3" name="Picture 2">
            <a:extLst>
              <a:ext uri="{FF2B5EF4-FFF2-40B4-BE49-F238E27FC236}">
                <a16:creationId xmlns:a16="http://schemas.microsoft.com/office/drawing/2014/main" id="{48F83979-5B66-B344-89FD-B5F5227BEE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949440" y="0"/>
            <a:ext cx="7680960" cy="8210774"/>
          </a:xfrm>
          <a:prstGeom prst="rect">
            <a:avLst/>
          </a:prstGeom>
        </p:spPr>
      </p:pic>
      <p:sp>
        <p:nvSpPr>
          <p:cNvPr id="2" name="Title 1"/>
          <p:cNvSpPr>
            <a:spLocks noGrp="1"/>
          </p:cNvSpPr>
          <p:nvPr>
            <p:ph type="title"/>
          </p:nvPr>
        </p:nvSpPr>
        <p:spPr>
          <a:xfrm>
            <a:off x="457200" y="685800"/>
            <a:ext cx="6035040" cy="3429000"/>
          </a:xfrm>
        </p:spPr>
        <p:txBody>
          <a:bodyPr>
            <a:noAutofit/>
          </a:bodyPr>
          <a:lstStyle>
            <a:lvl1pPr>
              <a:defRPr sz="5400" b="1"/>
            </a:lvl1pPr>
          </a:lstStyle>
          <a:p>
            <a:r>
              <a:rPr lang="en-US" dirty="0"/>
              <a:t>Click to edit Master title style</a:t>
            </a:r>
          </a:p>
        </p:txBody>
      </p:sp>
      <p:sp>
        <p:nvSpPr>
          <p:cNvPr id="14" name="Date Placeholder 2">
            <a:extLst>
              <a:ext uri="{FF2B5EF4-FFF2-40B4-BE49-F238E27FC236}">
                <a16:creationId xmlns:a16="http://schemas.microsoft.com/office/drawing/2014/main" id="{73609033-478C-0B4D-9B94-FD4B43DF6665}"/>
              </a:ext>
            </a:extLst>
          </p:cNvPr>
          <p:cNvSpPr txBox="1">
            <a:spLocks/>
          </p:cNvSpPr>
          <p:nvPr userDrawn="1"/>
        </p:nvSpPr>
        <p:spPr>
          <a:xfrm>
            <a:off x="384134" y="4061454"/>
            <a:ext cx="3090586" cy="841574"/>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2400" b="0" i="0" dirty="0">
                <a:solidFill>
                  <a:schemeClr val="bg2"/>
                </a:solidFill>
                <a:latin typeface="IBM Plex Sans" charset="0"/>
                <a:ea typeface="IBM Plex Sans" charset="0"/>
                <a:cs typeface="IBM Plex Sans" charset="0"/>
              </a:rPr>
              <a:t> </a:t>
            </a:r>
            <a:fld id="{7C9968D1-C8E5-4FE3-AED4-7D4518C301B3}" type="datetime3">
              <a:rPr lang="en-US" sz="2400"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28 January 2020</a:t>
            </a:fld>
            <a:endParaRPr lang="en-US" sz="2400" b="0" i="0" dirty="0">
              <a:solidFill>
                <a:schemeClr val="bg2"/>
              </a:solidFill>
              <a:latin typeface="IBM Plex Sans" charset="0"/>
              <a:ea typeface="IBM Plex Sans" charset="0"/>
              <a:cs typeface="IBM Plex Sans" charset="0"/>
            </a:endParaRPr>
          </a:p>
        </p:txBody>
      </p:sp>
      <p:pic>
        <p:nvPicPr>
          <p:cNvPr id="6" name="Picture 5">
            <a:extLst>
              <a:ext uri="{FF2B5EF4-FFF2-40B4-BE49-F238E27FC236}">
                <a16:creationId xmlns:a16="http://schemas.microsoft.com/office/drawing/2014/main" id="{4DCBC03D-753C-2F45-84A3-4C01513F6231}"/>
              </a:ext>
            </a:extLst>
          </p:cNvPr>
          <p:cNvPicPr>
            <a:picLocks noChangeAspect="1"/>
          </p:cNvPicPr>
          <p:nvPr userDrawn="1"/>
        </p:nvPicPr>
        <p:blipFill>
          <a:blip r:embed="rId4" cstate="screen">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a:ext>
            </a:extLst>
          </a:blip>
          <a:stretch>
            <a:fillRect/>
          </a:stretch>
        </p:blipFill>
        <p:spPr>
          <a:xfrm>
            <a:off x="454858" y="5938361"/>
            <a:ext cx="1985920" cy="780860"/>
          </a:xfrm>
          <a:prstGeom prst="rect">
            <a:avLst/>
          </a:prstGeom>
        </p:spPr>
      </p:pic>
      <p:pic>
        <p:nvPicPr>
          <p:cNvPr id="7" name="Picture 6">
            <a:extLst>
              <a:ext uri="{FF2B5EF4-FFF2-40B4-BE49-F238E27FC236}">
                <a16:creationId xmlns:a16="http://schemas.microsoft.com/office/drawing/2014/main" id="{9ECFE5A8-1DCE-B047-BF27-AFE3577D6016}"/>
              </a:ext>
            </a:extLst>
          </p:cNvPr>
          <p:cNvPicPr>
            <a:picLocks noChangeAspect="1"/>
          </p:cNvPicPr>
          <p:nvPr userDrawn="1"/>
        </p:nvPicPr>
        <p:blipFill>
          <a:blip r:embed="rId6" cstate="screen">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a:ext>
            </a:extLst>
          </a:blip>
          <a:stretch>
            <a:fillRect/>
          </a:stretch>
        </p:blipFill>
        <p:spPr>
          <a:xfrm>
            <a:off x="454858" y="6820481"/>
            <a:ext cx="1675731" cy="797374"/>
          </a:xfrm>
          <a:prstGeom prst="rect">
            <a:avLst/>
          </a:prstGeom>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5"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2018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28 January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10972800" y="0"/>
            <a:ext cx="3657600" cy="82296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914400" y="7899655"/>
            <a:ext cx="2713350" cy="220571"/>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2018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28 January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5" y="7818135"/>
            <a:ext cx="566116"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1"/>
          </a:xfrm>
          <a:prstGeom prst="rect">
            <a:avLst/>
          </a:prstGeom>
        </p:spPr>
      </p:pic>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25" y="7818135"/>
            <a:ext cx="566116" cy="228600"/>
          </a:xfrm>
          <a:prstGeom prst="rect">
            <a:avLst/>
          </a:prstGeom>
        </p:spPr>
      </p:pic>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6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a:t>
              </a:r>
              <a:r>
                <a:rPr lang="en-US" sz="400" b="0" i="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2018 IBM Corporation</a:t>
              </a:r>
              <a:r>
                <a:rPr lang="en-US" sz="799" b="0" i="0" baseline="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2">
                      <a:lumMod val="25000"/>
                    </a:schemeClr>
                  </a:solidFill>
                  <a:latin typeface="IBM Plex Sans" charset="0"/>
                  <a:ea typeface="IBM Plex Sans" charset="0"/>
                  <a:cs typeface="IBM Plex Sans" charset="0"/>
                </a:rPr>
                <a:t> </a:t>
              </a:r>
              <a:fld id="{7C9968D1-C8E5-4FE3-AED4-7D4518C301B3}" type="datetime3">
                <a:rPr lang="en-US" sz="799"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28 January 2020</a:t>
              </a:fld>
              <a:endParaRPr lang="en-US" sz="7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IBM Plex Sans" charset="0"/>
                <a:ea typeface="IBM Plex Sans" charset="0"/>
                <a:cs typeface="IBM Plex Sans" charset="0"/>
              </a:rPr>
              <a:pPr algn="l"/>
              <a:t>‹#›</a:t>
            </a:fld>
            <a:endParaRPr lang="en-US" sz="800" b="0" i="0" dirty="0">
              <a:solidFill>
                <a:schemeClr val="tx2">
                  <a:lumMod val="25000"/>
                </a:schemeClr>
              </a:solidFill>
              <a:latin typeface="IBM Plex Sans" charset="0"/>
              <a:ea typeface="IBM Plex Sans" charset="0"/>
              <a:cs typeface="IBM Plex Sans" charset="0"/>
            </a:endParaRPr>
          </a:p>
        </p:txBody>
      </p:sp>
      <p:sp>
        <p:nvSpPr>
          <p:cNvPr id="15" name="Title 1">
            <a:extLst>
              <a:ext uri="{FF2B5EF4-FFF2-40B4-BE49-F238E27FC236}">
                <a16:creationId xmlns:a16="http://schemas.microsoft.com/office/drawing/2014/main" id="{4C37E806-2405-7C4E-BFC7-866285886ABB}"/>
              </a:ext>
            </a:extLst>
          </p:cNvPr>
          <p:cNvSpPr>
            <a:spLocks noGrp="1"/>
          </p:cNvSpPr>
          <p:nvPr>
            <p:ph type="title"/>
          </p:nvPr>
        </p:nvSpPr>
        <p:spPr>
          <a:xfrm>
            <a:off x="457200" y="685800"/>
            <a:ext cx="9098280" cy="2011680"/>
          </a:xfrm>
        </p:spPr>
        <p:txBody>
          <a:bodyPr>
            <a:noAutofit/>
          </a:bodyPr>
          <a:lstStyle>
            <a:lvl1pPr>
              <a:defRPr sz="3600" b="1">
                <a:solidFill>
                  <a:schemeClr val="tx1"/>
                </a:solidFill>
              </a:defRPr>
            </a:lvl1pPr>
          </a:lstStyle>
          <a:p>
            <a:r>
              <a:rPr lang="en-US" dirty="0"/>
              <a:t>Click to edit Master title style</a:t>
            </a:r>
          </a:p>
        </p:txBody>
      </p:sp>
      <p:pic>
        <p:nvPicPr>
          <p:cNvPr id="12" name="Picture 11">
            <a:extLst>
              <a:ext uri="{FF2B5EF4-FFF2-40B4-BE49-F238E27FC236}">
                <a16:creationId xmlns:a16="http://schemas.microsoft.com/office/drawing/2014/main" id="{DBDCDB89-EBDE-9941-B96D-8AFC1EF1F1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27544" y="7680960"/>
            <a:ext cx="995930" cy="317850"/>
          </a:xfrm>
          <a:prstGeom prst="rect">
            <a:avLst/>
          </a:prstGeom>
        </p:spPr>
      </p:pic>
      <p:pic>
        <p:nvPicPr>
          <p:cNvPr id="13" name="Picture 12">
            <a:extLst>
              <a:ext uri="{FF2B5EF4-FFF2-40B4-BE49-F238E27FC236}">
                <a16:creationId xmlns:a16="http://schemas.microsoft.com/office/drawing/2014/main" id="{D0367B4A-022F-2F45-AE68-3461B098FCFD}"/>
              </a:ext>
            </a:extLst>
          </p:cNvPr>
          <p:cNvPicPr>
            <a:picLocks noChangeAspect="1"/>
          </p:cNvPicPr>
          <p:nvPr userDrawn="1"/>
        </p:nvPicPr>
        <p:blipFill>
          <a:blip r:embed="rId3" cstate="screen">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2669011" y="7680960"/>
            <a:ext cx="808373" cy="317851"/>
          </a:xfrm>
          <a:prstGeom prst="rect">
            <a:avLst/>
          </a:prstGeom>
        </p:spPr>
      </p:pic>
      <p:pic>
        <p:nvPicPr>
          <p:cNvPr id="14" name="Picture 13">
            <a:extLst>
              <a:ext uri="{FF2B5EF4-FFF2-40B4-BE49-F238E27FC236}">
                <a16:creationId xmlns:a16="http://schemas.microsoft.com/office/drawing/2014/main" id="{0D24C30D-000C-DD4B-9B87-E88DEDF985F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3622753" y="7678744"/>
            <a:ext cx="682110" cy="324573"/>
          </a:xfrm>
          <a:prstGeom prst="rect">
            <a:avLst/>
          </a:prstGeom>
        </p:spPr>
      </p:pic>
    </p:spTree>
    <p:extLst>
      <p:ext uri="{BB962C8B-B14F-4D97-AF65-F5344CB8AC3E}">
        <p14:creationId xmlns:p14="http://schemas.microsoft.com/office/powerpoint/2010/main" val="142969620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1_Title and Content">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4114800"/>
            <a:ext cx="3657600" cy="4114800"/>
          </a:xfrm>
          <a:prstGeom prst="rect">
            <a:avLst/>
          </a:prstGeom>
          <a:solidFill>
            <a:schemeClr val="bg2"/>
          </a:solidFill>
        </p:spPr>
        <p:txBody>
          <a:bodyPr lIns="4572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7315200" cy="4114800"/>
          </a:xfrm>
          <a:prstGeom prst="rect">
            <a:avLst/>
          </a:prstGeom>
          <a:solidFill>
            <a:schemeClr val="accent2"/>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b="0" i="0" dirty="0">
              <a:latin typeface="Arial Regular" charset="0"/>
            </a:endParaRPr>
          </a:p>
        </p:txBody>
      </p:sp>
      <p:sp>
        <p:nvSpPr>
          <p:cNvPr id="2" name="Title 1"/>
          <p:cNvSpPr>
            <a:spLocks noGrp="1"/>
          </p:cNvSpPr>
          <p:nvPr>
            <p:ph type="title"/>
          </p:nvPr>
        </p:nvSpPr>
        <p:spPr>
          <a:xfrm>
            <a:off x="457200" y="685800"/>
            <a:ext cx="6583680" cy="2743200"/>
          </a:xfrm>
        </p:spPr>
        <p:txBody>
          <a:bodyPr>
            <a:noAutofit/>
          </a:bodyPr>
          <a:lstStyle>
            <a:lvl1pPr>
              <a:spcBef>
                <a:spcPts val="600"/>
              </a:spcBef>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lumMod val="40000"/>
                    <a:lumOff val="60000"/>
                  </a:schemeClr>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0"/>
            <a:ext cx="3657600" cy="4114800"/>
          </a:xfrm>
          <a:prstGeom prst="rect">
            <a:avLst/>
          </a:prstGeom>
          <a:no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chemeClr val="bg2"/>
          </a:solidFill>
        </p:spPr>
        <p:txBody>
          <a:bodyPr lIns="2286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10972800" y="4114800"/>
            <a:ext cx="3657600" cy="4114800"/>
          </a:xfrm>
          <a:prstGeom prst="rect">
            <a:avLst/>
          </a:prstGeom>
          <a:solidFill>
            <a:schemeClr val="tx1"/>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12" y="7818143"/>
            <a:ext cx="566118" cy="228601"/>
          </a:xfrm>
          <a:prstGeom prst="rect">
            <a:avLst/>
          </a:prstGeom>
        </p:spPr>
      </p:pic>
      <p:sp>
        <p:nvSpPr>
          <p:cNvPr id="19" name="Content Placeholder 9"/>
          <p:cNvSpPr>
            <a:spLocks noGrp="1"/>
          </p:cNvSpPr>
          <p:nvPr>
            <p:ph sz="quarter" idx="19"/>
          </p:nvPr>
        </p:nvSpPr>
        <p:spPr>
          <a:xfrm>
            <a:off x="3657600" y="4114800"/>
            <a:ext cx="3657600" cy="4114800"/>
          </a:xfrm>
          <a:prstGeom prst="rect">
            <a:avLst/>
          </a:prstGeom>
          <a:no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21" name="Content Placeholder 7"/>
          <p:cNvSpPr>
            <a:spLocks noGrp="1"/>
          </p:cNvSpPr>
          <p:nvPr>
            <p:ph sz="quarter" idx="20"/>
          </p:nvPr>
        </p:nvSpPr>
        <p:spPr>
          <a:xfrm>
            <a:off x="7315200" y="4114800"/>
            <a:ext cx="3657600" cy="4114800"/>
          </a:xfrm>
          <a:prstGeom prst="rect">
            <a:avLst/>
          </a:prstGeom>
          <a:solidFill>
            <a:schemeClr val="bg2"/>
          </a:solidFill>
        </p:spPr>
        <p:txBody>
          <a:bodyPr lIns="2286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2018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28 January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20" name="Text Placeholder 23"/>
          <p:cNvSpPr>
            <a:spLocks noGrp="1"/>
          </p:cNvSpPr>
          <p:nvPr>
            <p:ph type="body" sz="quarter" idx="21" hasCustomPrompt="1"/>
          </p:nvPr>
        </p:nvSpPr>
        <p:spPr>
          <a:xfrm>
            <a:off x="457200" y="7342632"/>
            <a:ext cx="3017520" cy="457200"/>
          </a:xfrm>
          <a:prstGeom prst="rect">
            <a:avLst/>
          </a:prstGeom>
        </p:spPr>
        <p:txBody>
          <a:bodyPr lIns="0" tIns="0" rIns="0" bIns="0" anchor="b"/>
          <a:lstStyle>
            <a:lvl1pPr>
              <a:defRPr lang="en-US" sz="800" dirty="0" smtClean="0">
                <a:solidFill>
                  <a:schemeClr val="tx1">
                    <a:alpha val="70000"/>
                  </a:schemeClr>
                </a:solidFill>
                <a:latin typeface="IBM Plex Sans" charset="0"/>
                <a:ea typeface="IBM Plex Sans" charset="0"/>
                <a:cs typeface="IBM Plex Sans" charset="0"/>
              </a:defRPr>
            </a:lvl1pPr>
          </a:lstStyle>
          <a:p>
            <a:pPr marL="0" lvl="0">
              <a:tabLst/>
            </a:pPr>
            <a:r>
              <a:rPr lang="en-US" dirty="0"/>
              <a:t>Source: Edit source here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85798"/>
            <a:ext cx="6583680" cy="6629400"/>
          </a:xfrm>
        </p:spPr>
        <p:txBody>
          <a:bodyPr>
            <a:noAutofit/>
          </a:bodyPr>
          <a:lstStyle>
            <a:lvl1pPr>
              <a:spcBef>
                <a:spcPts val="600"/>
              </a:spcBef>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0"/>
            <a:ext cx="3657600" cy="4114800"/>
          </a:xfrm>
          <a:prstGeom prst="rect">
            <a:avLst/>
          </a:prstGeom>
          <a:solidFill>
            <a:schemeClr val="tx2">
              <a:lumMod val="50000"/>
            </a:schemeClr>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chemeClr val="tx1"/>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7315200" y="4114800"/>
            <a:ext cx="7315200" cy="4114800"/>
          </a:xfrm>
          <a:prstGeom prst="rect">
            <a:avLst/>
          </a:prstGeom>
          <a:solidFill>
            <a:schemeClr val="accent3"/>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12" y="7818143"/>
            <a:ext cx="566118" cy="228601"/>
          </a:xfrm>
          <a:prstGeom prst="rect">
            <a:avLst/>
          </a:prstGeom>
        </p:spPr>
      </p:pic>
      <p:sp>
        <p:nvSpPr>
          <p:cNvPr id="19" name="Text Placeholder 23"/>
          <p:cNvSpPr>
            <a:spLocks noGrp="1"/>
          </p:cNvSpPr>
          <p:nvPr>
            <p:ph type="body" sz="quarter" idx="14"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a:t>
              </a:r>
              <a:r>
                <a:rPr lang="en-US" sz="400" b="0" i="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2018 IBM Corporation</a:t>
              </a:r>
              <a:r>
                <a:rPr lang="en-US" sz="799" b="0" i="0" baseline="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2">
                      <a:lumMod val="25000"/>
                    </a:schemeClr>
                  </a:solidFill>
                  <a:latin typeface="IBM Plex Sans" charset="0"/>
                  <a:ea typeface="IBM Plex Sans" charset="0"/>
                  <a:cs typeface="IBM Plex Sans" charset="0"/>
                </a:rPr>
                <a:t> </a:t>
              </a:r>
              <a:fld id="{7C9968D1-C8E5-4FE3-AED4-7D4518C301B3}" type="datetime3">
                <a:rPr lang="en-US" sz="799"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28 January 2020</a:t>
              </a:fld>
              <a:endParaRPr lang="en-US" sz="7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IBM Plex Sans" charset="0"/>
                <a:ea typeface="IBM Plex Sans" charset="0"/>
                <a:cs typeface="IBM Plex Sans" charset="0"/>
              </a:rPr>
              <a:pPr algn="l"/>
              <a:t>‹#›</a:t>
            </a:fld>
            <a:endParaRPr lang="en-US" sz="800" b="0" i="0" dirty="0">
              <a:solidFill>
                <a:schemeClr val="tx2">
                  <a:lumMod val="25000"/>
                </a:schemeClr>
              </a:solidFill>
              <a:latin typeface="IBM Plex Sans" charset="0"/>
              <a:ea typeface="IBM Plex Sans" charset="0"/>
              <a:cs typeface="IBM Plex Sans" charset="0"/>
            </a:endParaRPr>
          </a:p>
        </p:txBody>
      </p:sp>
      <p:sp>
        <p:nvSpPr>
          <p:cNvPr id="15" name="Title 1">
            <a:extLst>
              <a:ext uri="{FF2B5EF4-FFF2-40B4-BE49-F238E27FC236}">
                <a16:creationId xmlns:a16="http://schemas.microsoft.com/office/drawing/2014/main" id="{4C37E806-2405-7C4E-BFC7-866285886ABB}"/>
              </a:ext>
            </a:extLst>
          </p:cNvPr>
          <p:cNvSpPr>
            <a:spLocks noGrp="1"/>
          </p:cNvSpPr>
          <p:nvPr>
            <p:ph type="title"/>
          </p:nvPr>
        </p:nvSpPr>
        <p:spPr>
          <a:xfrm>
            <a:off x="457200" y="685800"/>
            <a:ext cx="6035040" cy="2011680"/>
          </a:xfrm>
        </p:spPr>
        <p:txBody>
          <a:bodyPr>
            <a:noAutofit/>
          </a:bodyPr>
          <a:lstStyle>
            <a:lvl1pPr>
              <a:defRPr sz="4400" b="1">
                <a:solidFill>
                  <a:schemeClr val="accent2"/>
                </a:solidFill>
              </a:defRPr>
            </a:lvl1pPr>
          </a:lstStyle>
          <a:p>
            <a:r>
              <a:rPr lang="en-US" dirty="0"/>
              <a:t>Click to edit Master title style</a:t>
            </a:r>
          </a:p>
        </p:txBody>
      </p:sp>
      <p:sp>
        <p:nvSpPr>
          <p:cNvPr id="25" name="Title 1">
            <a:extLst>
              <a:ext uri="{FF2B5EF4-FFF2-40B4-BE49-F238E27FC236}">
                <a16:creationId xmlns:a16="http://schemas.microsoft.com/office/drawing/2014/main" id="{8B830158-316C-5A44-B1FC-FE2F03037FC3}"/>
              </a:ext>
            </a:extLst>
          </p:cNvPr>
          <p:cNvSpPr txBox="1">
            <a:spLocks/>
          </p:cNvSpPr>
          <p:nvPr userDrawn="1"/>
        </p:nvSpPr>
        <p:spPr>
          <a:xfrm>
            <a:off x="457200" y="2747772"/>
            <a:ext cx="6035040" cy="2011680"/>
          </a:xfrm>
          <a:prstGeom prst="rect">
            <a:avLst/>
          </a:prstGeom>
        </p:spPr>
        <p:txBody>
          <a:bodyPr vert="horz" lIns="0" tIns="0" rIns="0" bIns="0" rtlCol="0" anchor="t">
            <a:noAutofit/>
          </a:bodyPr>
          <a:lstStyle>
            <a:lvl1pPr algn="l" defTabSz="1097280" rtl="0" eaLnBrk="1" latinLnBrk="0" hangingPunct="1">
              <a:lnSpc>
                <a:spcPct val="90000"/>
              </a:lnSpc>
              <a:spcBef>
                <a:spcPct val="0"/>
              </a:spcBef>
              <a:buNone/>
              <a:defRPr sz="4400" b="1" i="0" kern="1200">
                <a:solidFill>
                  <a:schemeClr val="accent2"/>
                </a:solidFill>
                <a:latin typeface="IBM Plex Sans" panose="020B0503050000000000" pitchFamily="34" charset="0"/>
                <a:ea typeface="IBM Plex Sans" panose="020B0503050000000000" pitchFamily="34" charset="0"/>
                <a:cs typeface="Arial" charset="0"/>
              </a:defRPr>
            </a:lvl1pPr>
          </a:lstStyle>
          <a:p>
            <a:endParaRPr lang="en-US" sz="2800" b="0" dirty="0">
              <a:solidFill>
                <a:schemeClr val="tx1"/>
              </a:solidFill>
            </a:endParaRPr>
          </a:p>
        </p:txBody>
      </p:sp>
      <p:pic>
        <p:nvPicPr>
          <p:cNvPr id="2" name="Picture 1">
            <a:extLst>
              <a:ext uri="{FF2B5EF4-FFF2-40B4-BE49-F238E27FC236}">
                <a16:creationId xmlns:a16="http://schemas.microsoft.com/office/drawing/2014/main" id="{3A9728A8-0D03-8C44-81BD-22D168F2702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858" y="5030265"/>
            <a:ext cx="2446692" cy="780859"/>
          </a:xfrm>
          <a:prstGeom prst="rect">
            <a:avLst/>
          </a:prstGeom>
        </p:spPr>
      </p:pic>
      <p:pic>
        <p:nvPicPr>
          <p:cNvPr id="3" name="Picture 2">
            <a:extLst>
              <a:ext uri="{FF2B5EF4-FFF2-40B4-BE49-F238E27FC236}">
                <a16:creationId xmlns:a16="http://schemas.microsoft.com/office/drawing/2014/main" id="{B1BF03E1-A96F-B64D-8BA0-E20B22D94387}"/>
              </a:ext>
            </a:extLst>
          </p:cNvPr>
          <p:cNvPicPr>
            <a:picLocks noChangeAspect="1"/>
          </p:cNvPicPr>
          <p:nvPr userDrawn="1"/>
        </p:nvPicPr>
        <p:blipFill>
          <a:blip r:embed="rId3" cstate="screen">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54858" y="5938361"/>
            <a:ext cx="1985920" cy="780860"/>
          </a:xfrm>
          <a:prstGeom prst="rect">
            <a:avLst/>
          </a:prstGeom>
        </p:spPr>
      </p:pic>
      <p:pic>
        <p:nvPicPr>
          <p:cNvPr id="4" name="Picture 3">
            <a:extLst>
              <a:ext uri="{FF2B5EF4-FFF2-40B4-BE49-F238E27FC236}">
                <a16:creationId xmlns:a16="http://schemas.microsoft.com/office/drawing/2014/main" id="{0BAD4F54-8AF7-EA43-BD29-E447E064608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4858" y="6820481"/>
            <a:ext cx="1675731" cy="797374"/>
          </a:xfrm>
          <a:prstGeom prst="rect">
            <a:avLst/>
          </a:prstGeom>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3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666972"/>
            <a:ext cx="6583680" cy="6629400"/>
          </a:xfrm>
        </p:spPr>
        <p:txBody>
          <a:bodyPr>
            <a:noAutofit/>
          </a:bodyPr>
          <a:lstStyle>
            <a:lvl1pPr>
              <a:spcBef>
                <a:spcPts val="600"/>
              </a:spcBef>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4087906"/>
            <a:ext cx="3657600" cy="4160520"/>
          </a:xfrm>
          <a:prstGeom prst="rect">
            <a:avLst/>
          </a:prstGeom>
          <a:solidFill>
            <a:schemeClr val="tx1"/>
          </a:solidFill>
          <a:ln>
            <a:noFill/>
          </a:ln>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4087906"/>
            <a:ext cx="3657600" cy="4160520"/>
          </a:xfrm>
          <a:prstGeom prst="rect">
            <a:avLst/>
          </a:prstGeom>
          <a:solidFill>
            <a:schemeClr val="bg2"/>
          </a:solidFill>
          <a:ln>
            <a:noFill/>
          </a:ln>
        </p:spPr>
        <p:txBody>
          <a:bodyPr lIns="2286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7315200" y="-16880"/>
            <a:ext cx="7315200" cy="4114800"/>
          </a:xfrm>
          <a:prstGeom prst="rect">
            <a:avLst/>
          </a:prstGeom>
          <a:solidFill>
            <a:schemeClr val="accent2"/>
          </a:solidFill>
          <a:ln>
            <a:noFill/>
          </a:ln>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31520" y="7772400"/>
            <a:ext cx="1148181" cy="457200"/>
          </a:xfrm>
          <a:prstGeom prst="rect">
            <a:avLst/>
          </a:prstGeom>
        </p:spPr>
      </p:pic>
      <p:pic>
        <p:nvPicPr>
          <p:cNvPr id="21" name="Picture 2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12" y="7818143"/>
            <a:ext cx="566118" cy="228600"/>
          </a:xfrm>
          <a:prstGeom prst="rect">
            <a:avLst/>
          </a:prstGeom>
        </p:spPr>
      </p:pic>
      <p:sp>
        <p:nvSpPr>
          <p:cNvPr id="26" name="Text Placeholder 23"/>
          <p:cNvSpPr>
            <a:spLocks noGrp="1"/>
          </p:cNvSpPr>
          <p:nvPr>
            <p:ph type="body" sz="quarter" idx="14" hasCustomPrompt="1"/>
          </p:nvPr>
        </p:nvSpPr>
        <p:spPr>
          <a:xfrm>
            <a:off x="457200" y="7342632"/>
            <a:ext cx="6583680" cy="457200"/>
          </a:xfrm>
          <a:prstGeom prst="rect">
            <a:avLst/>
          </a:prstGeom>
        </p:spPr>
        <p:txBody>
          <a:bodyPr lIns="0" tIns="0" rIns="0" bIns="0" anchor="b"/>
          <a:lstStyle>
            <a:lvl1pPr marL="0" indent="0">
              <a:tabLst/>
              <a:defRPr sz="800" b="0" i="0">
                <a:solidFill>
                  <a:schemeClr val="tx1">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7" name="Group 16"/>
          <p:cNvGrpSpPr/>
          <p:nvPr userDrawn="1"/>
        </p:nvGrpSpPr>
        <p:grpSpPr>
          <a:xfrm>
            <a:off x="914400" y="7899655"/>
            <a:ext cx="2713350" cy="220571"/>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2017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28 January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7" name="Content Placeholder 2"/>
          <p:cNvSpPr>
            <a:spLocks noGrp="1"/>
          </p:cNvSpPr>
          <p:nvPr>
            <p:ph idx="14"/>
          </p:nvPr>
        </p:nvSpPr>
        <p:spPr>
          <a:xfrm>
            <a:off x="10973773"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3" name="Content Placeholder 2"/>
          <p:cNvSpPr>
            <a:spLocks noGrp="1"/>
          </p:cNvSpPr>
          <p:nvPr>
            <p:ph idx="1"/>
          </p:nvPr>
        </p:nvSpPr>
        <p:spPr>
          <a:xfrm>
            <a:off x="0" y="4114800"/>
            <a:ext cx="3657600" cy="4114800"/>
          </a:xfrm>
          <a:prstGeom prst="rect">
            <a:avLst/>
          </a:prstGeom>
        </p:spPr>
        <p:txBody>
          <a:bodyPr vert="horz" lIns="457200" tIns="228600" rIns="228600" bIns="0" rtlCol="0" anchor="t">
            <a:noAutofit/>
          </a:bodyPr>
          <a:lstStyle>
            <a:lvl1pPr>
              <a:defRPr lang="en-US" dirty="0" smtClean="0">
                <a:solidFill>
                  <a:schemeClr val="bg2"/>
                </a:solidFill>
                <a:latin typeface="IBM Plex Sans" charset="0"/>
                <a:ea typeface="IBM Plex Sans" charset="0"/>
                <a:cs typeface="IBM Plex Sans" charset="0"/>
              </a:defRPr>
            </a:lvl1pPr>
            <a:lvl2pPr>
              <a:defRPr lang="en-US" dirty="0" smtClean="0">
                <a:solidFill>
                  <a:schemeClr val="bg2"/>
                </a:solidFill>
                <a:latin typeface="IBM Plex Sans" charset="0"/>
                <a:ea typeface="IBM Plex Sans" charset="0"/>
                <a:cs typeface="IBM Plex Sans" charset="0"/>
              </a:defRPr>
            </a:lvl2pPr>
            <a:lvl3pPr>
              <a:defRPr lang="en-US" dirty="0" smtClean="0">
                <a:solidFill>
                  <a:schemeClr val="bg2"/>
                </a:solidFill>
                <a:latin typeface="IBM Plex Sans" charset="0"/>
                <a:ea typeface="IBM Plex Sans" charset="0"/>
                <a:cs typeface="IBM Plex Sans" charset="0"/>
              </a:defRPr>
            </a:lvl3pPr>
            <a:lvl4pPr>
              <a:defRPr lang="en-US" dirty="0" smtClean="0">
                <a:solidFill>
                  <a:schemeClr val="bg2"/>
                </a:solidFill>
                <a:latin typeface="IBM Plex Sans" charset="0"/>
                <a:ea typeface="IBM Plex Sans" charset="0"/>
                <a:cs typeface="IBM Plex Sans" charset="0"/>
              </a:defRPr>
            </a:lvl4pPr>
            <a:lvl5pPr>
              <a:defRPr lang="en-US" dirty="0">
                <a:solidFill>
                  <a:schemeClr val="bg2"/>
                </a:solidFill>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5" name="Content Placeholder 2"/>
          <p:cNvSpPr>
            <a:spLocks noGrp="1"/>
          </p:cNvSpPr>
          <p:nvPr>
            <p:ph idx="12"/>
          </p:nvPr>
        </p:nvSpPr>
        <p:spPr>
          <a:xfrm>
            <a:off x="36576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12" y="7818143"/>
            <a:ext cx="566118" cy="228601"/>
          </a:xfrm>
          <a:prstGeom prst="rect">
            <a:avLst/>
          </a:prstGeom>
        </p:spPr>
      </p:pic>
      <p:cxnSp>
        <p:nvCxnSpPr>
          <p:cNvPr id="24" name="Straight Connector 23"/>
          <p:cNvCxnSpPr/>
          <p:nvPr userDrawn="1"/>
        </p:nvCxnSpPr>
        <p:spPr>
          <a:xfrm>
            <a:off x="73152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09728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36576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userDrawn="1"/>
        </p:nvGrpSpPr>
        <p:grpSpPr>
          <a:xfrm>
            <a:off x="914400" y="7899655"/>
            <a:ext cx="2713350" cy="220571"/>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a:t>
              </a:r>
              <a:r>
                <a:rPr lang="en-US" sz="400" b="0" i="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2018 IBM Corporation</a:t>
              </a:r>
              <a:r>
                <a:rPr lang="en-US" sz="799" b="0" i="0" baseline="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 </a:t>
              </a:r>
            </a:p>
          </p:txBody>
        </p:sp>
        <p:sp>
          <p:nvSpPr>
            <p:cNvPr id="2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28 January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
        <p:nvSpPr>
          <p:cNvPr id="23"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2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4114800"/>
            <a:ext cx="3657600" cy="41148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7" name="Content Placeholder 2"/>
          <p:cNvSpPr>
            <a:spLocks noGrp="1"/>
          </p:cNvSpPr>
          <p:nvPr>
            <p:ph idx="14"/>
          </p:nvPr>
        </p:nvSpPr>
        <p:spPr>
          <a:xfrm>
            <a:off x="10973773" y="4114800"/>
            <a:ext cx="3657600" cy="4114800"/>
          </a:xfrm>
          <a:prstGeom prst="rect">
            <a:avLst/>
          </a:prstGeom>
          <a:solidFill>
            <a:schemeClr val="accent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3" name="Content Placeholder 2"/>
          <p:cNvSpPr>
            <a:spLocks noGrp="1"/>
          </p:cNvSpPr>
          <p:nvPr>
            <p:ph idx="1"/>
          </p:nvPr>
        </p:nvSpPr>
        <p:spPr>
          <a:xfrm>
            <a:off x="0" y="4114800"/>
            <a:ext cx="3657600" cy="4114800"/>
          </a:xfrm>
          <a:prstGeom prst="rect">
            <a:avLst/>
          </a:prstGeom>
          <a:solidFill>
            <a:schemeClr val="bg1"/>
          </a:solidFill>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5" name="Content Placeholder 2"/>
          <p:cNvSpPr>
            <a:spLocks noGrp="1"/>
          </p:cNvSpPr>
          <p:nvPr>
            <p:ph idx="12"/>
          </p:nvPr>
        </p:nvSpPr>
        <p:spPr>
          <a:xfrm>
            <a:off x="3657600" y="4114800"/>
            <a:ext cx="3657600" cy="4114800"/>
          </a:xfrm>
          <a:prstGeom prst="rect">
            <a:avLst/>
          </a:prstGeom>
          <a:solidFill>
            <a:schemeClr val="accent3"/>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12" y="7818143"/>
            <a:ext cx="566118" cy="228601"/>
          </a:xfrm>
          <a:prstGeom prst="rect">
            <a:avLst/>
          </a:prstGeom>
        </p:spPr>
      </p:pic>
      <p:grpSp>
        <p:nvGrpSpPr>
          <p:cNvPr id="19" name="Group 18"/>
          <p:cNvGrpSpPr/>
          <p:nvPr userDrawn="1"/>
        </p:nvGrpSpPr>
        <p:grpSpPr>
          <a:xfrm>
            <a:off x="914400" y="7899655"/>
            <a:ext cx="2713350" cy="220571"/>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a:t>
              </a:r>
              <a:r>
                <a:rPr lang="en-US" sz="400" b="0" i="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2018 IBM Corporation</a:t>
              </a:r>
              <a:r>
                <a:rPr lang="en-US" sz="799" b="0" i="0" baseline="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 </a:t>
              </a:r>
            </a:p>
          </p:txBody>
        </p:sp>
        <p:sp>
          <p:nvSpPr>
            <p:cNvPr id="2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28 January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
        <p:nvSpPr>
          <p:cNvPr id="23"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2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5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2057400"/>
            <a:ext cx="3657600" cy="54864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7" name="Content Placeholder 2"/>
          <p:cNvSpPr>
            <a:spLocks noGrp="1"/>
          </p:cNvSpPr>
          <p:nvPr>
            <p:ph idx="14"/>
          </p:nvPr>
        </p:nvSpPr>
        <p:spPr>
          <a:xfrm>
            <a:off x="10973773" y="2057398"/>
            <a:ext cx="3657600" cy="54864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3" name="Content Placeholder 2"/>
          <p:cNvSpPr>
            <a:spLocks noGrp="1"/>
          </p:cNvSpPr>
          <p:nvPr>
            <p:ph idx="1"/>
          </p:nvPr>
        </p:nvSpPr>
        <p:spPr>
          <a:xfrm>
            <a:off x="0" y="2057398"/>
            <a:ext cx="3657600" cy="5486400"/>
          </a:xfrm>
          <a:prstGeom prst="rect">
            <a:avLst/>
          </a:prstGeom>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5" name="Content Placeholder 2"/>
          <p:cNvSpPr>
            <a:spLocks noGrp="1"/>
          </p:cNvSpPr>
          <p:nvPr>
            <p:ph idx="12"/>
          </p:nvPr>
        </p:nvSpPr>
        <p:spPr>
          <a:xfrm>
            <a:off x="3657600" y="2057400"/>
            <a:ext cx="3657600" cy="54864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4" name="Rectangle 13"/>
          <p:cNvSpPr/>
          <p:nvPr userDrawn="1"/>
        </p:nvSpPr>
        <p:spPr>
          <a:xfrm>
            <a:off x="0" y="0"/>
            <a:ext cx="14630400" cy="20573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0" name="Straight Connector 9"/>
          <p:cNvCxnSpPr/>
          <p:nvPr userDrawn="1"/>
        </p:nvCxnSpPr>
        <p:spPr>
          <a:xfrm>
            <a:off x="73152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09728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6576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a:defRPr lang="en-US" sz="800" dirty="0" smtClean="0">
                <a:solidFill>
                  <a:schemeClr val="bg2">
                    <a:alpha val="70000"/>
                  </a:schemeClr>
                </a:solidFill>
                <a:latin typeface="IBM Plex Sans" charset="0"/>
                <a:ea typeface="IBM Plex Sans" charset="0"/>
                <a:cs typeface="IBM Plex Sans" charset="0"/>
              </a:defRPr>
            </a:lvl1pPr>
          </a:lstStyle>
          <a:p>
            <a:pPr marL="0" lvl="0">
              <a:tabLst/>
            </a:pPr>
            <a:r>
              <a:rPr lang="en-US" dirty="0"/>
              <a:t>Source: Edit source here</a:t>
            </a:r>
          </a:p>
        </p:txBody>
      </p:sp>
      <p:sp>
        <p:nvSpPr>
          <p:cNvPr id="19"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4-5_Title and Content">
    <p:bg>
      <p:bgPr>
        <a:solidFill>
          <a:schemeClr val="accent2"/>
        </a:solidFill>
        <a:effectLst/>
      </p:bgPr>
    </p:bg>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2057400"/>
            <a:ext cx="3657600" cy="54864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7" name="Content Placeholder 2"/>
          <p:cNvSpPr>
            <a:spLocks noGrp="1"/>
          </p:cNvSpPr>
          <p:nvPr>
            <p:ph idx="14"/>
          </p:nvPr>
        </p:nvSpPr>
        <p:spPr>
          <a:xfrm>
            <a:off x="10973773" y="2057398"/>
            <a:ext cx="3657600" cy="54864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3" name="Content Placeholder 2"/>
          <p:cNvSpPr>
            <a:spLocks noGrp="1"/>
          </p:cNvSpPr>
          <p:nvPr>
            <p:ph idx="1"/>
          </p:nvPr>
        </p:nvSpPr>
        <p:spPr>
          <a:xfrm>
            <a:off x="0" y="2057398"/>
            <a:ext cx="3657600" cy="5486400"/>
          </a:xfrm>
          <a:prstGeom prst="rect">
            <a:avLst/>
          </a:prstGeom>
          <a:solidFill>
            <a:schemeClr val="accent2"/>
          </a:solidFill>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5" name="Content Placeholder 2"/>
          <p:cNvSpPr>
            <a:spLocks noGrp="1"/>
          </p:cNvSpPr>
          <p:nvPr>
            <p:ph idx="12"/>
          </p:nvPr>
        </p:nvSpPr>
        <p:spPr>
          <a:xfrm>
            <a:off x="3657600" y="2057400"/>
            <a:ext cx="3657600" cy="54864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4" name="Rectangle 13"/>
          <p:cNvSpPr/>
          <p:nvPr userDrawn="1"/>
        </p:nvSpPr>
        <p:spPr>
          <a:xfrm>
            <a:off x="0" y="0"/>
            <a:ext cx="14630400" cy="20573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0" name="Straight Connector 9"/>
          <p:cNvCxnSpPr/>
          <p:nvPr userDrawn="1"/>
        </p:nvCxnSpPr>
        <p:spPr>
          <a:xfrm>
            <a:off x="73152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09728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6576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19"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6_Title and Content">
    <p:spTree>
      <p:nvGrpSpPr>
        <p:cNvPr id="1" name=""/>
        <p:cNvGrpSpPr/>
        <p:nvPr/>
      </p:nvGrpSpPr>
      <p:grpSpPr>
        <a:xfrm>
          <a:off x="0" y="0"/>
          <a:ext cx="0" cy="0"/>
          <a:chOff x="0" y="0"/>
          <a:chExt cx="0" cy="0"/>
        </a:xfrm>
      </p:grpSpPr>
      <p:sp>
        <p:nvSpPr>
          <p:cNvPr id="13" name="Content Placeholder 2"/>
          <p:cNvSpPr>
            <a:spLocks noGrp="1"/>
          </p:cNvSpPr>
          <p:nvPr>
            <p:ph idx="13"/>
          </p:nvPr>
        </p:nvSpPr>
        <p:spPr>
          <a:xfrm>
            <a:off x="7315200" y="2"/>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4" name="Content Placeholder 2"/>
          <p:cNvSpPr>
            <a:spLocks noGrp="1"/>
          </p:cNvSpPr>
          <p:nvPr>
            <p:ph idx="14"/>
          </p:nvPr>
        </p:nvSpPr>
        <p:spPr>
          <a:xfrm>
            <a:off x="10973773" y="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5" name="Content Placeholder 2"/>
          <p:cNvSpPr>
            <a:spLocks noGrp="1"/>
          </p:cNvSpPr>
          <p:nvPr>
            <p:ph idx="12"/>
          </p:nvPr>
        </p:nvSpPr>
        <p:spPr>
          <a:xfrm>
            <a:off x="3657600" y="2"/>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6" name="Content Placeholder 2"/>
          <p:cNvSpPr>
            <a:spLocks noGrp="1"/>
          </p:cNvSpPr>
          <p:nvPr>
            <p:ph idx="15"/>
          </p:nvPr>
        </p:nvSpPr>
        <p:spPr>
          <a:xfrm>
            <a:off x="73152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7" name="Content Placeholder 2"/>
          <p:cNvSpPr>
            <a:spLocks noGrp="1"/>
          </p:cNvSpPr>
          <p:nvPr>
            <p:ph idx="16"/>
          </p:nvPr>
        </p:nvSpPr>
        <p:spPr>
          <a:xfrm>
            <a:off x="10973773"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8" name="Content Placeholder 2"/>
          <p:cNvSpPr>
            <a:spLocks noGrp="1"/>
          </p:cNvSpPr>
          <p:nvPr>
            <p:ph idx="17"/>
          </p:nvPr>
        </p:nvSpPr>
        <p:spPr>
          <a:xfrm>
            <a:off x="36576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9" name="Straight Connector 18"/>
          <p:cNvCxnSpPr/>
          <p:nvPr userDrawn="1"/>
        </p:nvCxnSpPr>
        <p:spPr>
          <a:xfrm>
            <a:off x="73152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9728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09728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457200" y="7342632"/>
            <a:ext cx="301752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4-6_Title and Content">
    <p:bg>
      <p:bgPr>
        <a:solidFill>
          <a:schemeClr val="accent2"/>
        </a:solidFill>
        <a:effectLst/>
      </p:bgPr>
    </p:bg>
    <p:spTree>
      <p:nvGrpSpPr>
        <p:cNvPr id="1" name=""/>
        <p:cNvGrpSpPr/>
        <p:nvPr/>
      </p:nvGrpSpPr>
      <p:grpSpPr>
        <a:xfrm>
          <a:off x="0" y="0"/>
          <a:ext cx="0" cy="0"/>
          <a:chOff x="0" y="0"/>
          <a:chExt cx="0" cy="0"/>
        </a:xfrm>
      </p:grpSpPr>
      <p:sp>
        <p:nvSpPr>
          <p:cNvPr id="13" name="Content Placeholder 2"/>
          <p:cNvSpPr>
            <a:spLocks noGrp="1"/>
          </p:cNvSpPr>
          <p:nvPr>
            <p:ph idx="13"/>
          </p:nvPr>
        </p:nvSpPr>
        <p:spPr>
          <a:xfrm>
            <a:off x="7315200" y="2"/>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4" name="Content Placeholder 2"/>
          <p:cNvSpPr>
            <a:spLocks noGrp="1"/>
          </p:cNvSpPr>
          <p:nvPr>
            <p:ph idx="14"/>
          </p:nvPr>
        </p:nvSpPr>
        <p:spPr>
          <a:xfrm>
            <a:off x="10973773" y="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5" name="Content Placeholder 2"/>
          <p:cNvSpPr>
            <a:spLocks noGrp="1"/>
          </p:cNvSpPr>
          <p:nvPr>
            <p:ph idx="12"/>
          </p:nvPr>
        </p:nvSpPr>
        <p:spPr>
          <a:xfrm>
            <a:off x="3657600" y="2"/>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6" name="Content Placeholder 2"/>
          <p:cNvSpPr>
            <a:spLocks noGrp="1"/>
          </p:cNvSpPr>
          <p:nvPr>
            <p:ph idx="15"/>
          </p:nvPr>
        </p:nvSpPr>
        <p:spPr>
          <a:xfrm>
            <a:off x="7315200" y="411480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7" name="Content Placeholder 2"/>
          <p:cNvSpPr>
            <a:spLocks noGrp="1"/>
          </p:cNvSpPr>
          <p:nvPr>
            <p:ph idx="16"/>
          </p:nvPr>
        </p:nvSpPr>
        <p:spPr>
          <a:xfrm>
            <a:off x="10973773" y="411480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8" name="Content Placeholder 2"/>
          <p:cNvSpPr>
            <a:spLocks noGrp="1"/>
          </p:cNvSpPr>
          <p:nvPr>
            <p:ph idx="17"/>
          </p:nvPr>
        </p:nvSpPr>
        <p:spPr>
          <a:xfrm>
            <a:off x="3657600" y="411480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marL="0" indent="0">
              <a:tabLst/>
              <a:defRPr sz="1600" b="0" i="0">
                <a:solidFill>
                  <a:schemeClr val="accent1">
                    <a:lumMod val="40000"/>
                    <a:lumOff val="60000"/>
                  </a:schemeClr>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9" name="Straight Connector 18"/>
          <p:cNvCxnSpPr/>
          <p:nvPr userDrawn="1"/>
        </p:nvCxnSpPr>
        <p:spPr>
          <a:xfrm>
            <a:off x="73152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9728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09728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457200" y="7342632"/>
            <a:ext cx="301752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pic>
        <p:nvPicPr>
          <p:cNvPr id="23" name="Picture 2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a:defRPr lang="en-US" sz="1600" dirty="0">
                <a:solidFill>
                  <a:schemeClr val="accent1">
                    <a:lumMod val="40000"/>
                    <a:lumOff val="60000"/>
                  </a:schemeClr>
                </a:solidFill>
                <a:latin typeface="IBM Plex Sans" charset="0"/>
                <a:ea typeface="IBM Plex Sans" charset="0"/>
                <a:cs typeface="IBM Plex Sans" charset="0"/>
              </a:defRPr>
            </a:lvl1pPr>
          </a:lstStyle>
          <a:p>
            <a:pPr marL="0" lvl="0">
              <a:tabLst/>
            </a:pPr>
            <a:r>
              <a:rPr lang="en-US" dirty="0"/>
              <a:t>Click to edit Master text styles</a:t>
            </a:r>
          </a:p>
        </p:txBody>
      </p:sp>
      <p:sp>
        <p:nvSpPr>
          <p:cNvPr id="22" name="Content Placeholder 1"/>
          <p:cNvSpPr>
            <a:spLocks noGrp="1"/>
          </p:cNvSpPr>
          <p:nvPr>
            <p:ph idx="15" hasCustomPrompt="1"/>
          </p:nvPr>
        </p:nvSpPr>
        <p:spPr>
          <a:xfrm>
            <a:off x="7308848" y="2"/>
            <a:ext cx="3657600" cy="77723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3" name="Content Placeholder 2"/>
          <p:cNvSpPr>
            <a:spLocks noGrp="1"/>
          </p:cNvSpPr>
          <p:nvPr>
            <p:ph idx="16" hasCustomPrompt="1"/>
          </p:nvPr>
        </p:nvSpPr>
        <p:spPr>
          <a:xfrm>
            <a:off x="10967421" y="0"/>
            <a:ext cx="3657600" cy="77723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4" name="Content Placeholder 3"/>
          <p:cNvSpPr>
            <a:spLocks noGrp="1"/>
          </p:cNvSpPr>
          <p:nvPr>
            <p:ph idx="17" hasCustomPrompt="1"/>
          </p:nvPr>
        </p:nvSpPr>
        <p:spPr>
          <a:xfrm>
            <a:off x="3651248" y="2"/>
            <a:ext cx="3657600" cy="77723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5" name="Title 7"/>
          <p:cNvSpPr>
            <a:spLocks noGrp="1"/>
          </p:cNvSpPr>
          <p:nvPr>
            <p:ph type="title"/>
          </p:nvPr>
        </p:nvSpPr>
        <p:spPr>
          <a:xfrm>
            <a:off x="457200" y="2057400"/>
            <a:ext cx="2971800" cy="3657600"/>
          </a:xfrm>
        </p:spPr>
        <p:txBody>
          <a:bodyPr tIns="228600"/>
          <a:lstStyle/>
          <a:p>
            <a:endParaRPr lang="en-US" dirty="0"/>
          </a:p>
        </p:txBody>
      </p:sp>
      <p:cxnSp>
        <p:nvCxnSpPr>
          <p:cNvPr id="27" name="Straight Connector 26"/>
          <p:cNvCxnSpPr/>
          <p:nvPr userDrawn="1"/>
        </p:nvCxnSpPr>
        <p:spPr>
          <a:xfrm>
            <a:off x="73152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09728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3657600" y="411480"/>
            <a:ext cx="0" cy="73609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2" name="Text Placeholder 23"/>
          <p:cNvSpPr>
            <a:spLocks noGrp="1"/>
          </p:cNvSpPr>
          <p:nvPr>
            <p:ph type="body" sz="quarter" idx="18" hasCustomPrompt="1"/>
          </p:nvPr>
        </p:nvSpPr>
        <p:spPr>
          <a:xfrm>
            <a:off x="457200" y="7342632"/>
            <a:ext cx="301752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_2-8_Title and Content">
    <p:bg>
      <p:bgPr>
        <a:solidFill>
          <a:schemeClr val="tx1"/>
        </a:solidFill>
        <a:effectLst/>
      </p:bgPr>
    </p:bg>
    <p:spTree>
      <p:nvGrpSpPr>
        <p:cNvPr id="1" name=""/>
        <p:cNvGrpSpPr/>
        <p:nvPr/>
      </p:nvGrpSpPr>
      <p:grpSpPr>
        <a:xfrm>
          <a:off x="0" y="0"/>
          <a:ext cx="0" cy="0"/>
          <a:chOff x="0" y="0"/>
          <a:chExt cx="0" cy="0"/>
        </a:xfrm>
      </p:grpSpPr>
      <p:sp>
        <p:nvSpPr>
          <p:cNvPr id="22" name="Content Placeholder 1"/>
          <p:cNvSpPr>
            <a:spLocks noGrp="1"/>
          </p:cNvSpPr>
          <p:nvPr>
            <p:ph idx="15" hasCustomPrompt="1"/>
          </p:nvPr>
        </p:nvSpPr>
        <p:spPr>
          <a:xfrm>
            <a:off x="7315200" y="2"/>
            <a:ext cx="3657600" cy="77723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3" name="Content Placeholder 2"/>
          <p:cNvSpPr>
            <a:spLocks noGrp="1"/>
          </p:cNvSpPr>
          <p:nvPr>
            <p:ph idx="16" hasCustomPrompt="1"/>
          </p:nvPr>
        </p:nvSpPr>
        <p:spPr>
          <a:xfrm>
            <a:off x="10973773" y="0"/>
            <a:ext cx="3657600" cy="77723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4" name="Content Placeholder 3"/>
          <p:cNvSpPr>
            <a:spLocks noGrp="1"/>
          </p:cNvSpPr>
          <p:nvPr>
            <p:ph idx="17" hasCustomPrompt="1"/>
          </p:nvPr>
        </p:nvSpPr>
        <p:spPr>
          <a:xfrm>
            <a:off x="3657600" y="2"/>
            <a:ext cx="3657600" cy="77723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cxnSp>
        <p:nvCxnSpPr>
          <p:cNvPr id="27" name="Straight Connector 26"/>
          <p:cNvCxnSpPr/>
          <p:nvPr userDrawn="1"/>
        </p:nvCxnSpPr>
        <p:spPr>
          <a:xfrm>
            <a:off x="73152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09728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3657600" y="411480"/>
            <a:ext cx="0" cy="73609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4" name="Content Placeholder 3"/>
          <p:cNvSpPr>
            <a:spLocks noGrp="1"/>
          </p:cNvSpPr>
          <p:nvPr>
            <p:ph idx="18"/>
          </p:nvPr>
        </p:nvSpPr>
        <p:spPr>
          <a:xfrm>
            <a:off x="-973" y="0"/>
            <a:ext cx="3657600" cy="8229600"/>
          </a:xfrm>
          <a:prstGeom prst="rect">
            <a:avLst/>
          </a:prstGeom>
          <a:noFill/>
        </p:spPr>
        <p:txBody>
          <a:bodyPr lIns="228600" tIns="228600" rIns="0" bIns="0"/>
          <a:lstStyle>
            <a:lvl1pPr>
              <a:defRPr>
                <a:latin typeface="IBM Plex Sans" panose="020B0503050000000000" pitchFamily="34" charset="0"/>
              </a:defRPr>
            </a:lvl1pPr>
          </a:lstStyle>
          <a:p>
            <a:endParaRPr lang="en-US" sz="7200" b="1" dirty="0"/>
          </a:p>
          <a:p>
            <a:endParaRPr lang="en-US" dirty="0"/>
          </a:p>
        </p:txBody>
      </p:sp>
      <p:sp>
        <p:nvSpPr>
          <p:cNvPr id="11"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a:defRPr sz="1600">
                <a:solidFill>
                  <a:schemeClr val="accent1"/>
                </a:solidFill>
                <a:latin typeface="IBM Plex Sans" panose="020B0503050000000000"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a:t>
              </a:r>
              <a:r>
                <a:rPr lang="en-US" sz="400" b="0" i="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2018 IBM Corporation</a:t>
              </a:r>
              <a:r>
                <a:rPr lang="en-US" sz="799" b="0" i="0" baseline="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2">
                      <a:lumMod val="25000"/>
                    </a:schemeClr>
                  </a:solidFill>
                  <a:latin typeface="IBM Plex Sans" charset="0"/>
                  <a:ea typeface="IBM Plex Sans" charset="0"/>
                  <a:cs typeface="IBM Plex Sans" charset="0"/>
                </a:rPr>
                <a:t> </a:t>
              </a:r>
              <a:fld id="{7C9968D1-C8E5-4FE3-AED4-7D4518C301B3}" type="datetime3">
                <a:rPr lang="en-US" sz="799"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28 January 2020</a:t>
              </a:fld>
              <a:endParaRPr lang="en-US" sz="7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IBM Plex Sans" charset="0"/>
                <a:ea typeface="IBM Plex Sans" charset="0"/>
                <a:cs typeface="IBM Plex Sans" charset="0"/>
              </a:rPr>
              <a:pPr algn="l"/>
              <a:t>‹#›</a:t>
            </a:fld>
            <a:endParaRPr lang="en-US" sz="800" b="0" i="0" dirty="0">
              <a:solidFill>
                <a:schemeClr val="tx2">
                  <a:lumMod val="25000"/>
                </a:schemeClr>
              </a:solidFill>
              <a:latin typeface="IBM Plex Sans" charset="0"/>
              <a:ea typeface="IBM Plex Sans" charset="0"/>
              <a:cs typeface="IBM Plex Sans" charset="0"/>
            </a:endParaRPr>
          </a:p>
        </p:txBody>
      </p:sp>
      <p:sp>
        <p:nvSpPr>
          <p:cNvPr id="15" name="Title 1">
            <a:extLst>
              <a:ext uri="{FF2B5EF4-FFF2-40B4-BE49-F238E27FC236}">
                <a16:creationId xmlns:a16="http://schemas.microsoft.com/office/drawing/2014/main" id="{4C37E806-2405-7C4E-BFC7-866285886ABB}"/>
              </a:ext>
            </a:extLst>
          </p:cNvPr>
          <p:cNvSpPr>
            <a:spLocks noGrp="1"/>
          </p:cNvSpPr>
          <p:nvPr>
            <p:ph type="title"/>
          </p:nvPr>
        </p:nvSpPr>
        <p:spPr>
          <a:xfrm>
            <a:off x="457200" y="685800"/>
            <a:ext cx="9098280" cy="2011680"/>
          </a:xfrm>
        </p:spPr>
        <p:txBody>
          <a:bodyPr>
            <a:noAutofit/>
          </a:bodyPr>
          <a:lstStyle>
            <a:lvl1pPr>
              <a:defRPr sz="3600" b="1">
                <a:solidFill>
                  <a:schemeClr val="tx1"/>
                </a:solidFill>
              </a:defRPr>
            </a:lvl1pPr>
          </a:lstStyle>
          <a:p>
            <a:r>
              <a:rPr lang="en-US" dirty="0"/>
              <a:t>Click to edit Master title style</a:t>
            </a:r>
          </a:p>
        </p:txBody>
      </p:sp>
      <p:pic>
        <p:nvPicPr>
          <p:cNvPr id="12" name="Picture 11">
            <a:extLst>
              <a:ext uri="{FF2B5EF4-FFF2-40B4-BE49-F238E27FC236}">
                <a16:creationId xmlns:a16="http://schemas.microsoft.com/office/drawing/2014/main" id="{DBDCDB89-EBDE-9941-B96D-8AFC1EF1F1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27544" y="7680960"/>
            <a:ext cx="995930" cy="317850"/>
          </a:xfrm>
          <a:prstGeom prst="rect">
            <a:avLst/>
          </a:prstGeom>
        </p:spPr>
      </p:pic>
      <p:pic>
        <p:nvPicPr>
          <p:cNvPr id="13" name="Picture 12">
            <a:extLst>
              <a:ext uri="{FF2B5EF4-FFF2-40B4-BE49-F238E27FC236}">
                <a16:creationId xmlns:a16="http://schemas.microsoft.com/office/drawing/2014/main" id="{D0367B4A-022F-2F45-AE68-3461B098FCFD}"/>
              </a:ext>
            </a:extLst>
          </p:cNvPr>
          <p:cNvPicPr>
            <a:picLocks noChangeAspect="1"/>
          </p:cNvPicPr>
          <p:nvPr userDrawn="1"/>
        </p:nvPicPr>
        <p:blipFill>
          <a:blip r:embed="rId3" cstate="screen">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2669011" y="7680960"/>
            <a:ext cx="808373" cy="317851"/>
          </a:xfrm>
          <a:prstGeom prst="rect">
            <a:avLst/>
          </a:prstGeom>
        </p:spPr>
      </p:pic>
      <p:pic>
        <p:nvPicPr>
          <p:cNvPr id="14" name="Picture 13">
            <a:extLst>
              <a:ext uri="{FF2B5EF4-FFF2-40B4-BE49-F238E27FC236}">
                <a16:creationId xmlns:a16="http://schemas.microsoft.com/office/drawing/2014/main" id="{0D24C30D-000C-DD4B-9B87-E88DEDF985F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3622753" y="7678744"/>
            <a:ext cx="682110" cy="324573"/>
          </a:xfrm>
          <a:prstGeom prst="rect">
            <a:avLst/>
          </a:prstGeom>
        </p:spPr>
      </p:pic>
    </p:spTree>
    <p:extLst>
      <p:ext uri="{BB962C8B-B14F-4D97-AF65-F5344CB8AC3E}">
        <p14:creationId xmlns:p14="http://schemas.microsoft.com/office/powerpoint/2010/main" val="1092069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End slide_dark">
    <p:bg>
      <p:bgPr>
        <a:solidFill>
          <a:schemeClr val="accent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D1EDCA-5B09-EA47-B953-2BF624D06E70}"/>
              </a:ext>
            </a:extLst>
          </p:cNvPr>
          <p:cNvPicPr>
            <a:picLocks noChangeAspect="1"/>
          </p:cNvPicPr>
          <p:nvPr userDrawn="1"/>
        </p:nvPicPr>
        <p:blipFill>
          <a:blip r:embed="rId2" cstate="screen">
            <a:biLevel thresh="25000"/>
            <a:extLst>
              <a:ext uri="{28A0092B-C50C-407E-A947-70E740481C1C}">
                <a14:useLocalDpi xmlns:a14="http://schemas.microsoft.com/office/drawing/2010/main"/>
              </a:ext>
            </a:extLst>
          </a:blip>
          <a:stretch>
            <a:fillRect/>
          </a:stretch>
        </p:blipFill>
        <p:spPr>
          <a:xfrm>
            <a:off x="3337560" y="3724370"/>
            <a:ext cx="2446692" cy="780859"/>
          </a:xfrm>
          <a:prstGeom prst="rect">
            <a:avLst/>
          </a:prstGeom>
        </p:spPr>
      </p:pic>
      <p:pic>
        <p:nvPicPr>
          <p:cNvPr id="8" name="Picture 7">
            <a:extLst>
              <a:ext uri="{FF2B5EF4-FFF2-40B4-BE49-F238E27FC236}">
                <a16:creationId xmlns:a16="http://schemas.microsoft.com/office/drawing/2014/main" id="{3B7EBEA2-3A45-064F-942E-55A41AE49B30}"/>
              </a:ext>
            </a:extLst>
          </p:cNvPr>
          <p:cNvPicPr>
            <a:picLocks noChangeAspect="1"/>
          </p:cNvPicPr>
          <p:nvPr userDrawn="1"/>
        </p:nvPicPr>
        <p:blipFill>
          <a:blip r:embed="rId3" cstate="screen">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a:ext>
            </a:extLst>
          </a:blip>
          <a:stretch>
            <a:fillRect/>
          </a:stretch>
        </p:blipFill>
        <p:spPr>
          <a:xfrm>
            <a:off x="8961120" y="3724369"/>
            <a:ext cx="1985920" cy="780860"/>
          </a:xfrm>
          <a:prstGeom prst="rect">
            <a:avLst/>
          </a:prstGeom>
        </p:spPr>
      </p:pic>
      <p:pic>
        <p:nvPicPr>
          <p:cNvPr id="9" name="Picture 8">
            <a:extLst>
              <a:ext uri="{FF2B5EF4-FFF2-40B4-BE49-F238E27FC236}">
                <a16:creationId xmlns:a16="http://schemas.microsoft.com/office/drawing/2014/main" id="{0292F66B-ED0D-8E43-98C2-0A5A4E296E9E}"/>
              </a:ext>
            </a:extLst>
          </p:cNvPr>
          <p:cNvPicPr>
            <a:picLocks noChangeAspect="1"/>
          </p:cNvPicPr>
          <p:nvPr userDrawn="1"/>
        </p:nvPicPr>
        <p:blipFill>
          <a:blip r:embed="rId5" cstate="screen">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a:ext>
            </a:extLst>
          </a:blip>
          <a:stretch>
            <a:fillRect/>
          </a:stretch>
        </p:blipFill>
        <p:spPr>
          <a:xfrm>
            <a:off x="6477334" y="3716113"/>
            <a:ext cx="1675731" cy="797374"/>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_light">
    <p:bg>
      <p:bgPr>
        <a:solidFill>
          <a:schemeClr val="bg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82690" y="3502152"/>
            <a:ext cx="2261616" cy="841248"/>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theme" Target="../theme/theme2.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theme" Target="../theme/theme3.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image" Target="../media/image12.tiff"/><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image" Target="../media/image11.tiff"/><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image" Target="../media/image10.tif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image" Target="../media/image2.png"/><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4.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38150"/>
            <a:ext cx="6583680" cy="1143000"/>
          </a:xfrm>
          <a:prstGeom prst="rect">
            <a:avLst/>
          </a:prstGeom>
        </p:spPr>
        <p:txBody>
          <a:bodyPr vert="horz" lIns="0" tIns="0" rIns="0" bIns="0" rtlCol="0" anchor="t">
            <a:normAutofit/>
          </a:bodyPr>
          <a:lstStyle/>
          <a:p>
            <a:r>
              <a:rPr lang="en-US" dirty="0"/>
              <a:t>Click to edit Master title style</a:t>
            </a:r>
          </a:p>
        </p:txBody>
      </p:sp>
      <p:sp>
        <p:nvSpPr>
          <p:cNvPr id="3" name="Text Placeholder 2"/>
          <p:cNvSpPr>
            <a:spLocks noGrp="1"/>
          </p:cNvSpPr>
          <p:nvPr>
            <p:ph type="body" idx="1"/>
          </p:nvPr>
        </p:nvSpPr>
        <p:spPr>
          <a:xfrm>
            <a:off x="457200" y="2057400"/>
            <a:ext cx="6583680" cy="5486400"/>
          </a:xfrm>
          <a:prstGeom prst="rect">
            <a:avLst/>
          </a:prstGeom>
        </p:spPr>
        <p:txBody>
          <a:bodyPr vert="horz" lIns="0" tIns="228600" rIns="0" bIns="0" rtlCol="0" anchor="t">
            <a:noAutofit/>
          </a:bodyPr>
          <a:lstStyle/>
          <a:p>
            <a:pPr lvl="0"/>
            <a:r>
              <a:rPr lang="en-US" dirty="0"/>
              <a:t>Click to edit Master text styles</a:t>
            </a:r>
          </a:p>
          <a:p>
            <a:pPr lvl="1">
              <a:buFont typeface="Wingdings" panose="05000000000000000000" pitchFamily="2" charset="2"/>
              <a:buChar char="§"/>
            </a:pPr>
            <a:r>
              <a:rPr lang="en-US" dirty="0"/>
              <a:t>Second level</a:t>
            </a:r>
          </a:p>
          <a:p>
            <a:pPr lvl="2">
              <a:buSzPct val="80000"/>
              <a:buChar char="–"/>
            </a:pPr>
            <a:r>
              <a:rPr lang="en-US" dirty="0"/>
              <a:t>Third level</a:t>
            </a:r>
          </a:p>
          <a:p>
            <a:pPr lvl="3">
              <a:buFont typeface="Arial" panose="020B0604020202020204" pitchFamily="34" charset="0"/>
              <a:buChar char="•"/>
            </a:pPr>
            <a:r>
              <a:rPr lang="en-US" dirty="0"/>
              <a:t>Fourth level</a:t>
            </a:r>
          </a:p>
          <a:p>
            <a:pPr lvl="4">
              <a:buSzPct val="80000"/>
              <a:buChar char="–"/>
            </a:pPr>
            <a:r>
              <a:rPr lang="en-US" dirty="0"/>
              <a:t>Fifth level</a:t>
            </a:r>
          </a:p>
        </p:txBody>
      </p:sp>
    </p:spTree>
    <p:extLst>
      <p:ext uri="{BB962C8B-B14F-4D97-AF65-F5344CB8AC3E}">
        <p14:creationId xmlns:p14="http://schemas.microsoft.com/office/powerpoint/2010/main" val="280751840"/>
      </p:ext>
    </p:extLst>
  </p:cSld>
  <p:clrMap bg1="lt1" tx1="dk1" bg2="lt2" tx2="dk2" accent1="accent1" accent2="accent2" accent3="accent3" accent4="accent4" accent5="accent5" accent6="accent6" hlink="hlink" folHlink="folHlink"/>
  <p:sldLayoutIdLst>
    <p:sldLayoutId id="2147483682" r:id="rId1"/>
    <p:sldLayoutId id="2147483669" r:id="rId2"/>
    <p:sldLayoutId id="2147483769" r:id="rId3"/>
    <p:sldLayoutId id="2147483773" r:id="rId4"/>
    <p:sldLayoutId id="2147483772" r:id="rId5"/>
    <p:sldLayoutId id="2147483774" r:id="rId6"/>
    <p:sldLayoutId id="2147483799" r:id="rId7"/>
    <p:sldLayoutId id="2147483770" r:id="rId8"/>
    <p:sldLayoutId id="2147483752" r:id="rId9"/>
  </p:sldLayoutIdLst>
  <p:txStyles>
    <p:titleStyle>
      <a:lvl1pPr algn="l" defTabSz="1097280" rtl="0" eaLnBrk="1" latinLnBrk="0" hangingPunct="1">
        <a:lnSpc>
          <a:spcPct val="90000"/>
        </a:lnSpc>
        <a:spcBef>
          <a:spcPct val="0"/>
        </a:spcBef>
        <a:buNone/>
        <a:defRPr sz="3600" b="0" i="0" kern="1200">
          <a:solidFill>
            <a:schemeClr val="bg2"/>
          </a:solidFill>
          <a:latin typeface="IBM Plex Sans" panose="020B0503050000000000" pitchFamily="34" charset="0"/>
          <a:ea typeface="IBM Plex Sans" panose="020B0503050000000000" pitchFamily="34" charset="0"/>
          <a:cs typeface="Arial" charset="0"/>
        </a:defRPr>
      </a:lvl1pPr>
    </p:titleStyle>
    <p:bodyStyle>
      <a:lvl1pPr marL="0" indent="0" algn="l" defTabSz="1097280" rtl="0" eaLnBrk="1" latinLnBrk="0" hangingPunct="1">
        <a:lnSpc>
          <a:spcPct val="105000"/>
        </a:lnSpc>
        <a:spcBef>
          <a:spcPts val="600"/>
        </a:spcBef>
        <a:buFontTx/>
        <a:buNone/>
        <a:tabLst/>
        <a:defRPr lang="en-US" sz="2000" b="0" i="0" kern="1200" dirty="0" smtClean="0">
          <a:solidFill>
            <a:schemeClr val="bg2"/>
          </a:solidFill>
          <a:latin typeface="IBM Plex Sans" charset="0"/>
          <a:ea typeface="IBM Plex Sans" charset="0"/>
          <a:cs typeface="Arial" charset="0"/>
        </a:defRPr>
      </a:lvl1pPr>
      <a:lvl2pPr marL="228600" indent="-228600" algn="l" defTabSz="1097280" rtl="0" eaLnBrk="1" latinLnBrk="0" hangingPunct="1">
        <a:lnSpc>
          <a:spcPct val="105000"/>
        </a:lnSpc>
        <a:spcBef>
          <a:spcPts val="600"/>
        </a:spcBef>
        <a:buFont typeface="LucidaGrande" charset="0"/>
        <a:buChar char="-"/>
        <a:defRPr lang="en-US" sz="2000" b="0" i="0" kern="1200" dirty="0" smtClean="0">
          <a:solidFill>
            <a:schemeClr val="bg2"/>
          </a:solidFill>
          <a:latin typeface="IBM Plex Sans" charset="0"/>
          <a:ea typeface="IBM Plex Sans" charset="0"/>
          <a:cs typeface="Arial" charset="0"/>
        </a:defRPr>
      </a:lvl2pPr>
      <a:lvl3pPr marL="4572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bg2"/>
          </a:solidFill>
          <a:latin typeface="IBM Plex Sans" charset="0"/>
          <a:ea typeface="IBM Plex Sans" charset="0"/>
          <a:cs typeface="Arial" charset="0"/>
        </a:defRPr>
      </a:lvl3pPr>
      <a:lvl4pPr marL="685800" indent="-228600" algn="l" defTabSz="1097280" rtl="0" eaLnBrk="1" latinLnBrk="0" hangingPunct="1">
        <a:lnSpc>
          <a:spcPct val="105000"/>
        </a:lnSpc>
        <a:spcBef>
          <a:spcPts val="600"/>
        </a:spcBef>
        <a:buFont typeface=".AppleSystemUIFont" charset="-120"/>
        <a:buChar char="–"/>
        <a:defRPr lang="en-US" sz="2000" b="0" i="0" kern="1200" dirty="0" smtClean="0">
          <a:solidFill>
            <a:schemeClr val="bg2"/>
          </a:solidFill>
          <a:latin typeface="IBM Plex Sans" charset="0"/>
          <a:ea typeface="+mn-ea"/>
          <a:cs typeface="+mn-cs"/>
        </a:defRPr>
      </a:lvl4pPr>
      <a:lvl5pPr marL="914400" indent="-228600" algn="l" defTabSz="1097280" rtl="0" eaLnBrk="1" latinLnBrk="0" hangingPunct="1">
        <a:lnSpc>
          <a:spcPct val="105000"/>
        </a:lnSpc>
        <a:spcBef>
          <a:spcPts val="600"/>
        </a:spcBef>
        <a:buFont typeface="Arial" panose="020B0604020202020204" pitchFamily="34" charset="0"/>
        <a:buChar char="•"/>
        <a:defRPr lang="en-US" sz="2000" b="0" i="0" kern="1200" dirty="0">
          <a:solidFill>
            <a:schemeClr val="bg2"/>
          </a:solidFill>
          <a:latin typeface="IBM Plex Sans"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oup 7"/>
          <p:cNvGrpSpPr/>
          <p:nvPr userDrawn="1"/>
        </p:nvGrpSpPr>
        <p:grpSpPr>
          <a:xfrm>
            <a:off x="914400" y="7899655"/>
            <a:ext cx="2621910" cy="220571"/>
            <a:chOff x="914400" y="7899655"/>
            <a:chExt cx="2621910" cy="220571"/>
          </a:xfrm>
        </p:grpSpPr>
        <p:sp>
          <p:nvSpPr>
            <p:cNvPr id="9"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0" name="Date Placeholder 2"/>
            <p:cNvSpPr txBox="1">
              <a:spLocks/>
            </p:cNvSpPr>
            <p:nvPr userDrawn="1"/>
          </p:nvSpPr>
          <p:spPr>
            <a:xfrm>
              <a:off x="2256150" y="7899655"/>
              <a:ext cx="128016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28 January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1"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876514636"/>
      </p:ext>
    </p:extLst>
  </p:cSld>
  <p:clrMap bg1="lt1" tx1="dk1" bg2="lt2" tx2="dk2" accent1="accent1" accent2="accent2" accent3="accent3" accent4="accent4" accent5="accent5" accent6="accent6" hlink="hlink" folHlink="folHlink"/>
  <p:sldLayoutIdLst>
    <p:sldLayoutId id="2147483686" r:id="rId1"/>
    <p:sldLayoutId id="2147483745" r:id="rId2"/>
    <p:sldLayoutId id="2147483733" r:id="rId3"/>
    <p:sldLayoutId id="2147483746" r:id="rId4"/>
    <p:sldLayoutId id="2147483776" r:id="rId5"/>
    <p:sldLayoutId id="2147483777" r:id="rId6"/>
    <p:sldLayoutId id="2147483781" r:id="rId7"/>
    <p:sldLayoutId id="2147483701" r:id="rId8"/>
    <p:sldLayoutId id="2147483751" r:id="rId9"/>
    <p:sldLayoutId id="2147483779" r:id="rId10"/>
    <p:sldLayoutId id="2147483702" r:id="rId11"/>
    <p:sldLayoutId id="2147483744" r:id="rId12"/>
    <p:sldLayoutId id="2147483759" r:id="rId13"/>
    <p:sldLayoutId id="2147483760" r:id="rId14"/>
    <p:sldLayoutId id="2147483687" r:id="rId15"/>
    <p:sldLayoutId id="2147483685" r:id="rId16"/>
    <p:sldLayoutId id="2147483783" r:id="rId17"/>
    <p:sldLayoutId id="2147483784" r:id="rId18"/>
    <p:sldLayoutId id="2147483785" r:id="rId19"/>
    <p:sldLayoutId id="2147483792" r:id="rId20"/>
    <p:sldLayoutId id="2147483798" r:id="rId21"/>
    <p:sldLayoutId id="2147483793" r:id="rId22"/>
    <p:sldLayoutId id="2147483794" r:id="rId23"/>
  </p:sldLayoutIdLst>
  <p:txStyles>
    <p:titleStyle>
      <a:lvl1pPr algn="l" defTabSz="1097280" rtl="0" eaLnBrk="1" latinLnBrk="0" hangingPunct="1">
        <a:lnSpc>
          <a:spcPct val="90000"/>
        </a:lnSpc>
        <a:spcBef>
          <a:spcPct val="0"/>
        </a:spcBef>
        <a:buNone/>
        <a:defRPr sz="3600" b="0" i="0" kern="1200">
          <a:solidFill>
            <a:schemeClr val="bg2"/>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bg2"/>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sz="2000" b="0" i="0" kern="1200">
          <a:solidFill>
            <a:schemeClr val="bg2"/>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sz="2000" b="0" i="0" kern="1200">
          <a:solidFill>
            <a:schemeClr val="bg2"/>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2"/>
          <p:cNvSpPr txBox="1">
            <a:spLocks/>
          </p:cNvSpPr>
          <p:nvPr userDrawn="1"/>
        </p:nvSpPr>
        <p:spPr>
          <a:xfrm>
            <a:off x="782737" y="7904348"/>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28 January 2020</a:t>
            </a:fld>
            <a:endParaRPr lang="en-US" sz="799" b="0" i="0" dirty="0">
              <a:solidFill>
                <a:schemeClr val="tx1">
                  <a:alpha val="60000"/>
                </a:schemeClr>
              </a:solidFill>
              <a:latin typeface="IBM Plex Sans" charset="0"/>
              <a:ea typeface="IBM Plex Sans" charset="0"/>
              <a:cs typeface="IBM Plex Sans" charset="0"/>
            </a:endParaRP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pic>
        <p:nvPicPr>
          <p:cNvPr id="9" name="Picture 8">
            <a:extLst>
              <a:ext uri="{FF2B5EF4-FFF2-40B4-BE49-F238E27FC236}">
                <a16:creationId xmlns:a16="http://schemas.microsoft.com/office/drawing/2014/main" id="{39106DC9-E082-DC47-99CF-CCFA0D3F90C5}"/>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a:off x="11527544" y="7680960"/>
            <a:ext cx="995930" cy="317850"/>
          </a:xfrm>
          <a:prstGeom prst="rect">
            <a:avLst/>
          </a:prstGeom>
        </p:spPr>
      </p:pic>
      <p:pic>
        <p:nvPicPr>
          <p:cNvPr id="10" name="Picture 9">
            <a:extLst>
              <a:ext uri="{FF2B5EF4-FFF2-40B4-BE49-F238E27FC236}">
                <a16:creationId xmlns:a16="http://schemas.microsoft.com/office/drawing/2014/main" id="{5CDE79CF-3748-764F-93DF-D81FAC195D8C}"/>
              </a:ext>
            </a:extLst>
          </p:cNvPr>
          <p:cNvPicPr>
            <a:picLocks noChangeAspect="1"/>
          </p:cNvPicPr>
          <p:nvPr userDrawn="1"/>
        </p:nvPicPr>
        <p:blipFill>
          <a:blip r:embed="rId28" cstate="screen">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2669011" y="7680960"/>
            <a:ext cx="808373" cy="317851"/>
          </a:xfrm>
          <a:prstGeom prst="rect">
            <a:avLst/>
          </a:prstGeom>
        </p:spPr>
      </p:pic>
      <p:pic>
        <p:nvPicPr>
          <p:cNvPr id="11" name="Picture 10">
            <a:extLst>
              <a:ext uri="{FF2B5EF4-FFF2-40B4-BE49-F238E27FC236}">
                <a16:creationId xmlns:a16="http://schemas.microsoft.com/office/drawing/2014/main" id="{C50E2276-74B7-5941-B01D-B6910BC6600E}"/>
              </a:ext>
            </a:extLst>
          </p:cNvPr>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a:off x="13622753" y="7678744"/>
            <a:ext cx="682110" cy="324573"/>
          </a:xfrm>
          <a:prstGeom prst="rect">
            <a:avLst/>
          </a:prstGeom>
        </p:spPr>
      </p:pic>
    </p:spTree>
    <p:extLst>
      <p:ext uri="{BB962C8B-B14F-4D97-AF65-F5344CB8AC3E}">
        <p14:creationId xmlns:p14="http://schemas.microsoft.com/office/powerpoint/2010/main" val="319107196"/>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63" r:id="rId3"/>
    <p:sldLayoutId id="2147483764" r:id="rId4"/>
    <p:sldLayoutId id="2147483737" r:id="rId5"/>
    <p:sldLayoutId id="2147483761" r:id="rId6"/>
    <p:sldLayoutId id="2147483762" r:id="rId7"/>
    <p:sldLayoutId id="2147483791" r:id="rId8"/>
    <p:sldLayoutId id="2147483796" r:id="rId9"/>
    <p:sldLayoutId id="2147483795" r:id="rId10"/>
    <p:sldLayoutId id="2147483749" r:id="rId11"/>
    <p:sldLayoutId id="2147483747" r:id="rId12"/>
    <p:sldLayoutId id="2147483748" r:id="rId13"/>
    <p:sldLayoutId id="2147483797" r:id="rId14"/>
    <p:sldLayoutId id="2147483782" r:id="rId15"/>
    <p:sldLayoutId id="2147483739" r:id="rId16"/>
    <p:sldLayoutId id="2147483765" r:id="rId17"/>
    <p:sldLayoutId id="2147483775" r:id="rId18"/>
    <p:sldLayoutId id="2147483780" r:id="rId19"/>
    <p:sldLayoutId id="2147483743" r:id="rId20"/>
    <p:sldLayoutId id="2147483750" r:id="rId21"/>
    <p:sldLayoutId id="2147483753" r:id="rId22"/>
    <p:sldLayoutId id="2147483713" r:id="rId23"/>
    <p:sldLayoutId id="2147483714" r:id="rId24"/>
    <p:sldLayoutId id="2147483800" r:id="rId25"/>
  </p:sldLayoutIdLst>
  <p:txStyles>
    <p:titleStyle>
      <a:lvl1pPr algn="l" defTabSz="1097280"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pic>
        <p:nvPicPr>
          <p:cNvPr id="8" name="Picture 7"/>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13606812" y="7818143"/>
            <a:ext cx="566118" cy="228601"/>
          </a:xfrm>
          <a:prstGeom prst="rect">
            <a:avLst/>
          </a:prstGeom>
        </p:spPr>
      </p:pic>
      <p:grpSp>
        <p:nvGrpSpPr>
          <p:cNvPr id="9" name="Group 8"/>
          <p:cNvGrpSpPr/>
          <p:nvPr userDrawn="1"/>
        </p:nvGrpSpPr>
        <p:grpSpPr>
          <a:xfrm>
            <a:off x="914400" y="7899655"/>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a:t>
              </a:r>
              <a:r>
                <a:rPr lang="en-US" sz="400" b="0" i="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2018 IBM Corporation</a:t>
              </a:r>
              <a:r>
                <a:rPr lang="en-US" sz="799" b="0" i="0" baseline="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 </a:t>
              </a:r>
            </a:p>
          </p:txBody>
        </p:sp>
        <p:sp>
          <p:nvSpPr>
            <p:cNvPr id="1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28 January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
        <p:nvSpPr>
          <p:cNvPr id="13"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1068972048"/>
      </p:ext>
    </p:extLst>
  </p:cSld>
  <p:clrMap bg1="lt1" tx1="dk1" bg2="lt2" tx2="dk2" accent1="accent1" accent2="accent2" accent3="accent3" accent4="accent4" accent5="accent5" accent6="accent6" hlink="hlink" folHlink="folHlink"/>
  <p:sldLayoutIdLst>
    <p:sldLayoutId id="2147483716" r:id="rId1"/>
    <p:sldLayoutId id="2147483724" r:id="rId2"/>
    <p:sldLayoutId id="2147483725" r:id="rId3"/>
    <p:sldLayoutId id="2147483729" r:id="rId4"/>
    <p:sldLayoutId id="2147483790" r:id="rId5"/>
    <p:sldLayoutId id="2147483728" r:id="rId6"/>
    <p:sldLayoutId id="2147483786" r:id="rId7"/>
    <p:sldLayoutId id="2147483721" r:id="rId8"/>
    <p:sldLayoutId id="2147483787" r:id="rId9"/>
    <p:sldLayoutId id="2147483788" r:id="rId10"/>
    <p:sldLayoutId id="2147483789" r:id="rId11"/>
  </p:sldLayoutIdLst>
  <p:txStyles>
    <p:titleStyle>
      <a:lvl1pPr algn="l" defTabSz="1097280" rtl="0" eaLnBrk="1" latinLnBrk="0" hangingPunct="1">
        <a:lnSpc>
          <a:spcPct val="90000"/>
        </a:lnSpc>
        <a:spcBef>
          <a:spcPct val="0"/>
        </a:spcBef>
        <a:buNone/>
        <a:defRPr sz="3600" b="0" i="0" kern="1200">
          <a:solidFill>
            <a:schemeClr val="bg2"/>
          </a:solidFill>
          <a:latin typeface="IBM Plex Sans" charset="0"/>
          <a:ea typeface="IBM Plex Sans" charset="0"/>
          <a:cs typeface="IBM Plex Sans" charset="0"/>
        </a:defRPr>
      </a:lvl1pPr>
    </p:titleStyle>
    <p:bodyStyle>
      <a:lvl1pPr marL="45720" indent="0" algn="l" defTabSz="1097280" rtl="0" eaLnBrk="1" latinLnBrk="0" hangingPunct="1">
        <a:lnSpc>
          <a:spcPct val="105000"/>
        </a:lnSpc>
        <a:spcBef>
          <a:spcPts val="1200"/>
        </a:spcBef>
        <a:buFontTx/>
        <a:buNone/>
        <a:defRPr sz="2000" b="0" i="0" kern="1200">
          <a:solidFill>
            <a:schemeClr val="bg2"/>
          </a:solidFill>
          <a:latin typeface="IBM Plex Sans Regular" charset="0"/>
          <a:ea typeface="+mn-ea"/>
          <a:cs typeface="+mn-cs"/>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bg2"/>
          </a:solidFill>
          <a:latin typeface="IBM Plex Sans Regular" charset="0"/>
          <a:ea typeface="+mn-ea"/>
          <a:cs typeface="+mn-cs"/>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bg2"/>
          </a:solidFill>
          <a:latin typeface="IBM Plex Sans Regular" charset="0"/>
          <a:ea typeface="+mn-ea"/>
          <a:cs typeface="+mn-cs"/>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bg2"/>
          </a:solidFill>
          <a:latin typeface="IBM Plex Sans Regular" charset="0"/>
          <a:ea typeface="+mn-ea"/>
          <a:cs typeface="+mn-cs"/>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bg2"/>
          </a:solidFill>
          <a:latin typeface="IBM Plex Sans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39.xml"/><Relationship Id="rId6" Type="http://schemas.openxmlformats.org/officeDocument/2006/relationships/image" Target="../media/image17.png"/><Relationship Id="rId5" Type="http://schemas.openxmlformats.org/officeDocument/2006/relationships/image" Target="../media/image20.sv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34.tiff"/><Relationship Id="rId2" Type="http://schemas.openxmlformats.org/officeDocument/2006/relationships/image" Target="../media/image33.tiff"/><Relationship Id="rId1" Type="http://schemas.openxmlformats.org/officeDocument/2006/relationships/slideLayout" Target="../slideLayouts/slideLayout3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8.png"/><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6.tiff"/><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39.tiff"/><Relationship Id="rId1" Type="http://schemas.openxmlformats.org/officeDocument/2006/relationships/slideLayout" Target="../slideLayouts/slideLayout39.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6.tiff"/><Relationship Id="rId1" Type="http://schemas.openxmlformats.org/officeDocument/2006/relationships/slideLayout" Target="../slideLayouts/slideLayout39.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48.tiff"/><Relationship Id="rId1" Type="http://schemas.openxmlformats.org/officeDocument/2006/relationships/slideLayout" Target="../slideLayouts/slideLayout39.xml"/><Relationship Id="rId5" Type="http://schemas.openxmlformats.org/officeDocument/2006/relationships/image" Target="../media/image51.png"/><Relationship Id="rId4" Type="http://schemas.openxmlformats.org/officeDocument/2006/relationships/image" Target="../media/image50.tiff"/></Relationships>
</file>

<file path=ppt/slides/_rels/slide23.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image" Target="../media/image52.tiff"/><Relationship Id="rId1" Type="http://schemas.openxmlformats.org/officeDocument/2006/relationships/slideLayout" Target="../slideLayouts/slideLayout39.xml"/><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image" Target="../media/image54.png"/><Relationship Id="rId1" Type="http://schemas.openxmlformats.org/officeDocument/2006/relationships/slideLayout" Target="../slideLayouts/slideLayout39.xml"/><Relationship Id="rId6" Type="http://schemas.openxmlformats.org/officeDocument/2006/relationships/image" Target="../media/image58.tiff"/><Relationship Id="rId5" Type="http://schemas.openxmlformats.org/officeDocument/2006/relationships/image" Target="../media/image57.tiff"/><Relationship Id="rId4" Type="http://schemas.openxmlformats.org/officeDocument/2006/relationships/image" Target="../media/image56.tiff"/></Relationships>
</file>

<file path=ppt/slides/_rels/slide25.xml.rels><?xml version="1.0" encoding="UTF-8" standalone="yes"?>
<Relationships xmlns="http://schemas.openxmlformats.org/package/2006/relationships"><Relationship Id="rId2" Type="http://schemas.openxmlformats.org/officeDocument/2006/relationships/hyperlink" Target="https://github.com/Qiskit/qiskit-iqx-tutorials/blob/master/qiskit/fundamentals/5_using_the_transpiler.ipynb" TargetMode="External"/><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9.tiff"/><Relationship Id="rId1" Type="http://schemas.openxmlformats.org/officeDocument/2006/relationships/slideLayout" Target="../slideLayouts/slideLayout39.xml"/><Relationship Id="rId5" Type="http://schemas.openxmlformats.org/officeDocument/2006/relationships/image" Target="../media/image61.tiff"/><Relationship Id="rId4" Type="http://schemas.openxmlformats.org/officeDocument/2006/relationships/image" Target="../media/image60.tiff"/></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2.tiff"/><Relationship Id="rId1" Type="http://schemas.openxmlformats.org/officeDocument/2006/relationships/slideLayout" Target="../slideLayouts/slideLayout39.xml"/><Relationship Id="rId5" Type="http://schemas.openxmlformats.org/officeDocument/2006/relationships/image" Target="../media/image60.tiff"/><Relationship Id="rId4" Type="http://schemas.openxmlformats.org/officeDocument/2006/relationships/image" Target="../media/image61.tiff"/></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3.tiff"/><Relationship Id="rId1" Type="http://schemas.openxmlformats.org/officeDocument/2006/relationships/slideLayout" Target="../slideLayouts/slideLayout39.xml"/><Relationship Id="rId4" Type="http://schemas.openxmlformats.org/officeDocument/2006/relationships/image" Target="../media/image64.tiff"/></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tiff"/><Relationship Id="rId1" Type="http://schemas.openxmlformats.org/officeDocument/2006/relationships/slideLayout" Target="../slideLayouts/slideLayout39.xml"/><Relationship Id="rId6" Type="http://schemas.openxmlformats.org/officeDocument/2006/relationships/image" Target="../media/image69.tiff"/><Relationship Id="rId5" Type="http://schemas.openxmlformats.org/officeDocument/2006/relationships/image" Target="../media/image68.tiff"/><Relationship Id="rId4" Type="http://schemas.openxmlformats.org/officeDocument/2006/relationships/image" Target="../media/image67.tiff"/></Relationships>
</file>

<file path=ppt/slides/_rels/slide31.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image" Target="../media/image70.tiff"/><Relationship Id="rId1" Type="http://schemas.openxmlformats.org/officeDocument/2006/relationships/slideLayout" Target="../slideLayouts/slideLayout39.xml"/><Relationship Id="rId6" Type="http://schemas.openxmlformats.org/officeDocument/2006/relationships/image" Target="../media/image73.tiff"/><Relationship Id="rId5" Type="http://schemas.openxmlformats.org/officeDocument/2006/relationships/image" Target="../media/image72.tiff"/><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tiff"/><Relationship Id="rId1" Type="http://schemas.openxmlformats.org/officeDocument/2006/relationships/slideLayout" Target="../slideLayouts/slideLayout39.xml"/><Relationship Id="rId6" Type="http://schemas.openxmlformats.org/officeDocument/2006/relationships/image" Target="../media/image78.tiff"/><Relationship Id="rId5" Type="http://schemas.openxmlformats.org/officeDocument/2006/relationships/image" Target="../media/image77.tiff"/><Relationship Id="rId4" Type="http://schemas.openxmlformats.org/officeDocument/2006/relationships/image" Target="../media/image76.tiff"/></Relationships>
</file>

<file path=ppt/slides/_rels/slide33.xml.rels><?xml version="1.0" encoding="UTF-8" standalone="yes"?>
<Relationships xmlns="http://schemas.openxmlformats.org/package/2006/relationships"><Relationship Id="rId3" Type="http://schemas.openxmlformats.org/officeDocument/2006/relationships/image" Target="../media/image80.tiff"/><Relationship Id="rId2" Type="http://schemas.openxmlformats.org/officeDocument/2006/relationships/image" Target="../media/image79.tiff"/><Relationship Id="rId1" Type="http://schemas.openxmlformats.org/officeDocument/2006/relationships/slideLayout" Target="../slideLayouts/slideLayout39.xml"/><Relationship Id="rId6" Type="http://schemas.openxmlformats.org/officeDocument/2006/relationships/image" Target="../media/image82.tiff"/><Relationship Id="rId5" Type="http://schemas.openxmlformats.org/officeDocument/2006/relationships/image" Target="../media/image81.tiff"/><Relationship Id="rId4" Type="http://schemas.openxmlformats.org/officeDocument/2006/relationships/image" Target="../media/image75.pn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83.tiff"/><Relationship Id="rId1" Type="http://schemas.openxmlformats.org/officeDocument/2006/relationships/slideLayout" Target="../slideLayouts/slideLayout39.xml"/><Relationship Id="rId6" Type="http://schemas.openxmlformats.org/officeDocument/2006/relationships/image" Target="../media/image86.tiff"/><Relationship Id="rId5" Type="http://schemas.openxmlformats.org/officeDocument/2006/relationships/image" Target="../media/image85.tiff"/><Relationship Id="rId4" Type="http://schemas.openxmlformats.org/officeDocument/2006/relationships/image" Target="../media/image84.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9.xml"/><Relationship Id="rId4" Type="http://schemas.openxmlformats.org/officeDocument/2006/relationships/image" Target="../media/image880.png"/></Relationships>
</file>

<file path=ppt/slides/_rels/slide38.xml.rels><?xml version="1.0" encoding="UTF-8" standalone="yes"?>
<Relationships xmlns="http://schemas.openxmlformats.org/package/2006/relationships"><Relationship Id="rId8" Type="http://schemas.openxmlformats.org/officeDocument/2006/relationships/image" Target="../media/image93.tiff"/><Relationship Id="rId3" Type="http://schemas.openxmlformats.org/officeDocument/2006/relationships/image" Target="../media/image88.tiff"/><Relationship Id="rId7" Type="http://schemas.openxmlformats.org/officeDocument/2006/relationships/image" Target="../media/image92.tiff"/><Relationship Id="rId2" Type="http://schemas.openxmlformats.org/officeDocument/2006/relationships/image" Target="../media/image87.tiff"/><Relationship Id="rId1" Type="http://schemas.openxmlformats.org/officeDocument/2006/relationships/slideLayout" Target="../slideLayouts/slideLayout39.xml"/><Relationship Id="rId6" Type="http://schemas.openxmlformats.org/officeDocument/2006/relationships/image" Target="../media/image91.tiff"/><Relationship Id="rId5" Type="http://schemas.openxmlformats.org/officeDocument/2006/relationships/image" Target="../media/image90.tiff"/><Relationship Id="rId4" Type="http://schemas.openxmlformats.org/officeDocument/2006/relationships/image" Target="../media/image89.png"/></Relationships>
</file>

<file path=ppt/slides/_rels/slide39.xml.rels><?xml version="1.0" encoding="UTF-8" standalone="yes"?>
<Relationships xmlns="http://schemas.openxmlformats.org/package/2006/relationships"><Relationship Id="rId3" Type="http://schemas.openxmlformats.org/officeDocument/2006/relationships/image" Target="../media/image95.tiff"/><Relationship Id="rId2" Type="http://schemas.openxmlformats.org/officeDocument/2006/relationships/image" Target="../media/image94.png"/><Relationship Id="rId1" Type="http://schemas.openxmlformats.org/officeDocument/2006/relationships/slideLayout" Target="../slideLayouts/slideLayout39.xml"/><Relationship Id="rId6" Type="http://schemas.openxmlformats.org/officeDocument/2006/relationships/image" Target="../media/image98.tiff"/><Relationship Id="rId5" Type="http://schemas.openxmlformats.org/officeDocument/2006/relationships/image" Target="../media/image97.tiff"/><Relationship Id="rId4" Type="http://schemas.openxmlformats.org/officeDocument/2006/relationships/image" Target="../media/image96.tiff"/></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9.xml"/><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image" Target="../media/image100.tiff"/><Relationship Id="rId2" Type="http://schemas.openxmlformats.org/officeDocument/2006/relationships/image" Target="../media/image99.tiff"/><Relationship Id="rId1" Type="http://schemas.openxmlformats.org/officeDocument/2006/relationships/slideLayout" Target="../slideLayouts/slideLayout39.xml"/><Relationship Id="rId6" Type="http://schemas.openxmlformats.org/officeDocument/2006/relationships/image" Target="../media/image94.png"/><Relationship Id="rId5" Type="http://schemas.openxmlformats.org/officeDocument/2006/relationships/image" Target="../media/image102.tiff"/><Relationship Id="rId4" Type="http://schemas.openxmlformats.org/officeDocument/2006/relationships/image" Target="../media/image101.tiff"/></Relationships>
</file>

<file path=ppt/slides/_rels/slide4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9.xml"/></Relationships>
</file>

<file path=ppt/slides/_rels/slide42.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8.png"/><Relationship Id="rId7" Type="http://schemas.openxmlformats.org/officeDocument/2006/relationships/image" Target="../media/image131.png"/><Relationship Id="rId2" Type="http://schemas.openxmlformats.org/officeDocument/2006/relationships/image" Target="../media/image127.png"/><Relationship Id="rId1" Type="http://schemas.openxmlformats.org/officeDocument/2006/relationships/slideLayout" Target="../slideLayouts/slideLayout39.xml"/><Relationship Id="rId6" Type="http://schemas.openxmlformats.org/officeDocument/2006/relationships/image" Target="../media/image130.png"/><Relationship Id="rId5" Type="http://schemas.openxmlformats.org/officeDocument/2006/relationships/hyperlink" Target="https://github.com/Qiskit/qiskit-community-tutorials/blob/master/ignis/measurement_error_mitigation.ipynb" TargetMode="External"/><Relationship Id="rId4" Type="http://schemas.openxmlformats.org/officeDocument/2006/relationships/image" Target="../media/image129.png"/></Relationships>
</file>

<file path=ppt/slides/_rels/slide4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hyperlink" Target="https://github.com/Qiskit/qiskit-community-tutorials/blob/master/ignis/measurement_error_mitigation.ipynb" TargetMode="External"/><Relationship Id="rId1" Type="http://schemas.openxmlformats.org/officeDocument/2006/relationships/slideLayout" Target="../slideLayouts/slideLayout39.xml"/><Relationship Id="rId6" Type="http://schemas.openxmlformats.org/officeDocument/2006/relationships/image" Target="../media/image105.tiff"/><Relationship Id="rId5" Type="http://schemas.openxmlformats.org/officeDocument/2006/relationships/image" Target="../media/image134.png"/><Relationship Id="rId4" Type="http://schemas.openxmlformats.org/officeDocument/2006/relationships/image" Target="../media/image10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39.xml"/><Relationship Id="rId4" Type="http://schemas.openxmlformats.org/officeDocument/2006/relationships/image" Target="../media/image108.png"/></Relationships>
</file>

<file path=ppt/slides/_rels/slide46.xml.rels><?xml version="1.0" encoding="UTF-8" standalone="yes"?>
<Relationships xmlns="http://schemas.openxmlformats.org/package/2006/relationships"><Relationship Id="rId3" Type="http://schemas.openxmlformats.org/officeDocument/2006/relationships/image" Target="../media/image110.tiff"/><Relationship Id="rId2" Type="http://schemas.openxmlformats.org/officeDocument/2006/relationships/image" Target="../media/image109.png"/><Relationship Id="rId1" Type="http://schemas.openxmlformats.org/officeDocument/2006/relationships/slideLayout" Target="../slideLayouts/slideLayout39.xml"/><Relationship Id="rId4" Type="http://schemas.openxmlformats.org/officeDocument/2006/relationships/image" Target="../media/image111.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2.png"/><Relationship Id="rId1" Type="http://schemas.openxmlformats.org/officeDocument/2006/relationships/slideLayout" Target="../slideLayouts/slideLayout39.xml"/></Relationships>
</file>

<file path=ppt/slides/_rels/slide52.xml.rels><?xml version="1.0" encoding="UTF-8" standalone="yes"?>
<Relationships xmlns="http://schemas.openxmlformats.org/package/2006/relationships"><Relationship Id="rId3" Type="http://schemas.openxmlformats.org/officeDocument/2006/relationships/image" Target="../media/image114.svg"/><Relationship Id="rId2" Type="http://schemas.openxmlformats.org/officeDocument/2006/relationships/image" Target="../media/image113.png"/><Relationship Id="rId1" Type="http://schemas.openxmlformats.org/officeDocument/2006/relationships/slideLayout" Target="../slideLayouts/slideLayout39.xml"/><Relationship Id="rId6" Type="http://schemas.openxmlformats.org/officeDocument/2006/relationships/image" Target="../media/image17.png"/><Relationship Id="rId5" Type="http://schemas.openxmlformats.org/officeDocument/2006/relationships/image" Target="../media/image116.png"/><Relationship Id="rId4" Type="http://schemas.openxmlformats.org/officeDocument/2006/relationships/image" Target="../media/image115.png"/></Relationships>
</file>

<file path=ppt/slides/_rels/slide53.xml.rels><?xml version="1.0" encoding="UTF-8" standalone="yes"?>
<Relationships xmlns="http://schemas.openxmlformats.org/package/2006/relationships"><Relationship Id="rId3" Type="http://schemas.openxmlformats.org/officeDocument/2006/relationships/image" Target="../media/image118.tiff"/><Relationship Id="rId7" Type="http://schemas.openxmlformats.org/officeDocument/2006/relationships/image" Target="../media/image122.tiff"/><Relationship Id="rId2" Type="http://schemas.openxmlformats.org/officeDocument/2006/relationships/image" Target="../media/image117.tiff"/><Relationship Id="rId1" Type="http://schemas.openxmlformats.org/officeDocument/2006/relationships/slideLayout" Target="../slideLayouts/slideLayout39.xml"/><Relationship Id="rId6" Type="http://schemas.openxmlformats.org/officeDocument/2006/relationships/image" Target="../media/image121.tiff"/><Relationship Id="rId5" Type="http://schemas.openxmlformats.org/officeDocument/2006/relationships/image" Target="../media/image120.tiff"/><Relationship Id="rId4" Type="http://schemas.openxmlformats.org/officeDocument/2006/relationships/image" Target="../media/image119.tiff"/></Relationships>
</file>

<file path=ppt/slides/_rels/slide54.xml.rels><?xml version="1.0" encoding="UTF-8" standalone="yes"?>
<Relationships xmlns="http://schemas.openxmlformats.org/package/2006/relationships"><Relationship Id="rId3" Type="http://schemas.openxmlformats.org/officeDocument/2006/relationships/image" Target="../media/image124.tiff"/><Relationship Id="rId7" Type="http://schemas.openxmlformats.org/officeDocument/2006/relationships/image" Target="../media/image128.tiff"/><Relationship Id="rId2" Type="http://schemas.openxmlformats.org/officeDocument/2006/relationships/image" Target="../media/image123.tiff"/><Relationship Id="rId1" Type="http://schemas.openxmlformats.org/officeDocument/2006/relationships/slideLayout" Target="../slideLayouts/slideLayout39.xml"/><Relationship Id="rId6" Type="http://schemas.openxmlformats.org/officeDocument/2006/relationships/image" Target="../media/image127.tiff"/><Relationship Id="rId5" Type="http://schemas.openxmlformats.org/officeDocument/2006/relationships/image" Target="../media/image126.tiff"/><Relationship Id="rId4" Type="http://schemas.openxmlformats.org/officeDocument/2006/relationships/image" Target="../media/image125.tiff"/></Relationships>
</file>

<file path=ppt/slides/_rels/slide55.xml.rels><?xml version="1.0" encoding="UTF-8" standalone="yes"?>
<Relationships xmlns="http://schemas.openxmlformats.org/package/2006/relationships"><Relationship Id="rId3" Type="http://schemas.openxmlformats.org/officeDocument/2006/relationships/image" Target="../media/image130.tiff"/><Relationship Id="rId7" Type="http://schemas.openxmlformats.org/officeDocument/2006/relationships/image" Target="../media/image134.tiff"/><Relationship Id="rId2" Type="http://schemas.openxmlformats.org/officeDocument/2006/relationships/image" Target="../media/image129.tiff"/><Relationship Id="rId1" Type="http://schemas.openxmlformats.org/officeDocument/2006/relationships/slideLayout" Target="../slideLayouts/slideLayout39.xml"/><Relationship Id="rId6" Type="http://schemas.openxmlformats.org/officeDocument/2006/relationships/image" Target="../media/image133.tiff"/><Relationship Id="rId5" Type="http://schemas.openxmlformats.org/officeDocument/2006/relationships/image" Target="../media/image132.tiff"/><Relationship Id="rId4" Type="http://schemas.openxmlformats.org/officeDocument/2006/relationships/image" Target="../media/image131.tiff"/></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tiff"/><Relationship Id="rId2" Type="http://schemas.openxmlformats.org/officeDocument/2006/relationships/image" Target="../media/image135.tiff"/><Relationship Id="rId1" Type="http://schemas.openxmlformats.org/officeDocument/2006/relationships/slideLayout" Target="../slideLayouts/slideLayout39.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70.png"/></Relationships>
</file>

<file path=ppt/slides/_rels/slide57.xml.rels><?xml version="1.0" encoding="UTF-8" standalone="yes"?>
<Relationships xmlns="http://schemas.openxmlformats.org/package/2006/relationships"><Relationship Id="rId3" Type="http://schemas.openxmlformats.org/officeDocument/2006/relationships/image" Target="../media/image137.tiff"/><Relationship Id="rId2" Type="http://schemas.openxmlformats.org/officeDocument/2006/relationships/image" Target="../media/image136.tiff"/><Relationship Id="rId1" Type="http://schemas.openxmlformats.org/officeDocument/2006/relationships/slideLayout" Target="../slideLayouts/slideLayout39.xml"/><Relationship Id="rId4" Type="http://schemas.openxmlformats.org/officeDocument/2006/relationships/image" Target="../media/image138.png"/></Relationships>
</file>

<file path=ppt/slides/_rels/slide58.xml.rels><?xml version="1.0" encoding="UTF-8" standalone="yes"?>
<Relationships xmlns="http://schemas.openxmlformats.org/package/2006/relationships"><Relationship Id="rId2" Type="http://schemas.openxmlformats.org/officeDocument/2006/relationships/hyperlink" Target="https://github.com/Qiskit/qiskit-iqx-tutorials/blob/master/qiskit/fundamentals/5_using_the_transpiler.ipynb" TargetMode="External"/><Relationship Id="rId1" Type="http://schemas.openxmlformats.org/officeDocument/2006/relationships/slideLayout" Target="../slideLayouts/slideLayout39.xml"/></Relationships>
</file>

<file path=ppt/slides/_rels/slide59.xml.rels><?xml version="1.0" encoding="UTF-8" standalone="yes"?>
<Relationships xmlns="http://schemas.openxmlformats.org/package/2006/relationships"><Relationship Id="rId8" Type="http://schemas.openxmlformats.org/officeDocument/2006/relationships/image" Target="../media/image143.tiff"/><Relationship Id="rId3" Type="http://schemas.openxmlformats.org/officeDocument/2006/relationships/image" Target="../media/image140.tiff"/><Relationship Id="rId7" Type="http://schemas.openxmlformats.org/officeDocument/2006/relationships/image" Target="../media/image142.png"/><Relationship Id="rId2" Type="http://schemas.openxmlformats.org/officeDocument/2006/relationships/image" Target="../media/image139.tiff"/><Relationship Id="rId1" Type="http://schemas.openxmlformats.org/officeDocument/2006/relationships/slideLayout" Target="../slideLayouts/slideLayout39.xml"/><Relationship Id="rId6" Type="http://schemas.openxmlformats.org/officeDocument/2006/relationships/image" Target="../media/image141.tiff"/><Relationship Id="rId5" Type="http://schemas.openxmlformats.org/officeDocument/2006/relationships/image" Target="../media/image91.tiff"/><Relationship Id="rId4" Type="http://schemas.openxmlformats.org/officeDocument/2006/relationships/image" Target="../media/image90.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0.xml.rels><?xml version="1.0" encoding="UTF-8" standalone="yes"?>
<Relationships xmlns="http://schemas.openxmlformats.org/package/2006/relationships"><Relationship Id="rId8" Type="http://schemas.openxmlformats.org/officeDocument/2006/relationships/image" Target="../media/image91.tiff"/><Relationship Id="rId3" Type="http://schemas.openxmlformats.org/officeDocument/2006/relationships/image" Target="../media/image145.tiff"/><Relationship Id="rId7" Type="http://schemas.openxmlformats.org/officeDocument/2006/relationships/image" Target="../media/image90.tiff"/><Relationship Id="rId2" Type="http://schemas.openxmlformats.org/officeDocument/2006/relationships/image" Target="../media/image144.tiff"/><Relationship Id="rId1" Type="http://schemas.openxmlformats.org/officeDocument/2006/relationships/slideLayout" Target="../slideLayouts/slideLayout39.xml"/><Relationship Id="rId6" Type="http://schemas.openxmlformats.org/officeDocument/2006/relationships/image" Target="../media/image148.png"/><Relationship Id="rId5" Type="http://schemas.openxmlformats.org/officeDocument/2006/relationships/image" Target="../media/image147.tiff"/><Relationship Id="rId4" Type="http://schemas.openxmlformats.org/officeDocument/2006/relationships/image" Target="../media/image146.tiff"/></Relationships>
</file>

<file path=ppt/slides/_rels/slide61.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60.tiff"/><Relationship Id="rId3" Type="http://schemas.openxmlformats.org/officeDocument/2006/relationships/image" Target="../media/image150.tiff"/><Relationship Id="rId7" Type="http://schemas.openxmlformats.org/officeDocument/2006/relationships/image" Target="../media/image154.tiff"/><Relationship Id="rId12" Type="http://schemas.openxmlformats.org/officeDocument/2006/relationships/image" Target="../media/image61.tiff"/><Relationship Id="rId2" Type="http://schemas.openxmlformats.org/officeDocument/2006/relationships/image" Target="../media/image149.tiff"/><Relationship Id="rId1" Type="http://schemas.openxmlformats.org/officeDocument/2006/relationships/slideLayout" Target="../slideLayouts/slideLayout39.xml"/><Relationship Id="rId6" Type="http://schemas.openxmlformats.org/officeDocument/2006/relationships/image" Target="../media/image153.tiff"/><Relationship Id="rId11" Type="http://schemas.openxmlformats.org/officeDocument/2006/relationships/image" Target="../media/image157.tiff"/><Relationship Id="rId5" Type="http://schemas.openxmlformats.org/officeDocument/2006/relationships/image" Target="../media/image152.tiff"/><Relationship Id="rId10" Type="http://schemas.openxmlformats.org/officeDocument/2006/relationships/image" Target="../media/image156.tiff"/><Relationship Id="rId4" Type="http://schemas.openxmlformats.org/officeDocument/2006/relationships/image" Target="../media/image151.tiff"/><Relationship Id="rId9" Type="http://schemas.openxmlformats.org/officeDocument/2006/relationships/image" Target="../media/image155.tiff"/></Relationships>
</file>

<file path=ppt/slides/_rels/slide62.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159.tiff"/><Relationship Id="rId7" Type="http://schemas.openxmlformats.org/officeDocument/2006/relationships/image" Target="../media/image60.tiff"/><Relationship Id="rId2" Type="http://schemas.openxmlformats.org/officeDocument/2006/relationships/image" Target="../media/image158.tiff"/><Relationship Id="rId1" Type="http://schemas.openxmlformats.org/officeDocument/2006/relationships/slideLayout" Target="../slideLayouts/slideLayout39.xml"/><Relationship Id="rId6" Type="http://schemas.openxmlformats.org/officeDocument/2006/relationships/image" Target="../media/image61.tiff"/><Relationship Id="rId5" Type="http://schemas.openxmlformats.org/officeDocument/2006/relationships/image" Target="../media/image161.tiff"/><Relationship Id="rId4" Type="http://schemas.openxmlformats.org/officeDocument/2006/relationships/image" Target="../media/image160.tiff"/></Relationships>
</file>

<file path=ppt/slides/_rels/slide63.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71.tiff"/><Relationship Id="rId3" Type="http://schemas.openxmlformats.org/officeDocument/2006/relationships/image" Target="../media/image162.tiff"/><Relationship Id="rId7" Type="http://schemas.openxmlformats.org/officeDocument/2006/relationships/image" Target="../media/image166.tiff"/><Relationship Id="rId12" Type="http://schemas.openxmlformats.org/officeDocument/2006/relationships/image" Target="../media/image170.tiff"/><Relationship Id="rId2" Type="http://schemas.openxmlformats.org/officeDocument/2006/relationships/image" Target="../media/image150.tiff"/><Relationship Id="rId16" Type="http://schemas.openxmlformats.org/officeDocument/2006/relationships/image" Target="../media/image153.tiff"/><Relationship Id="rId1" Type="http://schemas.openxmlformats.org/officeDocument/2006/relationships/slideLayout" Target="../slideLayouts/slideLayout39.xml"/><Relationship Id="rId6" Type="http://schemas.openxmlformats.org/officeDocument/2006/relationships/image" Target="../media/image165.tiff"/><Relationship Id="rId11" Type="http://schemas.openxmlformats.org/officeDocument/2006/relationships/image" Target="../media/image169.tiff"/><Relationship Id="rId5" Type="http://schemas.openxmlformats.org/officeDocument/2006/relationships/image" Target="../media/image164.tiff"/><Relationship Id="rId15" Type="http://schemas.openxmlformats.org/officeDocument/2006/relationships/image" Target="../media/image173.tiff"/><Relationship Id="rId10" Type="http://schemas.openxmlformats.org/officeDocument/2006/relationships/image" Target="../media/image168.tiff"/><Relationship Id="rId4" Type="http://schemas.openxmlformats.org/officeDocument/2006/relationships/image" Target="../media/image163.tiff"/><Relationship Id="rId9" Type="http://schemas.openxmlformats.org/officeDocument/2006/relationships/image" Target="../media/image167.tiff"/><Relationship Id="rId14" Type="http://schemas.openxmlformats.org/officeDocument/2006/relationships/image" Target="../media/image172.tiff"/></Relationships>
</file>

<file path=ppt/slides/_rels/slide64.xml.rels><?xml version="1.0" encoding="UTF-8" standalone="yes"?>
<Relationships xmlns="http://schemas.openxmlformats.org/package/2006/relationships"><Relationship Id="rId8" Type="http://schemas.openxmlformats.org/officeDocument/2006/relationships/image" Target="../media/image180.svg"/><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image" Target="../media/image174.png"/><Relationship Id="rId1" Type="http://schemas.openxmlformats.org/officeDocument/2006/relationships/slideLayout" Target="../slideLayouts/slideLayout39.xml"/><Relationship Id="rId6" Type="http://schemas.openxmlformats.org/officeDocument/2006/relationships/image" Target="../media/image178.png"/><Relationship Id="rId5" Type="http://schemas.openxmlformats.org/officeDocument/2006/relationships/image" Target="../media/image177.tiff"/><Relationship Id="rId4" Type="http://schemas.openxmlformats.org/officeDocument/2006/relationships/image" Target="../media/image176.png"/></Relationships>
</file>

<file path=ppt/slides/_rels/slide65.xml.rels><?xml version="1.0" encoding="UTF-8" standalone="yes"?>
<Relationships xmlns="http://schemas.openxmlformats.org/package/2006/relationships"><Relationship Id="rId8" Type="http://schemas.openxmlformats.org/officeDocument/2006/relationships/image" Target="../media/image180.svg"/><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image" Target="../media/image181.tiff"/><Relationship Id="rId1" Type="http://schemas.openxmlformats.org/officeDocument/2006/relationships/slideLayout" Target="../slideLayouts/slideLayout39.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76.png"/></Relationships>
</file>

<file path=ppt/slides/_rels/slide66.xml.rels><?xml version="1.0" encoding="UTF-8" standalone="yes"?>
<Relationships xmlns="http://schemas.openxmlformats.org/package/2006/relationships"><Relationship Id="rId8" Type="http://schemas.openxmlformats.org/officeDocument/2006/relationships/image" Target="../media/image190.svg"/><Relationship Id="rId3" Type="http://schemas.openxmlformats.org/officeDocument/2006/relationships/image" Target="../media/image185.tiff"/><Relationship Id="rId7" Type="http://schemas.openxmlformats.org/officeDocument/2006/relationships/image" Target="../media/image189.png"/><Relationship Id="rId2" Type="http://schemas.openxmlformats.org/officeDocument/2006/relationships/image" Target="../media/image184.png"/><Relationship Id="rId1" Type="http://schemas.openxmlformats.org/officeDocument/2006/relationships/slideLayout" Target="../slideLayouts/slideLayout39.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39.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4.tiff"/><Relationship Id="rId7" Type="http://schemas.openxmlformats.org/officeDocument/2006/relationships/image" Target="../media/image28.tiff"/><Relationship Id="rId2" Type="http://schemas.openxmlformats.org/officeDocument/2006/relationships/image" Target="../media/image23.tiff"/><Relationship Id="rId1" Type="http://schemas.openxmlformats.org/officeDocument/2006/relationships/slideLayout" Target="../slideLayouts/slideLayout39.xml"/><Relationship Id="rId6" Type="http://schemas.openxmlformats.org/officeDocument/2006/relationships/image" Target="../media/image27.tiff"/><Relationship Id="rId5" Type="http://schemas.openxmlformats.org/officeDocument/2006/relationships/image" Target="../media/image26.tiff"/><Relationship Id="rId4" Type="http://schemas.openxmlformats.org/officeDocument/2006/relationships/image" Target="../media/image25.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0F2558-DE7A-244D-B496-046E20FAE634}"/>
              </a:ext>
            </a:extLst>
          </p:cNvPr>
          <p:cNvSpPr>
            <a:spLocks noGrp="1"/>
          </p:cNvSpPr>
          <p:nvPr>
            <p:ph type="title"/>
          </p:nvPr>
        </p:nvSpPr>
        <p:spPr/>
        <p:txBody>
          <a:bodyPr/>
          <a:lstStyle/>
          <a:p>
            <a:r>
              <a:rPr lang="it-IT"/>
              <a:t>Quantum Computation of Hubbard Model</a:t>
            </a:r>
            <a:br>
              <a:rPr lang="it-IT"/>
            </a:br>
            <a:r>
              <a:rPr lang="it-IT"/>
              <a:t>using IBM Q</a:t>
            </a:r>
            <a:endParaRPr lang="it-IT" b="0"/>
          </a:p>
        </p:txBody>
      </p:sp>
      <p:sp>
        <p:nvSpPr>
          <p:cNvPr id="8" name="TextBox 7">
            <a:extLst>
              <a:ext uri="{FF2B5EF4-FFF2-40B4-BE49-F238E27FC236}">
                <a16:creationId xmlns:a16="http://schemas.microsoft.com/office/drawing/2014/main" id="{A17CB098-E171-0642-A12C-EBC40F0B7775}"/>
              </a:ext>
            </a:extLst>
          </p:cNvPr>
          <p:cNvSpPr txBox="1"/>
          <p:nvPr/>
        </p:nvSpPr>
        <p:spPr>
          <a:xfrm>
            <a:off x="2623930" y="4996070"/>
            <a:ext cx="0" cy="0"/>
          </a:xfrm>
          <a:prstGeom prst="rect">
            <a:avLst/>
          </a:prstGeom>
        </p:spPr>
        <p:txBody>
          <a:bodyPr wrap="none" lIns="91440" tIns="45720" rIns="91440" bIns="45720" rtlCol="0">
            <a:noAutofit/>
          </a:bodyPr>
          <a:lstStyle/>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2065889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a:xfrm>
            <a:off x="457200" y="664083"/>
            <a:ext cx="2971800" cy="5050917"/>
          </a:xfrm>
        </p:spPr>
        <p:txBody>
          <a:bodyPr/>
          <a:lstStyle/>
          <a:p>
            <a:r>
              <a:rPr lang="it-IT">
                <a:latin typeface="IBM Plex Sans" panose="020B0503050203000203" pitchFamily="34" charset="0"/>
              </a:rPr>
              <a:t>Optimizations</a:t>
            </a:r>
            <a:br>
              <a:rPr lang="it-IT">
                <a:latin typeface="IBM Plex Sans" panose="020B0503050203000203" pitchFamily="34" charset="0"/>
              </a:rPr>
            </a:br>
            <a:r>
              <a:rPr lang="it-IT">
                <a:latin typeface="IBM Plex Sans" panose="020B0503050203000203" pitchFamily="34" charset="0"/>
              </a:rPr>
              <a:t>required</a:t>
            </a:r>
            <a:br>
              <a:rPr lang="it-IT">
                <a:latin typeface="IBM Plex Sans" panose="020B0503050203000203" pitchFamily="34" charset="0"/>
              </a:rPr>
            </a:br>
            <a:br>
              <a:rPr lang="it-IT">
                <a:latin typeface="IBM Plex Sans" panose="020B0503050203000203" pitchFamily="34" charset="0"/>
              </a:rPr>
            </a:br>
            <a:br>
              <a:rPr lang="it-IT">
                <a:latin typeface="IBM Plex Sans" panose="020B0503050203000203" pitchFamily="34" charset="0"/>
              </a:rPr>
            </a:br>
            <a:br>
              <a:rPr lang="it-IT">
                <a:latin typeface="IBM Plex Sans" panose="020B0503050203000203" pitchFamily="34" charset="0"/>
              </a:rPr>
            </a:br>
            <a:br>
              <a:rPr lang="it-IT">
                <a:latin typeface="IBM Plex Sans" panose="020B0503050203000203" pitchFamily="34" charset="0"/>
              </a:rPr>
            </a:br>
            <a:br>
              <a:rPr lang="it-IT">
                <a:latin typeface="IBM Plex Sans" panose="020B0503050203000203" pitchFamily="34" charset="0"/>
              </a:rPr>
            </a:br>
            <a:br>
              <a:rPr lang="it-IT">
                <a:latin typeface="IBM Plex Sans" panose="020B0503050203000203" pitchFamily="34" charset="0"/>
              </a:rPr>
            </a:br>
            <a:r>
              <a:rPr lang="it-IT">
                <a:latin typeface="IBM Plex Sans" panose="020B0503050203000203" pitchFamily="34" charset="0"/>
              </a:rPr>
              <a:t>Results</a:t>
            </a:r>
          </a:p>
        </p:txBody>
      </p:sp>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Quantum circuit optimization</a:t>
            </a:r>
          </a:p>
        </p:txBody>
      </p:sp>
      <p:sp>
        <p:nvSpPr>
          <p:cNvPr id="5" name="Content Placeholder 4">
            <a:extLst>
              <a:ext uri="{FF2B5EF4-FFF2-40B4-BE49-F238E27FC236}">
                <a16:creationId xmlns:a16="http://schemas.microsoft.com/office/drawing/2014/main" id="{8EA0FAA0-A63B-134C-924D-8917DBDE8A13}"/>
              </a:ext>
            </a:extLst>
          </p:cNvPr>
          <p:cNvSpPr>
            <a:spLocks noGrp="1"/>
          </p:cNvSpPr>
          <p:nvPr>
            <p:ph idx="10"/>
          </p:nvPr>
        </p:nvSpPr>
        <p:spPr>
          <a:xfrm>
            <a:off x="9204960" y="664084"/>
            <a:ext cx="4709160" cy="3450716"/>
          </a:xfrm>
        </p:spPr>
        <p:txBody>
          <a:bodyPr/>
          <a:lstStyle/>
          <a:p>
            <a:r>
              <a:rPr lang="it-IT"/>
              <a:t>2° order Suzuki-Trotter decomposition</a:t>
            </a:r>
          </a:p>
          <a:p>
            <a:r>
              <a:rPr lang="it-IT">
                <a:solidFill>
                  <a:schemeClr val="tx1">
                    <a:lumMod val="50000"/>
                    <a:lumOff val="50000"/>
                  </a:schemeClr>
                </a:solidFill>
              </a:rPr>
              <a:t>Hopping term works well with 1 Trotter step: interaction term carries on differences and need to use more Trotter steps. While only a few Trotter steps can be implemented (cx gates less than 50), we need to increase performances by adding a Trotter step only to the term with less cx gates (interaction term)</a:t>
            </a:r>
          </a:p>
        </p:txBody>
      </p:sp>
      <p:sp>
        <p:nvSpPr>
          <p:cNvPr id="6" name="Content Placeholder 5">
            <a:extLst>
              <a:ext uri="{FF2B5EF4-FFF2-40B4-BE49-F238E27FC236}">
                <a16:creationId xmlns:a16="http://schemas.microsoft.com/office/drawing/2014/main" id="{54437CC6-91D8-AE4C-9AD1-B25E427B403C}"/>
              </a:ext>
            </a:extLst>
          </p:cNvPr>
          <p:cNvSpPr>
            <a:spLocks noGrp="1"/>
          </p:cNvSpPr>
          <p:nvPr>
            <p:ph idx="12"/>
          </p:nvPr>
        </p:nvSpPr>
        <p:spPr>
          <a:xfrm>
            <a:off x="3962400" y="664083"/>
            <a:ext cx="4709160" cy="3450717"/>
          </a:xfrm>
        </p:spPr>
        <p:txBody>
          <a:bodyPr/>
          <a:lstStyle/>
          <a:p>
            <a:r>
              <a:rPr lang="it-IT"/>
              <a:t>Avoiding 3-bodies components</a:t>
            </a:r>
          </a:p>
          <a:p>
            <a:r>
              <a:rPr lang="it-IT">
                <a:solidFill>
                  <a:schemeClr val="tx1">
                    <a:lumMod val="50000"/>
                    <a:lumOff val="50000"/>
                  </a:schemeClr>
                </a:solidFill>
              </a:rPr>
              <a:t>Three-body terms in the hopping term do not carry any information: sigma_z can be replaced with identity in hopping term. Three-body terms become important when considering more than 2 sites (multiple hopping)</a:t>
            </a:r>
          </a:p>
        </p:txBody>
      </p:sp>
      <p:sp>
        <p:nvSpPr>
          <p:cNvPr id="19" name="Right Arrow 18">
            <a:extLst>
              <a:ext uri="{FF2B5EF4-FFF2-40B4-BE49-F238E27FC236}">
                <a16:creationId xmlns:a16="http://schemas.microsoft.com/office/drawing/2014/main" id="{7FEFE007-1D73-A14E-8EFF-0B557F64786E}"/>
              </a:ext>
            </a:extLst>
          </p:cNvPr>
          <p:cNvSpPr/>
          <p:nvPr/>
        </p:nvSpPr>
        <p:spPr>
          <a:xfrm rot="5400000">
            <a:off x="5823204" y="4123944"/>
            <a:ext cx="50292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20" name="Right Arrow 19">
            <a:extLst>
              <a:ext uri="{FF2B5EF4-FFF2-40B4-BE49-F238E27FC236}">
                <a16:creationId xmlns:a16="http://schemas.microsoft.com/office/drawing/2014/main" id="{536D77F1-1C1C-AB47-87E1-64ACEF516A96}"/>
              </a:ext>
            </a:extLst>
          </p:cNvPr>
          <p:cNvSpPr/>
          <p:nvPr/>
        </p:nvSpPr>
        <p:spPr>
          <a:xfrm rot="5400000">
            <a:off x="11308080" y="4123944"/>
            <a:ext cx="50292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22" name="Content Placeholder 5">
            <a:extLst>
              <a:ext uri="{FF2B5EF4-FFF2-40B4-BE49-F238E27FC236}">
                <a16:creationId xmlns:a16="http://schemas.microsoft.com/office/drawing/2014/main" id="{B6AE1183-58AA-D14C-B47C-4F873623ADF2}"/>
              </a:ext>
            </a:extLst>
          </p:cNvPr>
          <p:cNvSpPr txBox="1">
            <a:spLocks/>
          </p:cNvSpPr>
          <p:nvPr/>
        </p:nvSpPr>
        <p:spPr>
          <a:xfrm>
            <a:off x="3964279" y="4565736"/>
            <a:ext cx="4709160" cy="2299997"/>
          </a:xfrm>
          <a:prstGeom prst="rect">
            <a:avLst/>
          </a:prstGeom>
        </p:spPr>
        <p:txBody>
          <a:bodyPr vert="horz" lIns="0" tIns="22860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a:t>Same behaviour for 2 sites Hubbard Model, less gates</a:t>
            </a:r>
          </a:p>
          <a:p>
            <a:endParaRPr lang="it-IT"/>
          </a:p>
          <a:p>
            <a:r>
              <a:rPr lang="it-IT" b="1"/>
              <a:t>This cannot be used on a 3 sites frustrated triangle Hubbar Model</a:t>
            </a:r>
          </a:p>
        </p:txBody>
      </p:sp>
      <p:sp>
        <p:nvSpPr>
          <p:cNvPr id="23" name="Content Placeholder 5">
            <a:extLst>
              <a:ext uri="{FF2B5EF4-FFF2-40B4-BE49-F238E27FC236}">
                <a16:creationId xmlns:a16="http://schemas.microsoft.com/office/drawing/2014/main" id="{2A027077-96B3-D94B-A6B1-8728290B18C0}"/>
              </a:ext>
            </a:extLst>
          </p:cNvPr>
          <p:cNvSpPr txBox="1">
            <a:spLocks/>
          </p:cNvSpPr>
          <p:nvPr/>
        </p:nvSpPr>
        <p:spPr>
          <a:xfrm>
            <a:off x="9206839" y="4526280"/>
            <a:ext cx="4709160" cy="1430160"/>
          </a:xfrm>
          <a:prstGeom prst="rect">
            <a:avLst/>
          </a:prstGeom>
        </p:spPr>
        <p:txBody>
          <a:bodyPr vert="horz" lIns="0" tIns="22860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a:t>No changes in performances</a:t>
            </a:r>
          </a:p>
        </p:txBody>
      </p:sp>
    </p:spTree>
    <p:extLst>
      <p:ext uri="{BB962C8B-B14F-4D97-AF65-F5344CB8AC3E}">
        <p14:creationId xmlns:p14="http://schemas.microsoft.com/office/powerpoint/2010/main" val="1982652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CA15BB6A-A768-8C4F-A81C-02CE083F278B}"/>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466" r="74688"/>
          <a:stretch/>
        </p:blipFill>
        <p:spPr>
          <a:xfrm>
            <a:off x="659851" y="3696968"/>
            <a:ext cx="11065345" cy="2200912"/>
          </a:xfrm>
          <a:prstGeom prst="rect">
            <a:avLst/>
          </a:prstGeom>
        </p:spPr>
      </p:pic>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Quantum circuit optimization</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t>Avoiding 3-bodies components</a:t>
            </a:r>
          </a:p>
        </p:txBody>
      </p:sp>
      <p:sp>
        <p:nvSpPr>
          <p:cNvPr id="18" name="Content Placeholder 6">
            <a:extLst>
              <a:ext uri="{FF2B5EF4-FFF2-40B4-BE49-F238E27FC236}">
                <a16:creationId xmlns:a16="http://schemas.microsoft.com/office/drawing/2014/main" id="{7E045534-9A46-2C43-A161-62D3971F86B8}"/>
              </a:ext>
            </a:extLst>
          </p:cNvPr>
          <p:cNvSpPr txBox="1">
            <a:spLocks/>
          </p:cNvSpPr>
          <p:nvPr/>
        </p:nvSpPr>
        <p:spPr>
          <a:xfrm>
            <a:off x="8934073" y="6336700"/>
            <a:ext cx="181012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a:solidFill>
                  <a:schemeClr val="tx1">
                    <a:lumMod val="50000"/>
                    <a:lumOff val="50000"/>
                  </a:schemeClr>
                </a:solidFill>
              </a:rPr>
              <a:t>Interaction term</a:t>
            </a:r>
          </a:p>
        </p:txBody>
      </p:sp>
      <p:sp>
        <p:nvSpPr>
          <p:cNvPr id="19" name="Content Placeholder 6">
            <a:extLst>
              <a:ext uri="{FF2B5EF4-FFF2-40B4-BE49-F238E27FC236}">
                <a16:creationId xmlns:a16="http://schemas.microsoft.com/office/drawing/2014/main" id="{1DD5F658-C853-6E42-9A49-9048CB6B8057}"/>
              </a:ext>
            </a:extLst>
          </p:cNvPr>
          <p:cNvSpPr txBox="1">
            <a:spLocks/>
          </p:cNvSpPr>
          <p:nvPr/>
        </p:nvSpPr>
        <p:spPr>
          <a:xfrm>
            <a:off x="777239" y="6336700"/>
            <a:ext cx="8001001"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a:solidFill>
                  <a:schemeClr val="tx1">
                    <a:lumMod val="50000"/>
                    <a:lumOff val="50000"/>
                  </a:schemeClr>
                </a:solidFill>
              </a:rPr>
              <a:t>Hopping term</a:t>
            </a:r>
          </a:p>
        </p:txBody>
      </p:sp>
      <p:sp>
        <p:nvSpPr>
          <p:cNvPr id="20" name="Right Brace 19">
            <a:extLst>
              <a:ext uri="{FF2B5EF4-FFF2-40B4-BE49-F238E27FC236}">
                <a16:creationId xmlns:a16="http://schemas.microsoft.com/office/drawing/2014/main" id="{D0F9D74D-E00C-5A4D-9009-42A85DECF403}"/>
              </a:ext>
            </a:extLst>
          </p:cNvPr>
          <p:cNvSpPr/>
          <p:nvPr/>
        </p:nvSpPr>
        <p:spPr>
          <a:xfrm rot="5400000">
            <a:off x="4648077" y="2118482"/>
            <a:ext cx="259324" cy="8001001"/>
          </a:xfrm>
          <a:prstGeom prst="rightBrac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21" name="Right Brace 20">
            <a:extLst>
              <a:ext uri="{FF2B5EF4-FFF2-40B4-BE49-F238E27FC236}">
                <a16:creationId xmlns:a16="http://schemas.microsoft.com/office/drawing/2014/main" id="{CC3FF9FF-4C82-1143-8569-A48FE08625F2}"/>
              </a:ext>
            </a:extLst>
          </p:cNvPr>
          <p:cNvSpPr/>
          <p:nvPr/>
        </p:nvSpPr>
        <p:spPr>
          <a:xfrm rot="5400000">
            <a:off x="9709473" y="5207869"/>
            <a:ext cx="259326" cy="1810128"/>
          </a:xfrm>
          <a:prstGeom prst="rightBrac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pic>
        <p:nvPicPr>
          <p:cNvPr id="8" name="Graphic 7">
            <a:extLst>
              <a:ext uri="{FF2B5EF4-FFF2-40B4-BE49-F238E27FC236}">
                <a16:creationId xmlns:a16="http://schemas.microsoft.com/office/drawing/2014/main" id="{0F2882A1-A575-1B4F-A99A-8C707DE83F8E}"/>
              </a:ext>
            </a:extLst>
          </p:cNvPr>
          <p:cNvPicPr>
            <a:picLocks noChangeAspect="1"/>
          </p:cNvPicPr>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321" r="98377"/>
          <a:stretch/>
        </p:blipFill>
        <p:spPr>
          <a:xfrm>
            <a:off x="59320" y="3723853"/>
            <a:ext cx="562086" cy="2265468"/>
          </a:xfrm>
          <a:prstGeom prst="rect">
            <a:avLst/>
          </a:prstGeom>
        </p:spPr>
      </p:pic>
      <p:sp>
        <p:nvSpPr>
          <p:cNvPr id="16" name="TextBox 15">
            <a:extLst>
              <a:ext uri="{FF2B5EF4-FFF2-40B4-BE49-F238E27FC236}">
                <a16:creationId xmlns:a16="http://schemas.microsoft.com/office/drawing/2014/main" id="{F81B58F2-67B7-8649-959F-642794FB1CC6}"/>
              </a:ext>
            </a:extLst>
          </p:cNvPr>
          <p:cNvSpPr txBox="1"/>
          <p:nvPr/>
        </p:nvSpPr>
        <p:spPr>
          <a:xfrm>
            <a:off x="502920" y="1891777"/>
            <a:ext cx="5712763" cy="424732"/>
          </a:xfrm>
          <a:prstGeom prst="rect">
            <a:avLst/>
          </a:prstGeom>
          <a:noFill/>
        </p:spPr>
        <p:txBody>
          <a:bodyPr wrap="square" rtlCol="0">
            <a:spAutoFit/>
          </a:bodyPr>
          <a:lstStyle/>
          <a:p>
            <a:r>
              <a:rPr lang="it-IT" b="1">
                <a:latin typeface="IBM Plex Sans" panose="020B0503050203000203" pitchFamily="34" charset="0"/>
              </a:rPr>
              <a:t>Optimized circuit</a:t>
            </a:r>
          </a:p>
        </p:txBody>
      </p:sp>
      <p:sp>
        <p:nvSpPr>
          <p:cNvPr id="23" name="Rectangle 22">
            <a:extLst>
              <a:ext uri="{FF2B5EF4-FFF2-40B4-BE49-F238E27FC236}">
                <a16:creationId xmlns:a16="http://schemas.microsoft.com/office/drawing/2014/main" id="{5C4CE9DA-A351-9645-BA1D-CE336F493FFD}"/>
              </a:ext>
            </a:extLst>
          </p:cNvPr>
          <p:cNvSpPr/>
          <p:nvPr/>
        </p:nvSpPr>
        <p:spPr>
          <a:xfrm>
            <a:off x="9144000" y="3851918"/>
            <a:ext cx="1097280" cy="582922"/>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24" name="Rectangle 23">
            <a:extLst>
              <a:ext uri="{FF2B5EF4-FFF2-40B4-BE49-F238E27FC236}">
                <a16:creationId xmlns:a16="http://schemas.microsoft.com/office/drawing/2014/main" id="{AEDC45AD-36B0-4C4B-8783-6DCAE04C236A}"/>
              </a:ext>
            </a:extLst>
          </p:cNvPr>
          <p:cNvSpPr/>
          <p:nvPr/>
        </p:nvSpPr>
        <p:spPr>
          <a:xfrm>
            <a:off x="9144000" y="4492316"/>
            <a:ext cx="1097280" cy="565436"/>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25" name="Rectangle 24">
            <a:extLst>
              <a:ext uri="{FF2B5EF4-FFF2-40B4-BE49-F238E27FC236}">
                <a16:creationId xmlns:a16="http://schemas.microsoft.com/office/drawing/2014/main" id="{20545BD5-4464-E744-95C8-4E3FC8125C32}"/>
              </a:ext>
            </a:extLst>
          </p:cNvPr>
          <p:cNvSpPr/>
          <p:nvPr/>
        </p:nvSpPr>
        <p:spPr>
          <a:xfrm>
            <a:off x="640080" y="3831690"/>
            <a:ext cx="2011680" cy="92319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27" name="Rectangle 26">
            <a:extLst>
              <a:ext uri="{FF2B5EF4-FFF2-40B4-BE49-F238E27FC236}">
                <a16:creationId xmlns:a16="http://schemas.microsoft.com/office/drawing/2014/main" id="{481C5834-3E76-C34F-8C52-61DFCF28729E}"/>
              </a:ext>
            </a:extLst>
          </p:cNvPr>
          <p:cNvSpPr/>
          <p:nvPr/>
        </p:nvSpPr>
        <p:spPr>
          <a:xfrm>
            <a:off x="2651760" y="3831553"/>
            <a:ext cx="1920240" cy="92319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38" name="Content Placeholder 6">
            <a:extLst>
              <a:ext uri="{FF2B5EF4-FFF2-40B4-BE49-F238E27FC236}">
                <a16:creationId xmlns:a16="http://schemas.microsoft.com/office/drawing/2014/main" id="{0C1CAA5F-FEA9-4049-9743-82FD279ECB34}"/>
              </a:ext>
            </a:extLst>
          </p:cNvPr>
          <p:cNvSpPr txBox="1">
            <a:spLocks/>
          </p:cNvSpPr>
          <p:nvPr/>
        </p:nvSpPr>
        <p:spPr>
          <a:xfrm>
            <a:off x="502921" y="2514600"/>
            <a:ext cx="7818754" cy="861874"/>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a:solidFill>
                  <a:schemeClr val="tx1">
                    <a:lumMod val="50000"/>
                    <a:lumOff val="50000"/>
                  </a:schemeClr>
                </a:solidFill>
              </a:rPr>
              <a:t>Three-body terms do not carry any information: sigma_z can be replaced with identity in hopping term</a:t>
            </a:r>
            <a:endParaRPr lang="it-IT" sz="1600" i="1">
              <a:solidFill>
                <a:schemeClr val="tx1">
                  <a:lumMod val="50000"/>
                  <a:lumOff val="50000"/>
                </a:schemeClr>
              </a:solidFill>
            </a:endParaRPr>
          </a:p>
          <a:p>
            <a:endParaRPr lang="it-IT" sz="1600">
              <a:solidFill>
                <a:schemeClr val="tx1">
                  <a:lumMod val="50000"/>
                  <a:lumOff val="50000"/>
                </a:schemeClr>
              </a:solidFill>
            </a:endParaRPr>
          </a:p>
        </p:txBody>
      </p:sp>
      <p:sp>
        <p:nvSpPr>
          <p:cNvPr id="40" name="Rectangle 39">
            <a:extLst>
              <a:ext uri="{FF2B5EF4-FFF2-40B4-BE49-F238E27FC236}">
                <a16:creationId xmlns:a16="http://schemas.microsoft.com/office/drawing/2014/main" id="{F31349A6-4AA6-FA46-BB79-3F88602C9FFC}"/>
              </a:ext>
            </a:extLst>
          </p:cNvPr>
          <p:cNvSpPr/>
          <p:nvPr/>
        </p:nvSpPr>
        <p:spPr>
          <a:xfrm>
            <a:off x="10286701" y="3853106"/>
            <a:ext cx="366059" cy="1204646"/>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34" name="Rectangle 33">
            <a:extLst>
              <a:ext uri="{FF2B5EF4-FFF2-40B4-BE49-F238E27FC236}">
                <a16:creationId xmlns:a16="http://schemas.microsoft.com/office/drawing/2014/main" id="{EB090AE9-8823-FD40-8C40-AC9DC3259F3D}"/>
              </a:ext>
            </a:extLst>
          </p:cNvPr>
          <p:cNvSpPr/>
          <p:nvPr/>
        </p:nvSpPr>
        <p:spPr>
          <a:xfrm>
            <a:off x="4846320" y="4134699"/>
            <a:ext cx="2011680" cy="92319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2" name="Rectangle 41">
            <a:extLst>
              <a:ext uri="{FF2B5EF4-FFF2-40B4-BE49-F238E27FC236}">
                <a16:creationId xmlns:a16="http://schemas.microsoft.com/office/drawing/2014/main" id="{FE4D227E-6E0E-F84A-B1D7-1317C913725C}"/>
              </a:ext>
            </a:extLst>
          </p:cNvPr>
          <p:cNvSpPr/>
          <p:nvPr/>
        </p:nvSpPr>
        <p:spPr>
          <a:xfrm>
            <a:off x="6858000" y="4134562"/>
            <a:ext cx="1920240" cy="92319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grpSp>
        <p:nvGrpSpPr>
          <p:cNvPr id="10" name="Group 9">
            <a:extLst>
              <a:ext uri="{FF2B5EF4-FFF2-40B4-BE49-F238E27FC236}">
                <a16:creationId xmlns:a16="http://schemas.microsoft.com/office/drawing/2014/main" id="{C8D913B4-CD31-1E44-8C6E-91A5419FCCC2}"/>
              </a:ext>
            </a:extLst>
          </p:cNvPr>
          <p:cNvGrpSpPr/>
          <p:nvPr/>
        </p:nvGrpSpPr>
        <p:grpSpPr>
          <a:xfrm>
            <a:off x="8549640" y="391684"/>
            <a:ext cx="5443369" cy="2749176"/>
            <a:chOff x="8549640" y="391684"/>
            <a:chExt cx="5443369" cy="2749176"/>
          </a:xfrm>
        </p:grpSpPr>
        <p:grpSp>
          <p:nvGrpSpPr>
            <p:cNvPr id="6" name="Group 5">
              <a:extLst>
                <a:ext uri="{FF2B5EF4-FFF2-40B4-BE49-F238E27FC236}">
                  <a16:creationId xmlns:a16="http://schemas.microsoft.com/office/drawing/2014/main" id="{A04CB4CB-3F90-8849-9A32-FAF496FEFC2A}"/>
                </a:ext>
              </a:extLst>
            </p:cNvPr>
            <p:cNvGrpSpPr/>
            <p:nvPr/>
          </p:nvGrpSpPr>
          <p:grpSpPr>
            <a:xfrm>
              <a:off x="8549640" y="391684"/>
              <a:ext cx="5443369" cy="2749176"/>
              <a:chOff x="8549640" y="391684"/>
              <a:chExt cx="5443369" cy="2749176"/>
            </a:xfrm>
          </p:grpSpPr>
          <p:grpSp>
            <p:nvGrpSpPr>
              <p:cNvPr id="5" name="Group 4">
                <a:extLst>
                  <a:ext uri="{FF2B5EF4-FFF2-40B4-BE49-F238E27FC236}">
                    <a16:creationId xmlns:a16="http://schemas.microsoft.com/office/drawing/2014/main" id="{DBD20D54-E2AB-8444-8791-EEB1A4777E0E}"/>
                  </a:ext>
                </a:extLst>
              </p:cNvPr>
              <p:cNvGrpSpPr/>
              <p:nvPr/>
            </p:nvGrpSpPr>
            <p:grpSpPr>
              <a:xfrm>
                <a:off x="8549640" y="391684"/>
                <a:ext cx="5443369" cy="2749176"/>
                <a:chOff x="8549640" y="391684"/>
                <a:chExt cx="5443369" cy="2749176"/>
              </a:xfrm>
            </p:grpSpPr>
            <p:grpSp>
              <p:nvGrpSpPr>
                <p:cNvPr id="29" name="Group 28">
                  <a:extLst>
                    <a:ext uri="{FF2B5EF4-FFF2-40B4-BE49-F238E27FC236}">
                      <a16:creationId xmlns:a16="http://schemas.microsoft.com/office/drawing/2014/main" id="{D9F2CACE-E58A-A24E-86CE-9998F5C4F9B9}"/>
                    </a:ext>
                  </a:extLst>
                </p:cNvPr>
                <p:cNvGrpSpPr/>
                <p:nvPr/>
              </p:nvGrpSpPr>
              <p:grpSpPr>
                <a:xfrm>
                  <a:off x="8549640" y="391684"/>
                  <a:ext cx="5443369" cy="2749176"/>
                  <a:chOff x="8549640" y="391684"/>
                  <a:chExt cx="5443369" cy="2749176"/>
                </a:xfrm>
              </p:grpSpPr>
              <p:pic>
                <p:nvPicPr>
                  <p:cNvPr id="30" name="Picture 29">
                    <a:extLst>
                      <a:ext uri="{FF2B5EF4-FFF2-40B4-BE49-F238E27FC236}">
                        <a16:creationId xmlns:a16="http://schemas.microsoft.com/office/drawing/2014/main" id="{7A3FB960-365B-294B-9396-BF7F3C006FF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549640" y="391684"/>
                    <a:ext cx="5443369" cy="2749176"/>
                  </a:xfrm>
                  <a:prstGeom prst="rect">
                    <a:avLst/>
                  </a:prstGeom>
                </p:spPr>
              </p:pic>
              <p:sp>
                <p:nvSpPr>
                  <p:cNvPr id="31" name="Rectangle 30">
                    <a:extLst>
                      <a:ext uri="{FF2B5EF4-FFF2-40B4-BE49-F238E27FC236}">
                        <a16:creationId xmlns:a16="http://schemas.microsoft.com/office/drawing/2014/main" id="{60448D86-6C0E-B74E-9B47-E3FFD77CED1B}"/>
                      </a:ext>
                    </a:extLst>
                  </p:cNvPr>
                  <p:cNvSpPr/>
                  <p:nvPr/>
                </p:nvSpPr>
                <p:spPr>
                  <a:xfrm>
                    <a:off x="12252960" y="2011680"/>
                    <a:ext cx="822960" cy="38414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32" name="Rectangle 31">
                    <a:extLst>
                      <a:ext uri="{FF2B5EF4-FFF2-40B4-BE49-F238E27FC236}">
                        <a16:creationId xmlns:a16="http://schemas.microsoft.com/office/drawing/2014/main" id="{2FE411C5-71D2-354A-AADD-8F9DD43F5403}"/>
                      </a:ext>
                    </a:extLst>
                  </p:cNvPr>
                  <p:cNvSpPr/>
                  <p:nvPr/>
                </p:nvSpPr>
                <p:spPr>
                  <a:xfrm>
                    <a:off x="9287210" y="2011680"/>
                    <a:ext cx="822960" cy="38414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33" name="Rectangle 32">
                    <a:extLst>
                      <a:ext uri="{FF2B5EF4-FFF2-40B4-BE49-F238E27FC236}">
                        <a16:creationId xmlns:a16="http://schemas.microsoft.com/office/drawing/2014/main" id="{7A9262D4-E56A-C64F-B5FD-0EEEBFE814A8}"/>
                      </a:ext>
                    </a:extLst>
                  </p:cNvPr>
                  <p:cNvSpPr/>
                  <p:nvPr/>
                </p:nvSpPr>
                <p:spPr>
                  <a:xfrm>
                    <a:off x="9489589" y="860474"/>
                    <a:ext cx="1391771" cy="38414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35" name="Rectangle 34">
                    <a:extLst>
                      <a:ext uri="{FF2B5EF4-FFF2-40B4-BE49-F238E27FC236}">
                        <a16:creationId xmlns:a16="http://schemas.microsoft.com/office/drawing/2014/main" id="{B48B4F87-CCF9-DA41-977C-80320B6552E9}"/>
                      </a:ext>
                    </a:extLst>
                  </p:cNvPr>
                  <p:cNvSpPr/>
                  <p:nvPr/>
                </p:nvSpPr>
                <p:spPr>
                  <a:xfrm>
                    <a:off x="11770210" y="855010"/>
                    <a:ext cx="1391771" cy="3841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36" name="Rectangle 35">
                    <a:extLst>
                      <a:ext uri="{FF2B5EF4-FFF2-40B4-BE49-F238E27FC236}">
                        <a16:creationId xmlns:a16="http://schemas.microsoft.com/office/drawing/2014/main" id="{A9AD3BAC-6767-BC48-AF67-AD3ED16AF156}"/>
                      </a:ext>
                    </a:extLst>
                  </p:cNvPr>
                  <p:cNvSpPr/>
                  <p:nvPr/>
                </p:nvSpPr>
                <p:spPr>
                  <a:xfrm>
                    <a:off x="11987529" y="1247602"/>
                    <a:ext cx="1391771" cy="3841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grpSp>
            <p:sp>
              <p:nvSpPr>
                <p:cNvPr id="37" name="Rectangle 36">
                  <a:extLst>
                    <a:ext uri="{FF2B5EF4-FFF2-40B4-BE49-F238E27FC236}">
                      <a16:creationId xmlns:a16="http://schemas.microsoft.com/office/drawing/2014/main" id="{98FDB8E0-3755-284F-9ED3-6389C446EBC6}"/>
                    </a:ext>
                  </a:extLst>
                </p:cNvPr>
                <p:cNvSpPr/>
                <p:nvPr/>
              </p:nvSpPr>
              <p:spPr>
                <a:xfrm>
                  <a:off x="9691295" y="1243517"/>
                  <a:ext cx="1391771" cy="38414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grpSp>
          <p:sp>
            <p:nvSpPr>
              <p:cNvPr id="39" name="Rectangle 38">
                <a:extLst>
                  <a:ext uri="{FF2B5EF4-FFF2-40B4-BE49-F238E27FC236}">
                    <a16:creationId xmlns:a16="http://schemas.microsoft.com/office/drawing/2014/main" id="{AFA3A3C6-E782-CF43-B517-11D3FA15AEF8}"/>
                  </a:ext>
                </a:extLst>
              </p:cNvPr>
              <p:cNvSpPr/>
              <p:nvPr/>
            </p:nvSpPr>
            <p:spPr>
              <a:xfrm>
                <a:off x="9287210" y="2394724"/>
                <a:ext cx="3560110" cy="700336"/>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grpSp>
        <p:pic>
          <p:nvPicPr>
            <p:cNvPr id="48" name="Picture 47">
              <a:extLst>
                <a:ext uri="{FF2B5EF4-FFF2-40B4-BE49-F238E27FC236}">
                  <a16:creationId xmlns:a16="http://schemas.microsoft.com/office/drawing/2014/main" id="{EBF9514F-05F4-A547-B41D-629411CCF27F}"/>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l="60688" t="46958" r="35112" b="41406"/>
            <a:stretch/>
          </p:blipFill>
          <p:spPr>
            <a:xfrm>
              <a:off x="10058101" y="914400"/>
              <a:ext cx="228600" cy="319905"/>
            </a:xfrm>
            <a:prstGeom prst="rect">
              <a:avLst/>
            </a:prstGeom>
          </p:spPr>
        </p:pic>
        <p:pic>
          <p:nvPicPr>
            <p:cNvPr id="54" name="Picture 53">
              <a:extLst>
                <a:ext uri="{FF2B5EF4-FFF2-40B4-BE49-F238E27FC236}">
                  <a16:creationId xmlns:a16="http://schemas.microsoft.com/office/drawing/2014/main" id="{344AA6F7-614F-1D42-BFF0-3A49F3E87CE1}"/>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l="60688" t="46958" r="35112" b="41406"/>
            <a:stretch/>
          </p:blipFill>
          <p:spPr>
            <a:xfrm>
              <a:off x="10272880" y="1285235"/>
              <a:ext cx="228600" cy="319905"/>
            </a:xfrm>
            <a:prstGeom prst="rect">
              <a:avLst/>
            </a:prstGeom>
          </p:spPr>
        </p:pic>
        <p:pic>
          <p:nvPicPr>
            <p:cNvPr id="55" name="Picture 54">
              <a:extLst>
                <a:ext uri="{FF2B5EF4-FFF2-40B4-BE49-F238E27FC236}">
                  <a16:creationId xmlns:a16="http://schemas.microsoft.com/office/drawing/2014/main" id="{8A720BDD-52A0-A642-8E82-6E7FBFEC4C40}"/>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l="60688" t="46958" r="35112" b="41406"/>
            <a:stretch/>
          </p:blipFill>
          <p:spPr>
            <a:xfrm>
              <a:off x="12344400" y="896128"/>
              <a:ext cx="228600" cy="319905"/>
            </a:xfrm>
            <a:prstGeom prst="rect">
              <a:avLst/>
            </a:prstGeom>
          </p:spPr>
        </p:pic>
        <p:pic>
          <p:nvPicPr>
            <p:cNvPr id="56" name="Picture 55">
              <a:extLst>
                <a:ext uri="{FF2B5EF4-FFF2-40B4-BE49-F238E27FC236}">
                  <a16:creationId xmlns:a16="http://schemas.microsoft.com/office/drawing/2014/main" id="{275FD884-D92C-3542-A712-356770C4AED8}"/>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l="60688" t="46958" r="35112" b="41406"/>
            <a:stretch/>
          </p:blipFill>
          <p:spPr>
            <a:xfrm>
              <a:off x="12569114" y="1307752"/>
              <a:ext cx="228600" cy="319905"/>
            </a:xfrm>
            <a:prstGeom prst="rect">
              <a:avLst/>
            </a:prstGeom>
          </p:spPr>
        </p:pic>
      </p:grpSp>
      <p:sp>
        <p:nvSpPr>
          <p:cNvPr id="43" name="TextBox 42">
            <a:extLst>
              <a:ext uri="{FF2B5EF4-FFF2-40B4-BE49-F238E27FC236}">
                <a16:creationId xmlns:a16="http://schemas.microsoft.com/office/drawing/2014/main" id="{14F93A5D-A4CA-8A49-96A7-49646A0006D9}"/>
              </a:ext>
            </a:extLst>
          </p:cNvPr>
          <p:cNvSpPr txBox="1"/>
          <p:nvPr/>
        </p:nvSpPr>
        <p:spPr>
          <a:xfrm>
            <a:off x="365760" y="1096059"/>
            <a:ext cx="2651760" cy="369332"/>
          </a:xfrm>
          <a:prstGeom prst="rect">
            <a:avLst/>
          </a:prstGeom>
          <a:noFill/>
        </p:spPr>
        <p:txBody>
          <a:bodyPr wrap="square" rtlCol="0">
            <a:spAutoFit/>
          </a:bodyPr>
          <a:lstStyle/>
          <a:p>
            <a:r>
              <a:rPr lang="it-IT" sz="1800" b="1">
                <a:solidFill>
                  <a:schemeClr val="bg2">
                    <a:lumMod val="50000"/>
                  </a:schemeClr>
                </a:solidFill>
                <a:latin typeface="IBM Plex Sans" panose="020B0503050203000203" pitchFamily="34" charset="0"/>
              </a:rPr>
              <a:t>Mapping 1</a:t>
            </a:r>
          </a:p>
        </p:txBody>
      </p:sp>
    </p:spTree>
    <p:extLst>
      <p:ext uri="{BB962C8B-B14F-4D97-AF65-F5344CB8AC3E}">
        <p14:creationId xmlns:p14="http://schemas.microsoft.com/office/powerpoint/2010/main" val="3134119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Quantum circuit optimization</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t>Avoiding 3-bodies components</a:t>
            </a:r>
          </a:p>
        </p:txBody>
      </p:sp>
      <p:sp>
        <p:nvSpPr>
          <p:cNvPr id="3" name="Rectangle 2">
            <a:extLst>
              <a:ext uri="{FF2B5EF4-FFF2-40B4-BE49-F238E27FC236}">
                <a16:creationId xmlns:a16="http://schemas.microsoft.com/office/drawing/2014/main" id="{FA7C5E5D-57B6-1644-B6D7-266D02E61840}"/>
              </a:ext>
            </a:extLst>
          </p:cNvPr>
          <p:cNvSpPr/>
          <p:nvPr/>
        </p:nvSpPr>
        <p:spPr>
          <a:xfrm>
            <a:off x="7702621" y="5756223"/>
            <a:ext cx="6470579" cy="830997"/>
          </a:xfrm>
          <a:prstGeom prst="rect">
            <a:avLst/>
          </a:prstGeom>
        </p:spPr>
        <p:txBody>
          <a:bodyPr wrap="square">
            <a:spAutoFit/>
          </a:bodyPr>
          <a:lstStyle/>
          <a:p>
            <a:r>
              <a:rPr lang="it-IT" sz="1200" b="1">
                <a:latin typeface="IBM Plex Sans" panose="020B0503050203000203" pitchFamily="34" charset="0"/>
              </a:rPr>
              <a:t>NO TRANSPILING</a:t>
            </a:r>
          </a:p>
          <a:p>
            <a:r>
              <a:rPr lang="it-IT" sz="1200">
                <a:latin typeface="IBM Plex Sans" panose="020B0503050203000203" pitchFamily="34" charset="0"/>
              </a:rPr>
              <a:t>Circuit Depth: 44</a:t>
            </a:r>
          </a:p>
          <a:p>
            <a:r>
              <a:rPr lang="it-IT" sz="1200"/>
              <a:t>('cx', 36), ('rz', 30), ('ry', 24), ('rx', 24), ('u3', 2), ('measure', 1)</a:t>
            </a:r>
          </a:p>
          <a:p>
            <a:r>
              <a:rPr lang="it-IT" sz="1200">
                <a:latin typeface="IBM Plex Sans" panose="020B0503050203000203" pitchFamily="34" charset="0"/>
              </a:rPr>
              <a:t>Single: 81 – Double: 36</a:t>
            </a:r>
          </a:p>
        </p:txBody>
      </p:sp>
      <p:sp>
        <p:nvSpPr>
          <p:cNvPr id="7" name="Rectangle 6">
            <a:extLst>
              <a:ext uri="{FF2B5EF4-FFF2-40B4-BE49-F238E27FC236}">
                <a16:creationId xmlns:a16="http://schemas.microsoft.com/office/drawing/2014/main" id="{5887CE59-2C67-2941-8C0A-11A2259E0F9F}"/>
              </a:ext>
            </a:extLst>
          </p:cNvPr>
          <p:cNvSpPr/>
          <p:nvPr/>
        </p:nvSpPr>
        <p:spPr>
          <a:xfrm>
            <a:off x="7702622" y="6691808"/>
            <a:ext cx="5967657" cy="830997"/>
          </a:xfrm>
          <a:prstGeom prst="rect">
            <a:avLst/>
          </a:prstGeom>
        </p:spPr>
        <p:txBody>
          <a:bodyPr wrap="square">
            <a:spAutoFit/>
          </a:bodyPr>
          <a:lstStyle/>
          <a:p>
            <a:r>
              <a:rPr lang="it-IT" sz="1200" b="1">
                <a:latin typeface="IBM Plex Sans" panose="020B0503050203000203" pitchFamily="34" charset="0"/>
              </a:rPr>
              <a:t>TRANSPILED LEVEL 3 </a:t>
            </a:r>
          </a:p>
          <a:p>
            <a:r>
              <a:rPr lang="it-IT" sz="1200">
                <a:latin typeface="IBM Plex Sans" panose="020B0503050203000203" pitchFamily="34" charset="0"/>
              </a:rPr>
              <a:t>Circuit Depth: 39 </a:t>
            </a:r>
          </a:p>
          <a:p>
            <a:r>
              <a:rPr lang="it-IT" sz="1200"/>
              <a:t>('u3', 65), ('cx', 36), ('measure', 1)</a:t>
            </a:r>
          </a:p>
          <a:p>
            <a:r>
              <a:rPr lang="it-IT" sz="1200">
                <a:latin typeface="IBM Plex Sans" panose="020B0503050203000203" pitchFamily="34" charset="0"/>
              </a:rPr>
              <a:t>Single: 66 – Double: 36</a:t>
            </a:r>
          </a:p>
        </p:txBody>
      </p:sp>
      <p:sp>
        <p:nvSpPr>
          <p:cNvPr id="8" name="Content Placeholder 6">
            <a:extLst>
              <a:ext uri="{FF2B5EF4-FFF2-40B4-BE49-F238E27FC236}">
                <a16:creationId xmlns:a16="http://schemas.microsoft.com/office/drawing/2014/main" id="{A4F55C59-9E8F-6E4E-BFAE-5B13E3D34585}"/>
              </a:ext>
            </a:extLst>
          </p:cNvPr>
          <p:cNvSpPr txBox="1">
            <a:spLocks/>
          </p:cNvSpPr>
          <p:nvPr/>
        </p:nvSpPr>
        <p:spPr>
          <a:xfrm>
            <a:off x="7702622" y="2221899"/>
            <a:ext cx="3955978"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 nT=3</a:t>
            </a:r>
          </a:p>
        </p:txBody>
      </p:sp>
      <p:sp>
        <p:nvSpPr>
          <p:cNvPr id="9" name="Content Placeholder 6">
            <a:extLst>
              <a:ext uri="{FF2B5EF4-FFF2-40B4-BE49-F238E27FC236}">
                <a16:creationId xmlns:a16="http://schemas.microsoft.com/office/drawing/2014/main" id="{9FCCF6B5-C89F-F247-BFD9-D42E738BD305}"/>
              </a:ext>
            </a:extLst>
          </p:cNvPr>
          <p:cNvSpPr txBox="1">
            <a:spLocks/>
          </p:cNvSpPr>
          <p:nvPr/>
        </p:nvSpPr>
        <p:spPr>
          <a:xfrm>
            <a:off x="822325" y="2221900"/>
            <a:ext cx="4114800"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 nT=3</a:t>
            </a:r>
          </a:p>
        </p:txBody>
      </p:sp>
      <p:sp>
        <p:nvSpPr>
          <p:cNvPr id="10" name="Rectangle 9">
            <a:extLst>
              <a:ext uri="{FF2B5EF4-FFF2-40B4-BE49-F238E27FC236}">
                <a16:creationId xmlns:a16="http://schemas.microsoft.com/office/drawing/2014/main" id="{A0D0BD5C-88C1-D44D-A9E9-0095293B03C5}"/>
              </a:ext>
            </a:extLst>
          </p:cNvPr>
          <p:cNvSpPr/>
          <p:nvPr/>
        </p:nvSpPr>
        <p:spPr>
          <a:xfrm>
            <a:off x="822323" y="5756223"/>
            <a:ext cx="6105455" cy="830997"/>
          </a:xfrm>
          <a:prstGeom prst="rect">
            <a:avLst/>
          </a:prstGeom>
        </p:spPr>
        <p:txBody>
          <a:bodyPr wrap="square">
            <a:spAutoFit/>
          </a:bodyPr>
          <a:lstStyle/>
          <a:p>
            <a:r>
              <a:rPr lang="it-IT" sz="1200" b="1">
                <a:latin typeface="IBM Plex Sans" panose="020B0503050203000203" pitchFamily="34" charset="0"/>
              </a:rPr>
              <a:t>NO TRANSPILING</a:t>
            </a:r>
          </a:p>
          <a:p>
            <a:r>
              <a:rPr lang="it-IT" sz="1200">
                <a:latin typeface="IBM Plex Sans" panose="020B0503050203000203" pitchFamily="34" charset="0"/>
              </a:rPr>
              <a:t>Circuit Depth: 93</a:t>
            </a:r>
          </a:p>
          <a:p>
            <a:r>
              <a:rPr lang="it-IT" sz="1200"/>
              <a:t>('cx', 60), ('rz', 30), ('ry', 24), ('rx', 24), ('u3', 2), ('measure', 1)</a:t>
            </a:r>
          </a:p>
          <a:p>
            <a:r>
              <a:rPr lang="it-IT" sz="1200">
                <a:latin typeface="IBM Plex Sans" panose="020B0503050203000203" pitchFamily="34" charset="0"/>
              </a:rPr>
              <a:t>Single: 81 – Double: 60</a:t>
            </a:r>
          </a:p>
        </p:txBody>
      </p:sp>
      <p:sp>
        <p:nvSpPr>
          <p:cNvPr id="13" name="Rectangle 12">
            <a:extLst>
              <a:ext uri="{FF2B5EF4-FFF2-40B4-BE49-F238E27FC236}">
                <a16:creationId xmlns:a16="http://schemas.microsoft.com/office/drawing/2014/main" id="{91833794-7543-D642-B85C-FF131B748991}"/>
              </a:ext>
            </a:extLst>
          </p:cNvPr>
          <p:cNvSpPr/>
          <p:nvPr/>
        </p:nvSpPr>
        <p:spPr>
          <a:xfrm>
            <a:off x="822324" y="6695127"/>
            <a:ext cx="6105455" cy="830997"/>
          </a:xfrm>
          <a:prstGeom prst="rect">
            <a:avLst/>
          </a:prstGeom>
        </p:spPr>
        <p:txBody>
          <a:bodyPr wrap="square">
            <a:spAutoFit/>
          </a:bodyPr>
          <a:lstStyle/>
          <a:p>
            <a:r>
              <a:rPr lang="it-IT" sz="1200" b="1">
                <a:latin typeface="IBM Plex Sans" panose="020B0503050203000203" pitchFamily="34" charset="0"/>
              </a:rPr>
              <a:t>TRANSPILED LEVEL 3</a:t>
            </a:r>
          </a:p>
          <a:p>
            <a:r>
              <a:rPr lang="it-IT" sz="1200">
                <a:latin typeface="IBM Plex Sans" panose="020B0503050203000203" pitchFamily="34" charset="0"/>
              </a:rPr>
              <a:t>Circuit Depth: 87</a:t>
            </a:r>
          </a:p>
          <a:p>
            <a:r>
              <a:rPr lang="it-IT" sz="1200"/>
              <a:t>('u3', 90), ('cx', 51), ('measure', 1)</a:t>
            </a:r>
          </a:p>
          <a:p>
            <a:r>
              <a:rPr lang="it-IT" sz="1200">
                <a:latin typeface="IBM Plex Sans" panose="020B0503050203000203" pitchFamily="34" charset="0"/>
              </a:rPr>
              <a:t>Single: 91 – Double: 51</a:t>
            </a:r>
          </a:p>
        </p:txBody>
      </p:sp>
      <p:sp>
        <p:nvSpPr>
          <p:cNvPr id="15" name="Rectangle 14">
            <a:extLst>
              <a:ext uri="{FF2B5EF4-FFF2-40B4-BE49-F238E27FC236}">
                <a16:creationId xmlns:a16="http://schemas.microsoft.com/office/drawing/2014/main" id="{CCF6A35C-3AB1-B841-8771-7EBB7A55CB35}"/>
              </a:ext>
            </a:extLst>
          </p:cNvPr>
          <p:cNvSpPr/>
          <p:nvPr/>
        </p:nvSpPr>
        <p:spPr>
          <a:xfrm>
            <a:off x="808974" y="1760234"/>
            <a:ext cx="1848583" cy="461665"/>
          </a:xfrm>
          <a:prstGeom prst="rect">
            <a:avLst/>
          </a:prstGeom>
        </p:spPr>
        <p:txBody>
          <a:bodyPr wrap="none">
            <a:spAutoFit/>
          </a:bodyPr>
          <a:lstStyle/>
          <a:p>
            <a:r>
              <a:rPr lang="it-IT" sz="2400" b="1">
                <a:latin typeface="IBM Plex Sans" panose="020B0503050203000203" pitchFamily="34" charset="0"/>
              </a:rPr>
              <a:t>COMPLETE </a:t>
            </a:r>
          </a:p>
        </p:txBody>
      </p:sp>
      <p:sp>
        <p:nvSpPr>
          <p:cNvPr id="16" name="Rectangle 15">
            <a:extLst>
              <a:ext uri="{FF2B5EF4-FFF2-40B4-BE49-F238E27FC236}">
                <a16:creationId xmlns:a16="http://schemas.microsoft.com/office/drawing/2014/main" id="{66F8E0FC-F058-9248-8634-F266A509DCB3}"/>
              </a:ext>
            </a:extLst>
          </p:cNvPr>
          <p:cNvSpPr/>
          <p:nvPr/>
        </p:nvSpPr>
        <p:spPr>
          <a:xfrm>
            <a:off x="7702621" y="1760234"/>
            <a:ext cx="4748416" cy="461665"/>
          </a:xfrm>
          <a:prstGeom prst="rect">
            <a:avLst/>
          </a:prstGeom>
        </p:spPr>
        <p:txBody>
          <a:bodyPr wrap="none">
            <a:spAutoFit/>
          </a:bodyPr>
          <a:lstStyle/>
          <a:p>
            <a:r>
              <a:rPr lang="it-IT" sz="2400" b="1">
                <a:latin typeface="IBM Plex Sans" panose="020B0503050203000203" pitchFamily="34" charset="0"/>
              </a:rPr>
              <a:t>OPTIMIZED (avoiding 3-bodies)</a:t>
            </a:r>
          </a:p>
        </p:txBody>
      </p:sp>
      <p:pic>
        <p:nvPicPr>
          <p:cNvPr id="18" name="Picture 17">
            <a:extLst>
              <a:ext uri="{FF2B5EF4-FFF2-40B4-BE49-F238E27FC236}">
                <a16:creationId xmlns:a16="http://schemas.microsoft.com/office/drawing/2014/main" id="{E3FF5421-AE1D-F548-8A76-F4812B4DE0E3}"/>
              </a:ext>
            </a:extLst>
          </p:cNvPr>
          <p:cNvPicPr>
            <a:picLocks noChangeAspect="1"/>
          </p:cNvPicPr>
          <p:nvPr/>
        </p:nvPicPr>
        <p:blipFill>
          <a:blip r:embed="rId2"/>
          <a:stretch>
            <a:fillRect/>
          </a:stretch>
        </p:blipFill>
        <p:spPr>
          <a:xfrm>
            <a:off x="342901" y="2651760"/>
            <a:ext cx="4709159" cy="3228444"/>
          </a:xfrm>
          <a:prstGeom prst="rect">
            <a:avLst/>
          </a:prstGeom>
        </p:spPr>
      </p:pic>
      <p:pic>
        <p:nvPicPr>
          <p:cNvPr id="19" name="Picture 18">
            <a:extLst>
              <a:ext uri="{FF2B5EF4-FFF2-40B4-BE49-F238E27FC236}">
                <a16:creationId xmlns:a16="http://schemas.microsoft.com/office/drawing/2014/main" id="{DABF9D08-BE86-4347-ACE3-1E35B0A177BF}"/>
              </a:ext>
            </a:extLst>
          </p:cNvPr>
          <p:cNvPicPr>
            <a:picLocks noChangeAspect="1"/>
          </p:cNvPicPr>
          <p:nvPr/>
        </p:nvPicPr>
        <p:blipFill>
          <a:blip r:embed="rId3"/>
          <a:stretch>
            <a:fillRect/>
          </a:stretch>
        </p:blipFill>
        <p:spPr>
          <a:xfrm>
            <a:off x="7223762" y="2651760"/>
            <a:ext cx="4709159" cy="3228444"/>
          </a:xfrm>
          <a:prstGeom prst="rect">
            <a:avLst/>
          </a:prstGeom>
        </p:spPr>
      </p:pic>
      <p:sp>
        <p:nvSpPr>
          <p:cNvPr id="12" name="Rectangle 11">
            <a:extLst>
              <a:ext uri="{FF2B5EF4-FFF2-40B4-BE49-F238E27FC236}">
                <a16:creationId xmlns:a16="http://schemas.microsoft.com/office/drawing/2014/main" id="{5D8B10AF-71B5-0F4C-9832-945DC08EE60F}"/>
              </a:ext>
            </a:extLst>
          </p:cNvPr>
          <p:cNvSpPr/>
          <p:nvPr/>
        </p:nvSpPr>
        <p:spPr>
          <a:xfrm>
            <a:off x="10287000" y="6560802"/>
            <a:ext cx="3720890" cy="954107"/>
          </a:xfrm>
          <a:prstGeom prst="rect">
            <a:avLst/>
          </a:prstGeom>
          <a:noFill/>
        </p:spPr>
        <p:txBody>
          <a:bodyPr wrap="none" lIns="91440" tIns="45720" rIns="91440" bIns="45720">
            <a:spAutoFit/>
          </a:bodyPr>
          <a:lstStyle/>
          <a:p>
            <a:r>
              <a:rPr lang="en-GB" sz="28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Same performances,</a:t>
            </a:r>
          </a:p>
          <a:p>
            <a:r>
              <a:rPr lang="en-GB" sz="28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less gates</a:t>
            </a:r>
          </a:p>
        </p:txBody>
      </p:sp>
      <p:sp>
        <p:nvSpPr>
          <p:cNvPr id="17" name="TextBox 16">
            <a:extLst>
              <a:ext uri="{FF2B5EF4-FFF2-40B4-BE49-F238E27FC236}">
                <a16:creationId xmlns:a16="http://schemas.microsoft.com/office/drawing/2014/main" id="{D8A632C4-19A4-7440-B385-3BAF6F69E273}"/>
              </a:ext>
            </a:extLst>
          </p:cNvPr>
          <p:cNvSpPr txBox="1"/>
          <p:nvPr/>
        </p:nvSpPr>
        <p:spPr>
          <a:xfrm>
            <a:off x="365760" y="1096059"/>
            <a:ext cx="1541540" cy="369332"/>
          </a:xfrm>
          <a:prstGeom prst="rect">
            <a:avLst/>
          </a:prstGeom>
          <a:noFill/>
        </p:spPr>
        <p:txBody>
          <a:bodyPr wrap="square" rtlCol="0">
            <a:spAutoFit/>
          </a:bodyPr>
          <a:lstStyle/>
          <a:p>
            <a:r>
              <a:rPr lang="it-IT" sz="1800" b="1">
                <a:solidFill>
                  <a:schemeClr val="bg2">
                    <a:lumMod val="50000"/>
                  </a:schemeClr>
                </a:solidFill>
                <a:latin typeface="IBM Plex Sans" panose="020B0503050203000203" pitchFamily="34" charset="0"/>
              </a:rPr>
              <a:t>Mapping 1</a:t>
            </a:r>
          </a:p>
        </p:txBody>
      </p:sp>
    </p:spTree>
    <p:extLst>
      <p:ext uri="{BB962C8B-B14F-4D97-AF65-F5344CB8AC3E}">
        <p14:creationId xmlns:p14="http://schemas.microsoft.com/office/powerpoint/2010/main" val="4086112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164BDB-E95D-1C4C-81ED-75DCEBF461D2}"/>
              </a:ext>
            </a:extLst>
          </p:cNvPr>
          <p:cNvPicPr>
            <a:picLocks noChangeAspect="1"/>
          </p:cNvPicPr>
          <p:nvPr/>
        </p:nvPicPr>
        <p:blipFill>
          <a:blip r:embed="rId2"/>
          <a:stretch>
            <a:fillRect/>
          </a:stretch>
        </p:blipFill>
        <p:spPr>
          <a:xfrm>
            <a:off x="457200" y="2446006"/>
            <a:ext cx="3952547" cy="2709736"/>
          </a:xfrm>
          <a:prstGeom prst="rect">
            <a:avLst/>
          </a:prstGeom>
        </p:spPr>
      </p:pic>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Quantum circuit optimization</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t>2° order Suzuki-Trotter decomposition</a:t>
            </a:r>
          </a:p>
        </p:txBody>
      </p:sp>
      <p:sp>
        <p:nvSpPr>
          <p:cNvPr id="9" name="Content Placeholder 6">
            <a:extLst>
              <a:ext uri="{FF2B5EF4-FFF2-40B4-BE49-F238E27FC236}">
                <a16:creationId xmlns:a16="http://schemas.microsoft.com/office/drawing/2014/main" id="{9FCCF6B5-C89F-F247-BFD9-D42E738BD305}"/>
              </a:ext>
            </a:extLst>
          </p:cNvPr>
          <p:cNvSpPr txBox="1">
            <a:spLocks/>
          </p:cNvSpPr>
          <p:nvPr/>
        </p:nvSpPr>
        <p:spPr>
          <a:xfrm>
            <a:off x="822325" y="2153306"/>
            <a:ext cx="4114800"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 nT=2</a:t>
            </a:r>
          </a:p>
        </p:txBody>
      </p:sp>
      <p:sp>
        <p:nvSpPr>
          <p:cNvPr id="15" name="Rectangle 14">
            <a:extLst>
              <a:ext uri="{FF2B5EF4-FFF2-40B4-BE49-F238E27FC236}">
                <a16:creationId xmlns:a16="http://schemas.microsoft.com/office/drawing/2014/main" id="{CCF6A35C-3AB1-B841-8771-7EBB7A55CB35}"/>
              </a:ext>
            </a:extLst>
          </p:cNvPr>
          <p:cNvSpPr/>
          <p:nvPr/>
        </p:nvSpPr>
        <p:spPr>
          <a:xfrm>
            <a:off x="808974" y="1691640"/>
            <a:ext cx="5546711" cy="461665"/>
          </a:xfrm>
          <a:prstGeom prst="rect">
            <a:avLst/>
          </a:prstGeom>
        </p:spPr>
        <p:txBody>
          <a:bodyPr wrap="none">
            <a:spAutoFit/>
          </a:bodyPr>
          <a:lstStyle/>
          <a:p>
            <a:r>
              <a:rPr lang="it-IT" sz="2400" b="1">
                <a:latin typeface="IBM Plex Sans" panose="020B0503050203000203" pitchFamily="34" charset="0"/>
              </a:rPr>
              <a:t>OPTIMIZED (with 2° order S-T) on Hk</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E632324-AE63-614D-B2B9-8067F295897D}"/>
                  </a:ext>
                </a:extLst>
              </p:cNvPr>
              <p:cNvSpPr txBox="1"/>
              <p:nvPr/>
            </p:nvSpPr>
            <p:spPr>
              <a:xfrm>
                <a:off x="8510583" y="1930669"/>
                <a:ext cx="3383280" cy="411480"/>
              </a:xfrm>
              <a:prstGeom prst="rect">
                <a:avLst/>
              </a:prstGeom>
            </p:spPr>
            <p:txBody>
              <a:bodyPr wrap="none" lIns="0" tIns="0" rIns="0" bIns="0" rtlCol="0">
                <a:noAutofit/>
              </a:bodyPr>
              <a:lstStyle/>
              <a:p>
                <a:pPr>
                  <a:lnSpc>
                    <a:spcPct val="105000"/>
                  </a:lnSpc>
                  <a:spcBef>
                    <a:spcPts val="1000"/>
                  </a:spcBef>
                </a:pPr>
                <a14:m>
                  <m:oMathPara xmlns:m="http://schemas.openxmlformats.org/officeDocument/2006/math">
                    <m:oMathParaPr>
                      <m:jc m:val="centerGroup"/>
                    </m:oMathParaPr>
                    <m:oMath xmlns:m="http://schemas.openxmlformats.org/officeDocument/2006/math">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𝑒</m:t>
                          </m:r>
                        </m:e>
                        <m:sup>
                          <m:r>
                            <a:rPr lang="it-IT" sz="2000" b="0" i="1" dirty="0" err="1" smtClean="0">
                              <a:solidFill>
                                <a:schemeClr val="tx1"/>
                              </a:solidFill>
                              <a:latin typeface="Cambria Math" panose="02040503050406030204" pitchFamily="18" charset="0"/>
                            </a:rPr>
                            <m:t>−</m:t>
                          </m:r>
                          <m:r>
                            <a:rPr lang="it-IT" sz="2000" b="0" i="1" dirty="0" err="1" smtClean="0">
                              <a:solidFill>
                                <a:schemeClr val="tx1"/>
                              </a:solidFill>
                              <a:latin typeface="Cambria Math" panose="02040503050406030204" pitchFamily="18" charset="0"/>
                            </a:rPr>
                            <m:t>𝑖</m:t>
                          </m:r>
                          <m:d>
                            <m:dPr>
                              <m:ctrlPr>
                                <a:rPr lang="it-IT" sz="2000" b="0" i="1" dirty="0" err="1" smtClean="0">
                                  <a:solidFill>
                                    <a:schemeClr val="tx1"/>
                                  </a:solidFill>
                                  <a:latin typeface="Cambria Math" panose="02040503050406030204" pitchFamily="18" charset="0"/>
                                </a:rPr>
                              </m:ctrlPr>
                            </m:dPr>
                            <m:e>
                              <m:sSub>
                                <m:sSubPr>
                                  <m:ctrlPr>
                                    <a:rPr lang="it-IT" sz="2000" b="0" i="1" dirty="0" err="1" smtClean="0">
                                      <a:solidFill>
                                        <a:schemeClr val="tx1"/>
                                      </a:solidFill>
                                      <a:latin typeface="Cambria Math" panose="02040503050406030204" pitchFamily="18" charset="0"/>
                                    </a:rPr>
                                  </m:ctrlPr>
                                </m:sSubPr>
                                <m:e>
                                  <m:r>
                                    <a:rPr lang="it-IT" sz="2000" b="0" i="1" dirty="0" err="1" smtClean="0">
                                      <a:solidFill>
                                        <a:schemeClr val="tx1"/>
                                      </a:solidFill>
                                      <a:latin typeface="Cambria Math" panose="02040503050406030204" pitchFamily="18" charset="0"/>
                                    </a:rPr>
                                    <m:t>𝐻</m:t>
                                  </m:r>
                                </m:e>
                                <m:sub>
                                  <m:r>
                                    <a:rPr lang="it-IT" sz="2000" b="0" i="1" dirty="0" err="1" smtClean="0">
                                      <a:solidFill>
                                        <a:schemeClr val="tx1"/>
                                      </a:solidFill>
                                      <a:latin typeface="Cambria Math" panose="02040503050406030204" pitchFamily="18" charset="0"/>
                                    </a:rPr>
                                    <m:t>𝑣</m:t>
                                  </m:r>
                                </m:sub>
                              </m:sSub>
                              <m:r>
                                <a:rPr lang="it-IT" sz="2000" b="0" i="1" dirty="0" err="1" smtClean="0">
                                  <a:solidFill>
                                    <a:schemeClr val="tx1"/>
                                  </a:solidFill>
                                  <a:latin typeface="Cambria Math" panose="02040503050406030204" pitchFamily="18" charset="0"/>
                                </a:rPr>
                                <m:t>+</m:t>
                              </m:r>
                              <m:sSub>
                                <m:sSubPr>
                                  <m:ctrlPr>
                                    <a:rPr lang="it-IT" sz="2000" b="0" i="1" dirty="0" err="1" smtClean="0">
                                      <a:solidFill>
                                        <a:schemeClr val="tx1"/>
                                      </a:solidFill>
                                      <a:latin typeface="Cambria Math" panose="02040503050406030204" pitchFamily="18" charset="0"/>
                                    </a:rPr>
                                  </m:ctrlPr>
                                </m:sSubPr>
                                <m:e>
                                  <m:r>
                                    <a:rPr lang="it-IT" sz="2000" b="0" i="1" dirty="0" err="1" smtClean="0">
                                      <a:solidFill>
                                        <a:schemeClr val="tx1"/>
                                      </a:solidFill>
                                      <a:latin typeface="Cambria Math" panose="02040503050406030204" pitchFamily="18" charset="0"/>
                                    </a:rPr>
                                    <m:t>𝐻</m:t>
                                  </m:r>
                                </m:e>
                                <m:sub>
                                  <m:r>
                                    <a:rPr lang="it-IT" sz="2000" b="0" i="1" dirty="0" err="1" smtClean="0">
                                      <a:solidFill>
                                        <a:schemeClr val="tx1"/>
                                      </a:solidFill>
                                      <a:latin typeface="Cambria Math" panose="02040503050406030204" pitchFamily="18" charset="0"/>
                                    </a:rPr>
                                    <m:t>𝑘</m:t>
                                  </m:r>
                                </m:sub>
                              </m:sSub>
                            </m:e>
                          </m:d>
                          <m:r>
                            <a:rPr lang="it-IT" sz="2000" b="0" i="1" dirty="0" err="1" smtClean="0">
                              <a:solidFill>
                                <a:schemeClr val="tx1"/>
                              </a:solidFill>
                              <a:latin typeface="Cambria Math" panose="02040503050406030204" pitchFamily="18" charset="0"/>
                            </a:rPr>
                            <m:t>𝑡</m:t>
                          </m:r>
                        </m:sup>
                      </m:sSup>
                      <m:r>
                        <a:rPr lang="it-IT" sz="2000" b="0" i="1" dirty="0" err="1" smtClean="0">
                          <a:solidFill>
                            <a:schemeClr val="tx1"/>
                          </a:solidFill>
                          <a:latin typeface="Cambria Math" panose="02040503050406030204" pitchFamily="18" charset="0"/>
                        </a:rPr>
                        <m:t>=</m:t>
                      </m:r>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𝑒</m:t>
                          </m:r>
                        </m:e>
                        <m:sup>
                          <m:r>
                            <a:rPr lang="it-IT" sz="2000" b="0" i="1" dirty="0" err="1" smtClean="0">
                              <a:solidFill>
                                <a:schemeClr val="tx1"/>
                              </a:solidFill>
                              <a:latin typeface="Cambria Math" panose="02040503050406030204" pitchFamily="18" charset="0"/>
                            </a:rPr>
                            <m:t>−</m:t>
                          </m:r>
                          <m:sSub>
                            <m:sSubPr>
                              <m:ctrlPr>
                                <a:rPr lang="it-IT" sz="2000" i="1" dirty="0" err="1">
                                  <a:latin typeface="Cambria Math" panose="02040503050406030204" pitchFamily="18" charset="0"/>
                                </a:rPr>
                              </m:ctrlPr>
                            </m:sSubPr>
                            <m:e>
                              <m:r>
                                <a:rPr lang="it-IT" sz="2000" b="0" i="1" dirty="0" err="1">
                                  <a:latin typeface="Cambria Math" panose="02040503050406030204" pitchFamily="18" charset="0"/>
                                </a:rPr>
                                <m:t>𝑖</m:t>
                              </m:r>
                              <m:r>
                                <a:rPr lang="it-IT" sz="2000" i="1" dirty="0" err="1">
                                  <a:latin typeface="Cambria Math" panose="02040503050406030204" pitchFamily="18" charset="0"/>
                                </a:rPr>
                                <m:t>𝐻</m:t>
                              </m:r>
                            </m:e>
                            <m:sub>
                              <m:r>
                                <a:rPr lang="it-IT" sz="2000" i="1" dirty="0" err="1">
                                  <a:latin typeface="Cambria Math" panose="02040503050406030204" pitchFamily="18" charset="0"/>
                                </a:rPr>
                                <m:t>𝑣</m:t>
                              </m:r>
                            </m:sub>
                          </m:sSub>
                          <m:r>
                            <a:rPr lang="it-IT" sz="2000" b="0" i="1" dirty="0" err="1" smtClean="0">
                              <a:solidFill>
                                <a:schemeClr val="tx1"/>
                              </a:solidFill>
                              <a:latin typeface="Cambria Math" panose="02040503050406030204" pitchFamily="18" charset="0"/>
                            </a:rPr>
                            <m:t>𝑡</m:t>
                          </m:r>
                        </m:sup>
                      </m:sSup>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𝑒</m:t>
                          </m:r>
                        </m:e>
                        <m:sup>
                          <m:r>
                            <a:rPr lang="it-IT" sz="2000" b="0" i="1" dirty="0" err="1" smtClean="0">
                              <a:solidFill>
                                <a:schemeClr val="tx1"/>
                              </a:solidFill>
                              <a:latin typeface="Cambria Math" panose="02040503050406030204" pitchFamily="18" charset="0"/>
                            </a:rPr>
                            <m:t>−</m:t>
                          </m:r>
                          <m:sSub>
                            <m:sSubPr>
                              <m:ctrlPr>
                                <a:rPr lang="it-IT" sz="2000" i="1" dirty="0" err="1">
                                  <a:latin typeface="Cambria Math" panose="02040503050406030204" pitchFamily="18" charset="0"/>
                                </a:rPr>
                              </m:ctrlPr>
                            </m:sSubPr>
                            <m:e>
                              <m:r>
                                <a:rPr lang="it-IT" sz="2000" b="0" i="1" dirty="0" err="1">
                                  <a:latin typeface="Cambria Math" panose="02040503050406030204" pitchFamily="18" charset="0"/>
                                </a:rPr>
                                <m:t>𝑖</m:t>
                              </m:r>
                              <m:r>
                                <a:rPr lang="it-IT" sz="2000" i="1" dirty="0" err="1">
                                  <a:latin typeface="Cambria Math" panose="02040503050406030204" pitchFamily="18" charset="0"/>
                                </a:rPr>
                                <m:t>𝐻</m:t>
                              </m:r>
                            </m:e>
                            <m:sub>
                              <m:r>
                                <a:rPr lang="it-IT" sz="2000" i="1" dirty="0" err="1">
                                  <a:latin typeface="Cambria Math" panose="02040503050406030204" pitchFamily="18" charset="0"/>
                                </a:rPr>
                                <m:t>𝑘</m:t>
                              </m:r>
                            </m:sub>
                          </m:sSub>
                          <m:r>
                            <a:rPr lang="it-IT" sz="2000" b="0" i="1" dirty="0" err="1" smtClean="0">
                              <a:solidFill>
                                <a:schemeClr val="tx1"/>
                              </a:solidFill>
                              <a:latin typeface="Cambria Math" panose="02040503050406030204" pitchFamily="18" charset="0"/>
                            </a:rPr>
                            <m:t>𝑡</m:t>
                          </m:r>
                        </m:sup>
                      </m:sSup>
                      <m:r>
                        <a:rPr lang="it-IT" sz="2000" b="0" i="1" dirty="0" err="1" smtClean="0">
                          <a:solidFill>
                            <a:schemeClr val="tx1"/>
                          </a:solidFill>
                          <a:latin typeface="Cambria Math" panose="02040503050406030204" pitchFamily="18" charset="0"/>
                        </a:rPr>
                        <m:t>+</m:t>
                      </m:r>
                      <m:r>
                        <a:rPr lang="it-IT" sz="2000" b="0" i="1" dirty="0" err="1" smtClean="0">
                          <a:solidFill>
                            <a:schemeClr val="tx1"/>
                          </a:solidFill>
                          <a:latin typeface="Cambria Math" panose="02040503050406030204" pitchFamily="18" charset="0"/>
                        </a:rPr>
                        <m:t>𝑂</m:t>
                      </m:r>
                      <m:r>
                        <a:rPr lang="it-IT" sz="2000" b="0" i="1" dirty="0" err="1" smtClean="0">
                          <a:solidFill>
                            <a:schemeClr val="tx1"/>
                          </a:solidFill>
                          <a:latin typeface="Cambria Math" panose="02040503050406030204" pitchFamily="18" charset="0"/>
                        </a:rPr>
                        <m:t>(</m:t>
                      </m:r>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𝑡</m:t>
                          </m:r>
                        </m:e>
                        <m:sup>
                          <m:r>
                            <a:rPr lang="it-IT" sz="2000" b="0" i="1" dirty="0" err="1" smtClean="0">
                              <a:solidFill>
                                <a:schemeClr val="tx1"/>
                              </a:solidFill>
                              <a:latin typeface="Cambria Math" panose="02040503050406030204" pitchFamily="18" charset="0"/>
                            </a:rPr>
                            <m:t>2</m:t>
                          </m:r>
                        </m:sup>
                      </m:sSup>
                      <m:r>
                        <a:rPr lang="it-IT" sz="2000" b="0" i="1" dirty="0" err="1" smtClean="0">
                          <a:solidFill>
                            <a:schemeClr val="tx1"/>
                          </a:solidFill>
                          <a:latin typeface="Cambria Math" panose="02040503050406030204" pitchFamily="18" charset="0"/>
                        </a:rPr>
                        <m:t>)</m:t>
                      </m:r>
                    </m:oMath>
                  </m:oMathPara>
                </a14:m>
                <a:endParaRPr lang="it-IT" sz="2000" dirty="0" err="1">
                  <a:solidFill>
                    <a:schemeClr val="tx1"/>
                  </a:solidFill>
                  <a:latin typeface="IBM Plex Sans" charset="0"/>
                  <a:ea typeface="IBM Plex Sans" charset="0"/>
                  <a:cs typeface="IBM Plex Sans" charset="0"/>
                </a:endParaRPr>
              </a:p>
            </p:txBody>
          </p:sp>
        </mc:Choice>
        <mc:Fallback xmlns="">
          <p:sp>
            <p:nvSpPr>
              <p:cNvPr id="21" name="TextBox 20">
                <a:extLst>
                  <a:ext uri="{FF2B5EF4-FFF2-40B4-BE49-F238E27FC236}">
                    <a16:creationId xmlns:a16="http://schemas.microsoft.com/office/drawing/2014/main" id="{BE632324-AE63-614D-B2B9-8067F295897D}"/>
                  </a:ext>
                </a:extLst>
              </p:cNvPr>
              <p:cNvSpPr txBox="1">
                <a:spLocks noRot="1" noChangeAspect="1" noMove="1" noResize="1" noEditPoints="1" noAdjustHandles="1" noChangeArrowheads="1" noChangeShapeType="1" noTextEdit="1"/>
              </p:cNvSpPr>
              <p:nvPr/>
            </p:nvSpPr>
            <p:spPr>
              <a:xfrm>
                <a:off x="8510583" y="1930669"/>
                <a:ext cx="3383280" cy="411480"/>
              </a:xfrm>
              <a:prstGeom prst="rect">
                <a:avLst/>
              </a:prstGeom>
              <a:blipFill>
                <a:blip r:embed="rId3"/>
                <a:stretch>
                  <a:fillRect l="-1866" r="-15299" b="-3030"/>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6B1C485-749E-E84F-A120-7943C6C39FA9}"/>
                  </a:ext>
                </a:extLst>
              </p:cNvPr>
              <p:cNvSpPr txBox="1"/>
              <p:nvPr/>
            </p:nvSpPr>
            <p:spPr>
              <a:xfrm>
                <a:off x="8510583" y="4452520"/>
                <a:ext cx="4160520" cy="548640"/>
              </a:xfrm>
              <a:prstGeom prst="rect">
                <a:avLst/>
              </a:prstGeom>
            </p:spPr>
            <p:txBody>
              <a:bodyPr wrap="none" lIns="0" tIns="0" rIns="0" bIns="0" rtlCol="0">
                <a:noAutofit/>
              </a:bodyPr>
              <a:lstStyle/>
              <a:p>
                <a:pPr>
                  <a:lnSpc>
                    <a:spcPct val="105000"/>
                  </a:lnSpc>
                  <a:spcBef>
                    <a:spcPts val="1000"/>
                  </a:spcBef>
                </a:pPr>
                <a14:m>
                  <m:oMathPara xmlns:m="http://schemas.openxmlformats.org/officeDocument/2006/math">
                    <m:oMathParaPr>
                      <m:jc m:val="centerGroup"/>
                    </m:oMathParaPr>
                    <m:oMath xmlns:m="http://schemas.openxmlformats.org/officeDocument/2006/math">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𝑒</m:t>
                          </m:r>
                        </m:e>
                        <m:sup>
                          <m:r>
                            <a:rPr lang="it-IT" sz="2000" b="0" i="1" dirty="0" err="1" smtClean="0">
                              <a:solidFill>
                                <a:schemeClr val="tx1"/>
                              </a:solidFill>
                              <a:latin typeface="Cambria Math" panose="02040503050406030204" pitchFamily="18" charset="0"/>
                            </a:rPr>
                            <m:t>−</m:t>
                          </m:r>
                          <m:r>
                            <a:rPr lang="it-IT" sz="2000" b="0" i="1" dirty="0" err="1" smtClean="0">
                              <a:solidFill>
                                <a:schemeClr val="tx1"/>
                              </a:solidFill>
                              <a:latin typeface="Cambria Math" panose="02040503050406030204" pitchFamily="18" charset="0"/>
                            </a:rPr>
                            <m:t>𝑖</m:t>
                          </m:r>
                          <m:d>
                            <m:dPr>
                              <m:ctrlPr>
                                <a:rPr lang="it-IT" sz="2000" b="0" i="1" dirty="0" err="1" smtClean="0">
                                  <a:solidFill>
                                    <a:schemeClr val="tx1"/>
                                  </a:solidFill>
                                  <a:latin typeface="Cambria Math" panose="02040503050406030204" pitchFamily="18" charset="0"/>
                                </a:rPr>
                              </m:ctrlPr>
                            </m:dPr>
                            <m:e>
                              <m:sSub>
                                <m:sSubPr>
                                  <m:ctrlPr>
                                    <a:rPr lang="it-IT" sz="2000" i="1" dirty="0" err="1">
                                      <a:latin typeface="Cambria Math" panose="02040503050406030204" pitchFamily="18" charset="0"/>
                                    </a:rPr>
                                  </m:ctrlPr>
                                </m:sSubPr>
                                <m:e>
                                  <m:r>
                                    <a:rPr lang="it-IT" sz="2000" i="1" dirty="0" err="1">
                                      <a:latin typeface="Cambria Math" panose="02040503050406030204" pitchFamily="18" charset="0"/>
                                    </a:rPr>
                                    <m:t>𝐻</m:t>
                                  </m:r>
                                </m:e>
                                <m:sub>
                                  <m:r>
                                    <a:rPr lang="it-IT" sz="2000" i="1" dirty="0" err="1">
                                      <a:latin typeface="Cambria Math" panose="02040503050406030204" pitchFamily="18" charset="0"/>
                                    </a:rPr>
                                    <m:t>𝑣</m:t>
                                  </m:r>
                                </m:sub>
                              </m:sSub>
                              <m:r>
                                <a:rPr lang="it-IT" sz="2000" b="0" i="1" dirty="0" err="1" smtClean="0">
                                  <a:solidFill>
                                    <a:schemeClr val="tx1"/>
                                  </a:solidFill>
                                  <a:latin typeface="Cambria Math" panose="02040503050406030204" pitchFamily="18" charset="0"/>
                                </a:rPr>
                                <m:t>+</m:t>
                              </m:r>
                              <m:sSub>
                                <m:sSubPr>
                                  <m:ctrlPr>
                                    <a:rPr lang="it-IT" sz="2000" i="1" dirty="0" err="1">
                                      <a:latin typeface="Cambria Math" panose="02040503050406030204" pitchFamily="18" charset="0"/>
                                    </a:rPr>
                                  </m:ctrlPr>
                                </m:sSubPr>
                                <m:e>
                                  <m:r>
                                    <a:rPr lang="it-IT" sz="2000" i="1" dirty="0" err="1">
                                      <a:latin typeface="Cambria Math" panose="02040503050406030204" pitchFamily="18" charset="0"/>
                                    </a:rPr>
                                    <m:t>𝐻</m:t>
                                  </m:r>
                                </m:e>
                                <m:sub>
                                  <m:r>
                                    <a:rPr lang="it-IT" sz="2000" i="1" dirty="0" err="1">
                                      <a:latin typeface="Cambria Math" panose="02040503050406030204" pitchFamily="18" charset="0"/>
                                    </a:rPr>
                                    <m:t>𝑘</m:t>
                                  </m:r>
                                </m:sub>
                              </m:sSub>
                            </m:e>
                          </m:d>
                          <m:r>
                            <a:rPr lang="it-IT" sz="2000" b="0" i="1" dirty="0" err="1" smtClean="0">
                              <a:solidFill>
                                <a:schemeClr val="tx1"/>
                              </a:solidFill>
                              <a:latin typeface="Cambria Math" panose="02040503050406030204" pitchFamily="18" charset="0"/>
                            </a:rPr>
                            <m:t>𝑡</m:t>
                          </m:r>
                        </m:sup>
                      </m:sSup>
                      <m:r>
                        <a:rPr lang="it-IT" sz="2000" b="0" i="1" dirty="0" err="1" smtClean="0">
                          <a:solidFill>
                            <a:schemeClr val="tx1"/>
                          </a:solidFill>
                          <a:latin typeface="Cambria Math" panose="02040503050406030204" pitchFamily="18" charset="0"/>
                        </a:rPr>
                        <m:t>=</m:t>
                      </m:r>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𝑒</m:t>
                          </m:r>
                        </m:e>
                        <m:sup>
                          <m:r>
                            <a:rPr lang="it-IT" sz="2000" b="0" i="1" dirty="0" err="1" smtClean="0">
                              <a:solidFill>
                                <a:schemeClr val="tx1"/>
                              </a:solidFill>
                              <a:latin typeface="Cambria Math" panose="02040503050406030204" pitchFamily="18" charset="0"/>
                            </a:rPr>
                            <m:t>−</m:t>
                          </m:r>
                          <m:r>
                            <a:rPr lang="it-IT" sz="2000" b="0" i="1" dirty="0" err="1" smtClean="0">
                              <a:solidFill>
                                <a:schemeClr val="tx1"/>
                              </a:solidFill>
                              <a:latin typeface="Cambria Math" panose="02040503050406030204" pitchFamily="18" charset="0"/>
                            </a:rPr>
                            <m:t>𝑖</m:t>
                          </m:r>
                          <m:f>
                            <m:fPr>
                              <m:ctrlPr>
                                <a:rPr lang="it-IT" sz="2000" b="0" i="1" dirty="0" err="1" smtClean="0">
                                  <a:solidFill>
                                    <a:schemeClr val="tx1"/>
                                  </a:solidFill>
                                  <a:latin typeface="Cambria Math" panose="02040503050406030204" pitchFamily="18" charset="0"/>
                                </a:rPr>
                              </m:ctrlPr>
                            </m:fPr>
                            <m:num>
                              <m:sSub>
                                <m:sSubPr>
                                  <m:ctrlPr>
                                    <a:rPr lang="it-IT" sz="2000" i="1" dirty="0" err="1">
                                      <a:latin typeface="Cambria Math" panose="02040503050406030204" pitchFamily="18" charset="0"/>
                                    </a:rPr>
                                  </m:ctrlPr>
                                </m:sSubPr>
                                <m:e>
                                  <m:r>
                                    <a:rPr lang="it-IT" sz="2000" i="1" dirty="0" err="1">
                                      <a:latin typeface="Cambria Math" panose="02040503050406030204" pitchFamily="18" charset="0"/>
                                    </a:rPr>
                                    <m:t>𝐻</m:t>
                                  </m:r>
                                </m:e>
                                <m:sub>
                                  <m:r>
                                    <a:rPr lang="it-IT" sz="2000" b="0" i="1" dirty="0" err="1">
                                      <a:latin typeface="Cambria Math" panose="02040503050406030204" pitchFamily="18" charset="0"/>
                                    </a:rPr>
                                    <m:t>𝑘</m:t>
                                  </m:r>
                                </m:sub>
                              </m:sSub>
                            </m:num>
                            <m:den>
                              <m:r>
                                <a:rPr lang="it-IT" sz="2000" b="0" i="1" dirty="0" err="1" smtClean="0">
                                  <a:solidFill>
                                    <a:schemeClr val="tx1"/>
                                  </a:solidFill>
                                  <a:latin typeface="Cambria Math" panose="02040503050406030204" pitchFamily="18" charset="0"/>
                                </a:rPr>
                                <m:t>2</m:t>
                              </m:r>
                            </m:den>
                          </m:f>
                          <m:r>
                            <a:rPr lang="it-IT" sz="2000" b="0" i="1" dirty="0" err="1" smtClean="0">
                              <a:solidFill>
                                <a:schemeClr val="tx1"/>
                              </a:solidFill>
                              <a:latin typeface="Cambria Math" panose="02040503050406030204" pitchFamily="18" charset="0"/>
                            </a:rPr>
                            <m:t>𝑡</m:t>
                          </m:r>
                        </m:sup>
                      </m:sSup>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𝑒</m:t>
                          </m:r>
                        </m:e>
                        <m:sup>
                          <m:r>
                            <a:rPr lang="it-IT" sz="2000" b="0" i="1" dirty="0" err="1" smtClean="0">
                              <a:solidFill>
                                <a:schemeClr val="tx1"/>
                              </a:solidFill>
                              <a:latin typeface="Cambria Math" panose="02040503050406030204" pitchFamily="18" charset="0"/>
                            </a:rPr>
                            <m:t>−</m:t>
                          </m:r>
                          <m:sSub>
                            <m:sSubPr>
                              <m:ctrlPr>
                                <a:rPr lang="it-IT" sz="2000" i="1" dirty="0" err="1">
                                  <a:latin typeface="Cambria Math" panose="02040503050406030204" pitchFamily="18" charset="0"/>
                                </a:rPr>
                              </m:ctrlPr>
                            </m:sSubPr>
                            <m:e>
                              <m:r>
                                <a:rPr lang="it-IT" sz="2000" b="0" i="1" dirty="0" err="1">
                                  <a:latin typeface="Cambria Math" panose="02040503050406030204" pitchFamily="18" charset="0"/>
                                </a:rPr>
                                <m:t>𝑖</m:t>
                              </m:r>
                              <m:r>
                                <a:rPr lang="it-IT" sz="2000" i="1" dirty="0" err="1">
                                  <a:latin typeface="Cambria Math" panose="02040503050406030204" pitchFamily="18" charset="0"/>
                                </a:rPr>
                                <m:t>𝐻</m:t>
                              </m:r>
                            </m:e>
                            <m:sub>
                              <m:r>
                                <a:rPr lang="it-IT" sz="2000" b="0" i="1" dirty="0" err="1">
                                  <a:latin typeface="Cambria Math" panose="02040503050406030204" pitchFamily="18" charset="0"/>
                                </a:rPr>
                                <m:t>𝑣</m:t>
                              </m:r>
                            </m:sub>
                          </m:sSub>
                          <m:r>
                            <a:rPr lang="it-IT" sz="2000" b="0" i="1" dirty="0" err="1" smtClean="0">
                              <a:solidFill>
                                <a:schemeClr val="tx1"/>
                              </a:solidFill>
                              <a:latin typeface="Cambria Math" panose="02040503050406030204" pitchFamily="18" charset="0"/>
                            </a:rPr>
                            <m:t>𝑡</m:t>
                          </m:r>
                        </m:sup>
                      </m:sSup>
                      <m:sSup>
                        <m:sSupPr>
                          <m:ctrlPr>
                            <a:rPr lang="it-IT" sz="2000" i="1" dirty="0" err="1">
                              <a:latin typeface="Cambria Math" panose="02040503050406030204" pitchFamily="18" charset="0"/>
                            </a:rPr>
                          </m:ctrlPr>
                        </m:sSupPr>
                        <m:e>
                          <m:r>
                            <a:rPr lang="it-IT" sz="2000" i="1" dirty="0" err="1">
                              <a:latin typeface="Cambria Math" panose="02040503050406030204" pitchFamily="18" charset="0"/>
                            </a:rPr>
                            <m:t>𝑒</m:t>
                          </m:r>
                        </m:e>
                        <m:sup>
                          <m:r>
                            <a:rPr lang="it-IT" sz="2000" i="1" dirty="0" err="1">
                              <a:latin typeface="Cambria Math" panose="02040503050406030204" pitchFamily="18" charset="0"/>
                            </a:rPr>
                            <m:t>−</m:t>
                          </m:r>
                          <m:r>
                            <a:rPr lang="it-IT" sz="2000" b="0" i="1" dirty="0" err="1">
                              <a:latin typeface="Cambria Math" panose="02040503050406030204" pitchFamily="18" charset="0"/>
                            </a:rPr>
                            <m:t>𝑖</m:t>
                          </m:r>
                          <m:f>
                            <m:fPr>
                              <m:ctrlPr>
                                <a:rPr lang="it-IT" sz="2000" i="1" dirty="0" err="1">
                                  <a:latin typeface="Cambria Math" panose="02040503050406030204" pitchFamily="18" charset="0"/>
                                </a:rPr>
                              </m:ctrlPr>
                            </m:fPr>
                            <m:num>
                              <m:sSub>
                                <m:sSubPr>
                                  <m:ctrlPr>
                                    <a:rPr lang="it-IT" sz="2000" i="1" dirty="0" err="1">
                                      <a:latin typeface="Cambria Math" panose="02040503050406030204" pitchFamily="18" charset="0"/>
                                    </a:rPr>
                                  </m:ctrlPr>
                                </m:sSubPr>
                                <m:e>
                                  <m:r>
                                    <a:rPr lang="it-IT" sz="2000" i="1" dirty="0" err="1">
                                      <a:latin typeface="Cambria Math" panose="02040503050406030204" pitchFamily="18" charset="0"/>
                                    </a:rPr>
                                    <m:t>𝐻</m:t>
                                  </m:r>
                                </m:e>
                                <m:sub>
                                  <m:r>
                                    <a:rPr lang="it-IT" sz="2000" b="0" i="1" dirty="0" err="1">
                                      <a:latin typeface="Cambria Math" panose="02040503050406030204" pitchFamily="18" charset="0"/>
                                    </a:rPr>
                                    <m:t>𝑘</m:t>
                                  </m:r>
                                </m:sub>
                              </m:sSub>
                            </m:num>
                            <m:den>
                              <m:r>
                                <a:rPr lang="it-IT" sz="2000" i="1" dirty="0" err="1">
                                  <a:latin typeface="Cambria Math" panose="02040503050406030204" pitchFamily="18" charset="0"/>
                                </a:rPr>
                                <m:t>2</m:t>
                              </m:r>
                            </m:den>
                          </m:f>
                          <m:r>
                            <a:rPr lang="it-IT" sz="2000" i="1" dirty="0" err="1">
                              <a:latin typeface="Cambria Math" panose="02040503050406030204" pitchFamily="18" charset="0"/>
                            </a:rPr>
                            <m:t>𝑡</m:t>
                          </m:r>
                        </m:sup>
                      </m:sSup>
                      <m:r>
                        <a:rPr lang="it-IT" sz="2000" b="0" i="1" dirty="0" err="1" smtClean="0">
                          <a:solidFill>
                            <a:schemeClr val="tx1"/>
                          </a:solidFill>
                          <a:latin typeface="Cambria Math" panose="02040503050406030204" pitchFamily="18" charset="0"/>
                        </a:rPr>
                        <m:t>+</m:t>
                      </m:r>
                      <m:r>
                        <a:rPr lang="it-IT" sz="2000" b="0" i="1" dirty="0" err="1" smtClean="0">
                          <a:solidFill>
                            <a:schemeClr val="tx1"/>
                          </a:solidFill>
                          <a:latin typeface="Cambria Math" panose="02040503050406030204" pitchFamily="18" charset="0"/>
                        </a:rPr>
                        <m:t>𝑂</m:t>
                      </m:r>
                      <m:r>
                        <a:rPr lang="it-IT" sz="2000" b="0" i="1" dirty="0" err="1" smtClean="0">
                          <a:solidFill>
                            <a:schemeClr val="tx1"/>
                          </a:solidFill>
                          <a:latin typeface="Cambria Math" panose="02040503050406030204" pitchFamily="18" charset="0"/>
                        </a:rPr>
                        <m:t>(</m:t>
                      </m:r>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𝑡</m:t>
                          </m:r>
                        </m:e>
                        <m:sup>
                          <m:r>
                            <a:rPr lang="it-IT" sz="2000" b="0" i="1" dirty="0" err="1" smtClean="0">
                              <a:solidFill>
                                <a:schemeClr val="tx1"/>
                              </a:solidFill>
                              <a:latin typeface="Cambria Math" panose="02040503050406030204" pitchFamily="18" charset="0"/>
                            </a:rPr>
                            <m:t>3</m:t>
                          </m:r>
                        </m:sup>
                      </m:sSup>
                      <m:r>
                        <a:rPr lang="it-IT" sz="2000" b="0" i="1" dirty="0" err="1" smtClean="0">
                          <a:solidFill>
                            <a:schemeClr val="tx1"/>
                          </a:solidFill>
                          <a:latin typeface="Cambria Math" panose="02040503050406030204" pitchFamily="18" charset="0"/>
                        </a:rPr>
                        <m:t>)</m:t>
                      </m:r>
                    </m:oMath>
                  </m:oMathPara>
                </a14:m>
                <a:endParaRPr lang="it-IT" sz="2000" dirty="0" err="1">
                  <a:solidFill>
                    <a:schemeClr val="tx1"/>
                  </a:solidFill>
                  <a:latin typeface="IBM Plex Sans" charset="0"/>
                  <a:ea typeface="IBM Plex Sans" charset="0"/>
                  <a:cs typeface="IBM Plex Sans" charset="0"/>
                </a:endParaRPr>
              </a:p>
            </p:txBody>
          </p:sp>
        </mc:Choice>
        <mc:Fallback xmlns="">
          <p:sp>
            <p:nvSpPr>
              <p:cNvPr id="22" name="TextBox 21">
                <a:extLst>
                  <a:ext uri="{FF2B5EF4-FFF2-40B4-BE49-F238E27FC236}">
                    <a16:creationId xmlns:a16="http://schemas.microsoft.com/office/drawing/2014/main" id="{06B1C485-749E-E84F-A120-7943C6C39FA9}"/>
                  </a:ext>
                </a:extLst>
              </p:cNvPr>
              <p:cNvSpPr txBox="1">
                <a:spLocks noRot="1" noChangeAspect="1" noMove="1" noResize="1" noEditPoints="1" noAdjustHandles="1" noChangeArrowheads="1" noChangeShapeType="1" noTextEdit="1"/>
              </p:cNvSpPr>
              <p:nvPr/>
            </p:nvSpPr>
            <p:spPr>
              <a:xfrm>
                <a:off x="8510583" y="4452520"/>
                <a:ext cx="4160520" cy="548640"/>
              </a:xfrm>
              <a:prstGeom prst="rect">
                <a:avLst/>
              </a:prstGeom>
              <a:blipFill>
                <a:blip r:embed="rId4"/>
                <a:stretch>
                  <a:fillRect l="-1520" t="-4545" r="-10334"/>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AF562ECF-D285-BD41-9342-236B5AD65F1D}"/>
                  </a:ext>
                </a:extLst>
              </p:cNvPr>
              <p:cNvSpPr/>
              <p:nvPr/>
            </p:nvSpPr>
            <p:spPr>
              <a:xfrm>
                <a:off x="8323461" y="3166502"/>
                <a:ext cx="62113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sz="2400" i="1" dirty="0" err="1">
                              <a:latin typeface="Cambria Math" panose="02040503050406030204" pitchFamily="18" charset="0"/>
                            </a:rPr>
                          </m:ctrlPr>
                        </m:sSubPr>
                        <m:e>
                          <m:r>
                            <a:rPr lang="it-IT" sz="2400" i="1" dirty="0" err="1">
                              <a:latin typeface="Cambria Math" panose="02040503050406030204" pitchFamily="18" charset="0"/>
                            </a:rPr>
                            <m:t>𝐻</m:t>
                          </m:r>
                        </m:e>
                        <m:sub>
                          <m:r>
                            <a:rPr lang="it-IT" sz="2400" i="1" dirty="0" err="1">
                              <a:latin typeface="Cambria Math" panose="02040503050406030204" pitchFamily="18" charset="0"/>
                            </a:rPr>
                            <m:t>𝑣</m:t>
                          </m:r>
                        </m:sub>
                      </m:sSub>
                    </m:oMath>
                  </m:oMathPara>
                </a14:m>
                <a:endParaRPr lang="it-IT"/>
              </a:p>
            </p:txBody>
          </p:sp>
        </mc:Choice>
        <mc:Fallback xmlns="">
          <p:sp>
            <p:nvSpPr>
              <p:cNvPr id="12" name="Rectangle 11">
                <a:extLst>
                  <a:ext uri="{FF2B5EF4-FFF2-40B4-BE49-F238E27FC236}">
                    <a16:creationId xmlns:a16="http://schemas.microsoft.com/office/drawing/2014/main" id="{AF562ECF-D285-BD41-9342-236B5AD65F1D}"/>
                  </a:ext>
                </a:extLst>
              </p:cNvPr>
              <p:cNvSpPr>
                <a:spLocks noRot="1" noChangeAspect="1" noMove="1" noResize="1" noEditPoints="1" noAdjustHandles="1" noChangeArrowheads="1" noChangeShapeType="1" noTextEdit="1"/>
              </p:cNvSpPr>
              <p:nvPr/>
            </p:nvSpPr>
            <p:spPr>
              <a:xfrm>
                <a:off x="8323461" y="3166502"/>
                <a:ext cx="621131" cy="461665"/>
              </a:xfrm>
              <a:prstGeom prst="rect">
                <a:avLst/>
              </a:prstGeom>
              <a:blipFill>
                <a:blip r:embed="rId5"/>
                <a:stretch>
                  <a:fillRect/>
                </a:stretch>
              </a:blipFill>
            </p:spPr>
            <p:txBody>
              <a:bodyPr/>
              <a:lstStyle/>
              <a:p>
                <a:r>
                  <a:rPr lang="it-IT">
                    <a:noFill/>
                  </a:rPr>
                  <a:t> </a:t>
                </a:r>
              </a:p>
            </p:txBody>
          </p:sp>
        </mc:Fallback>
      </mc:AlternateContent>
      <p:sp>
        <p:nvSpPr>
          <p:cNvPr id="23" name="Content Placeholder 6">
            <a:extLst>
              <a:ext uri="{FF2B5EF4-FFF2-40B4-BE49-F238E27FC236}">
                <a16:creationId xmlns:a16="http://schemas.microsoft.com/office/drawing/2014/main" id="{4544C5BC-8030-8745-B611-2D838F8C37DD}"/>
              </a:ext>
            </a:extLst>
          </p:cNvPr>
          <p:cNvSpPr txBox="1">
            <a:spLocks/>
          </p:cNvSpPr>
          <p:nvPr/>
        </p:nvSpPr>
        <p:spPr>
          <a:xfrm>
            <a:off x="8961502" y="3244027"/>
            <a:ext cx="4114800"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a:t>carries 4 CNOT (2 in parallel)</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0915C596-8927-144A-8A56-5012A855A591}"/>
                  </a:ext>
                </a:extLst>
              </p:cNvPr>
              <p:cNvSpPr/>
              <p:nvPr/>
            </p:nvSpPr>
            <p:spPr>
              <a:xfrm>
                <a:off x="8306551" y="3645077"/>
                <a:ext cx="63164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sz="2400" i="1" dirty="0" err="1">
                              <a:latin typeface="Cambria Math" panose="02040503050406030204" pitchFamily="18" charset="0"/>
                            </a:rPr>
                          </m:ctrlPr>
                        </m:sSubPr>
                        <m:e>
                          <m:r>
                            <a:rPr lang="it-IT" sz="2400" i="1" dirty="0" err="1">
                              <a:latin typeface="Cambria Math" panose="02040503050406030204" pitchFamily="18" charset="0"/>
                            </a:rPr>
                            <m:t>𝐻</m:t>
                          </m:r>
                        </m:e>
                        <m:sub>
                          <m:r>
                            <a:rPr lang="it-IT" sz="2400" b="0" i="1" dirty="0" err="1">
                              <a:latin typeface="Cambria Math" panose="02040503050406030204" pitchFamily="18" charset="0"/>
                            </a:rPr>
                            <m:t>𝑘</m:t>
                          </m:r>
                        </m:sub>
                      </m:sSub>
                    </m:oMath>
                  </m:oMathPara>
                </a14:m>
                <a:endParaRPr lang="it-IT"/>
              </a:p>
            </p:txBody>
          </p:sp>
        </mc:Choice>
        <mc:Fallback xmlns="">
          <p:sp>
            <p:nvSpPr>
              <p:cNvPr id="24" name="Rectangle 23">
                <a:extLst>
                  <a:ext uri="{FF2B5EF4-FFF2-40B4-BE49-F238E27FC236}">
                    <a16:creationId xmlns:a16="http://schemas.microsoft.com/office/drawing/2014/main" id="{0915C596-8927-144A-8A56-5012A855A591}"/>
                  </a:ext>
                </a:extLst>
              </p:cNvPr>
              <p:cNvSpPr>
                <a:spLocks noRot="1" noChangeAspect="1" noMove="1" noResize="1" noEditPoints="1" noAdjustHandles="1" noChangeArrowheads="1" noChangeShapeType="1" noTextEdit="1"/>
              </p:cNvSpPr>
              <p:nvPr/>
            </p:nvSpPr>
            <p:spPr>
              <a:xfrm>
                <a:off x="8306551" y="3645077"/>
                <a:ext cx="631648" cy="461665"/>
              </a:xfrm>
              <a:prstGeom prst="rect">
                <a:avLst/>
              </a:prstGeom>
              <a:blipFill>
                <a:blip r:embed="rId6"/>
                <a:stretch>
                  <a:fillRect b="-2703"/>
                </a:stretch>
              </a:blipFill>
            </p:spPr>
            <p:txBody>
              <a:bodyPr/>
              <a:lstStyle/>
              <a:p>
                <a:r>
                  <a:rPr lang="it-IT">
                    <a:noFill/>
                  </a:rPr>
                  <a:t> </a:t>
                </a:r>
              </a:p>
            </p:txBody>
          </p:sp>
        </mc:Fallback>
      </mc:AlternateContent>
      <p:sp>
        <p:nvSpPr>
          <p:cNvPr id="25" name="Content Placeholder 6">
            <a:extLst>
              <a:ext uri="{FF2B5EF4-FFF2-40B4-BE49-F238E27FC236}">
                <a16:creationId xmlns:a16="http://schemas.microsoft.com/office/drawing/2014/main" id="{1D4233CA-95AE-474C-BBD3-9591C610F6EE}"/>
              </a:ext>
            </a:extLst>
          </p:cNvPr>
          <p:cNvSpPr txBox="1">
            <a:spLocks/>
          </p:cNvSpPr>
          <p:nvPr/>
        </p:nvSpPr>
        <p:spPr>
          <a:xfrm>
            <a:off x="8944592" y="3722602"/>
            <a:ext cx="4114800"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a:t>(optimized) carries 8 CNOT (in series)</a:t>
            </a:r>
          </a:p>
        </p:txBody>
      </p:sp>
      <p:sp>
        <p:nvSpPr>
          <p:cNvPr id="26" name="Right Arrow 25">
            <a:extLst>
              <a:ext uri="{FF2B5EF4-FFF2-40B4-BE49-F238E27FC236}">
                <a16:creationId xmlns:a16="http://schemas.microsoft.com/office/drawing/2014/main" id="{242187BA-DFA6-344C-BE49-09338B9AA01C}"/>
              </a:ext>
            </a:extLst>
          </p:cNvPr>
          <p:cNvSpPr/>
          <p:nvPr/>
        </p:nvSpPr>
        <p:spPr>
          <a:xfrm rot="5400000">
            <a:off x="9964479" y="2523744"/>
            <a:ext cx="50292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31" name="Content Placeholder 6">
            <a:extLst>
              <a:ext uri="{FF2B5EF4-FFF2-40B4-BE49-F238E27FC236}">
                <a16:creationId xmlns:a16="http://schemas.microsoft.com/office/drawing/2014/main" id="{93015207-37F8-3745-867D-12602A80D676}"/>
              </a:ext>
            </a:extLst>
          </p:cNvPr>
          <p:cNvSpPr txBox="1">
            <a:spLocks/>
          </p:cNvSpPr>
          <p:nvPr/>
        </p:nvSpPr>
        <p:spPr>
          <a:xfrm>
            <a:off x="5080584" y="3833115"/>
            <a:ext cx="2351098" cy="3344925"/>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285750" indent="-285750">
              <a:buFont typeface="Wingdings" pitchFamily="2" charset="2"/>
              <a:buChar char="§"/>
            </a:pPr>
            <a:r>
              <a:rPr lang="it-IT" sz="1600">
                <a:solidFill>
                  <a:schemeClr val="accent2"/>
                </a:solidFill>
              </a:rPr>
              <a:t>Seems that at low nTrot the 2° order S-T fails sooner</a:t>
            </a:r>
          </a:p>
          <a:p>
            <a:pPr marL="285750" indent="-285750">
              <a:buFont typeface="Wingdings" pitchFamily="2" charset="2"/>
              <a:buChar char="§"/>
            </a:pPr>
            <a:endParaRPr lang="it-IT" sz="1600">
              <a:solidFill>
                <a:schemeClr val="accent2"/>
              </a:solidFill>
            </a:endParaRPr>
          </a:p>
          <a:p>
            <a:pPr marL="285750" indent="-285750">
              <a:buFont typeface="Wingdings" pitchFamily="2" charset="2"/>
              <a:buChar char="§"/>
            </a:pPr>
            <a:endParaRPr lang="it-IT" sz="1600">
              <a:solidFill>
                <a:schemeClr val="accent2"/>
              </a:solidFill>
            </a:endParaRPr>
          </a:p>
          <a:p>
            <a:pPr marL="285750" indent="-285750">
              <a:buFont typeface="Wingdings" pitchFamily="2" charset="2"/>
              <a:buChar char="§"/>
            </a:pPr>
            <a:endParaRPr lang="it-IT" sz="1600">
              <a:solidFill>
                <a:srgbClr val="00B050"/>
              </a:solidFill>
            </a:endParaRPr>
          </a:p>
          <a:p>
            <a:pPr marL="285750" indent="-285750">
              <a:buFont typeface="Wingdings" pitchFamily="2" charset="2"/>
              <a:buChar char="§"/>
            </a:pPr>
            <a:r>
              <a:rPr lang="it-IT" sz="1600">
                <a:solidFill>
                  <a:srgbClr val="00B050"/>
                </a:solidFill>
              </a:rPr>
              <a:t>Gain in performance at high times</a:t>
            </a:r>
          </a:p>
          <a:p>
            <a:pPr marL="285750" indent="-285750">
              <a:buFont typeface="Wingdings" pitchFamily="2" charset="2"/>
              <a:buChar char="§"/>
            </a:pPr>
            <a:r>
              <a:rPr lang="it-IT" sz="1600">
                <a:solidFill>
                  <a:srgbClr val="C00000"/>
                </a:solidFill>
              </a:rPr>
              <a:t>No significant gain at low-middle times</a:t>
            </a:r>
          </a:p>
        </p:txBody>
      </p:sp>
      <p:pic>
        <p:nvPicPr>
          <p:cNvPr id="5" name="Picture 4">
            <a:extLst>
              <a:ext uri="{FF2B5EF4-FFF2-40B4-BE49-F238E27FC236}">
                <a16:creationId xmlns:a16="http://schemas.microsoft.com/office/drawing/2014/main" id="{A70FA3D7-55A8-0D40-84F9-251087088B76}"/>
              </a:ext>
            </a:extLst>
          </p:cNvPr>
          <p:cNvPicPr>
            <a:picLocks noChangeAspect="1"/>
          </p:cNvPicPr>
          <p:nvPr/>
        </p:nvPicPr>
        <p:blipFill>
          <a:blip r:embed="rId7"/>
          <a:stretch>
            <a:fillRect/>
          </a:stretch>
        </p:blipFill>
        <p:spPr>
          <a:xfrm>
            <a:off x="439940" y="5421700"/>
            <a:ext cx="3952547" cy="2709736"/>
          </a:xfrm>
          <a:prstGeom prst="rect">
            <a:avLst/>
          </a:prstGeom>
        </p:spPr>
      </p:pic>
      <p:sp>
        <p:nvSpPr>
          <p:cNvPr id="28" name="Content Placeholder 6">
            <a:extLst>
              <a:ext uri="{FF2B5EF4-FFF2-40B4-BE49-F238E27FC236}">
                <a16:creationId xmlns:a16="http://schemas.microsoft.com/office/drawing/2014/main" id="{5C95254D-2CE8-2D4F-8412-0DD783B8F7E8}"/>
              </a:ext>
            </a:extLst>
          </p:cNvPr>
          <p:cNvSpPr txBox="1">
            <a:spLocks/>
          </p:cNvSpPr>
          <p:nvPr/>
        </p:nvSpPr>
        <p:spPr>
          <a:xfrm>
            <a:off x="790411" y="5074920"/>
            <a:ext cx="4114800"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 nT=3</a:t>
            </a:r>
          </a:p>
        </p:txBody>
      </p:sp>
      <p:sp>
        <p:nvSpPr>
          <p:cNvPr id="29" name="TextBox 28">
            <a:extLst>
              <a:ext uri="{FF2B5EF4-FFF2-40B4-BE49-F238E27FC236}">
                <a16:creationId xmlns:a16="http://schemas.microsoft.com/office/drawing/2014/main" id="{875D03F5-BA97-EC45-B0BE-4184ED8E1222}"/>
              </a:ext>
            </a:extLst>
          </p:cNvPr>
          <p:cNvSpPr txBox="1"/>
          <p:nvPr/>
        </p:nvSpPr>
        <p:spPr>
          <a:xfrm>
            <a:off x="365760" y="1096059"/>
            <a:ext cx="2651760" cy="369332"/>
          </a:xfrm>
          <a:prstGeom prst="rect">
            <a:avLst/>
          </a:prstGeom>
          <a:noFill/>
        </p:spPr>
        <p:txBody>
          <a:bodyPr wrap="square" rtlCol="0">
            <a:spAutoFit/>
          </a:bodyPr>
          <a:lstStyle/>
          <a:p>
            <a:r>
              <a:rPr lang="it-IT" sz="1800" b="1">
                <a:solidFill>
                  <a:schemeClr val="bg2">
                    <a:lumMod val="50000"/>
                  </a:schemeClr>
                </a:solidFill>
                <a:latin typeface="IBM Plex Sans" panose="020B0503050203000203" pitchFamily="34" charset="0"/>
              </a:rPr>
              <a:t>Mapping 1</a:t>
            </a:r>
          </a:p>
        </p:txBody>
      </p:sp>
      <p:sp>
        <p:nvSpPr>
          <p:cNvPr id="6" name="Oval 5">
            <a:extLst>
              <a:ext uri="{FF2B5EF4-FFF2-40B4-BE49-F238E27FC236}">
                <a16:creationId xmlns:a16="http://schemas.microsoft.com/office/drawing/2014/main" id="{A5F3C5C3-CC00-1E4F-A45E-CF3A5F0155F8}"/>
              </a:ext>
            </a:extLst>
          </p:cNvPr>
          <p:cNvSpPr/>
          <p:nvPr/>
        </p:nvSpPr>
        <p:spPr>
          <a:xfrm>
            <a:off x="3017520" y="5805840"/>
            <a:ext cx="1374966" cy="1934480"/>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30" name="Oval 29">
            <a:extLst>
              <a:ext uri="{FF2B5EF4-FFF2-40B4-BE49-F238E27FC236}">
                <a16:creationId xmlns:a16="http://schemas.microsoft.com/office/drawing/2014/main" id="{F921C943-D9A5-504C-B6F3-0B4699FF364D}"/>
              </a:ext>
            </a:extLst>
          </p:cNvPr>
          <p:cNvSpPr/>
          <p:nvPr/>
        </p:nvSpPr>
        <p:spPr>
          <a:xfrm>
            <a:off x="1613372" y="6263640"/>
            <a:ext cx="1325880" cy="129380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20" name="Oval 19">
            <a:extLst>
              <a:ext uri="{FF2B5EF4-FFF2-40B4-BE49-F238E27FC236}">
                <a16:creationId xmlns:a16="http://schemas.microsoft.com/office/drawing/2014/main" id="{6D9D8140-BCE9-C548-8A56-B6927175BFFC}"/>
              </a:ext>
            </a:extLst>
          </p:cNvPr>
          <p:cNvSpPr/>
          <p:nvPr/>
        </p:nvSpPr>
        <p:spPr>
          <a:xfrm>
            <a:off x="1561025" y="3719778"/>
            <a:ext cx="872448" cy="93846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27" name="Rectangle 26">
            <a:extLst>
              <a:ext uri="{FF2B5EF4-FFF2-40B4-BE49-F238E27FC236}">
                <a16:creationId xmlns:a16="http://schemas.microsoft.com/office/drawing/2014/main" id="{85F7E856-028D-3F45-ACAC-758D13977A17}"/>
              </a:ext>
            </a:extLst>
          </p:cNvPr>
          <p:cNvSpPr/>
          <p:nvPr/>
        </p:nvSpPr>
        <p:spPr>
          <a:xfrm>
            <a:off x="10287000" y="6560802"/>
            <a:ext cx="3611880" cy="954107"/>
          </a:xfrm>
          <a:prstGeom prst="rect">
            <a:avLst/>
          </a:prstGeom>
          <a:noFill/>
        </p:spPr>
        <p:txBody>
          <a:bodyPr wrap="square" lIns="91440" tIns="45720" rIns="91440" bIns="45720">
            <a:spAutoFit/>
          </a:bodyPr>
          <a:lstStyle/>
          <a:p>
            <a:r>
              <a:rPr lang="en-GB" sz="28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2° order S-T on Hv was not possible</a:t>
            </a:r>
          </a:p>
        </p:txBody>
      </p:sp>
    </p:spTree>
    <p:extLst>
      <p:ext uri="{BB962C8B-B14F-4D97-AF65-F5344CB8AC3E}">
        <p14:creationId xmlns:p14="http://schemas.microsoft.com/office/powerpoint/2010/main" val="3269193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0339B18-8F26-0E41-AA18-D9D25CB9515F}"/>
              </a:ext>
            </a:extLst>
          </p:cNvPr>
          <p:cNvSpPr>
            <a:spLocks noGrp="1"/>
          </p:cNvSpPr>
          <p:nvPr>
            <p:ph type="title"/>
          </p:nvPr>
        </p:nvSpPr>
        <p:spPr/>
        <p:txBody>
          <a:bodyPr/>
          <a:lstStyle/>
          <a:p>
            <a:r>
              <a:rPr lang="it-IT"/>
              <a:t>Quantum circuit implementation</a:t>
            </a:r>
          </a:p>
        </p:txBody>
      </p:sp>
      <p:sp>
        <p:nvSpPr>
          <p:cNvPr id="3" name="Rectangle 2">
            <a:extLst>
              <a:ext uri="{FF2B5EF4-FFF2-40B4-BE49-F238E27FC236}">
                <a16:creationId xmlns:a16="http://schemas.microsoft.com/office/drawing/2014/main" id="{251352CC-2D95-BB44-9EB4-CF6FC734C2DB}"/>
              </a:ext>
            </a:extLst>
          </p:cNvPr>
          <p:cNvSpPr/>
          <p:nvPr/>
        </p:nvSpPr>
        <p:spPr>
          <a:xfrm>
            <a:off x="457200" y="2286000"/>
            <a:ext cx="7315200" cy="461280"/>
          </a:xfrm>
          <a:prstGeom prst="rect">
            <a:avLst/>
          </a:prstGeom>
        </p:spPr>
        <p:txBody>
          <a:bodyPr>
            <a:spAutoFit/>
          </a:bodyPr>
          <a:lstStyle/>
          <a:p>
            <a:pPr marL="342900" indent="-342900">
              <a:lnSpc>
                <a:spcPct val="105000"/>
              </a:lnSpc>
              <a:spcBef>
                <a:spcPts val="1000"/>
              </a:spcBef>
              <a:buFont typeface="Wingdings" pitchFamily="2" charset="2"/>
              <a:buChar char="§"/>
            </a:pPr>
            <a:r>
              <a:rPr lang="it-IT" sz="2400" dirty="0" err="1">
                <a:latin typeface="IBM Plex Sans" charset="0"/>
                <a:ea typeface="IBM Plex Sans" charset="0"/>
                <a:cs typeface="IBM Plex Sans" charset="0"/>
              </a:rPr>
              <a:t>Tests on Mapping 2</a:t>
            </a:r>
          </a:p>
        </p:txBody>
      </p:sp>
      <p:grpSp>
        <p:nvGrpSpPr>
          <p:cNvPr id="34" name="Group 33">
            <a:extLst>
              <a:ext uri="{FF2B5EF4-FFF2-40B4-BE49-F238E27FC236}">
                <a16:creationId xmlns:a16="http://schemas.microsoft.com/office/drawing/2014/main" id="{2DD1DF71-E171-3E47-80D4-B3B2C987D926}"/>
              </a:ext>
            </a:extLst>
          </p:cNvPr>
          <p:cNvGrpSpPr/>
          <p:nvPr/>
        </p:nvGrpSpPr>
        <p:grpSpPr>
          <a:xfrm>
            <a:off x="835900" y="3392665"/>
            <a:ext cx="6067820" cy="2368055"/>
            <a:chOff x="502920" y="5207283"/>
            <a:chExt cx="6067820" cy="2368055"/>
          </a:xfrm>
        </p:grpSpPr>
        <p:cxnSp>
          <p:nvCxnSpPr>
            <p:cNvPr id="35" name="Straight Connector 34">
              <a:extLst>
                <a:ext uri="{FF2B5EF4-FFF2-40B4-BE49-F238E27FC236}">
                  <a16:creationId xmlns:a16="http://schemas.microsoft.com/office/drawing/2014/main" id="{AF7B53A7-32AD-9548-9249-EFF1B6521C58}"/>
                </a:ext>
              </a:extLst>
            </p:cNvPr>
            <p:cNvCxnSpPr/>
            <p:nvPr/>
          </p:nvCxnSpPr>
          <p:spPr>
            <a:xfrm>
              <a:off x="955346" y="5536163"/>
              <a:ext cx="4003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918C8B9-4091-F241-B579-C01D35437081}"/>
                </a:ext>
              </a:extLst>
            </p:cNvPr>
            <p:cNvCxnSpPr/>
            <p:nvPr/>
          </p:nvCxnSpPr>
          <p:spPr>
            <a:xfrm>
              <a:off x="955346" y="5938847"/>
              <a:ext cx="4003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A1DC1C0-E4A1-9745-802F-C986AD707532}"/>
                </a:ext>
              </a:extLst>
            </p:cNvPr>
            <p:cNvCxnSpPr/>
            <p:nvPr/>
          </p:nvCxnSpPr>
          <p:spPr>
            <a:xfrm>
              <a:off x="955346" y="6341531"/>
              <a:ext cx="4003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25664AD-0B02-0A45-9CDD-E3EEF5324186}"/>
                </a:ext>
              </a:extLst>
            </p:cNvPr>
            <p:cNvCxnSpPr/>
            <p:nvPr/>
          </p:nvCxnSpPr>
          <p:spPr>
            <a:xfrm>
              <a:off x="955346" y="6744215"/>
              <a:ext cx="4003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51FFD01-B9CE-DB4E-8CA7-9B423F447E2B}"/>
                </a:ext>
              </a:extLst>
            </p:cNvPr>
            <p:cNvSpPr txBox="1"/>
            <p:nvPr/>
          </p:nvSpPr>
          <p:spPr>
            <a:xfrm>
              <a:off x="5082401" y="5236570"/>
              <a:ext cx="546410" cy="1702967"/>
            </a:xfrm>
            <a:prstGeom prst="rect">
              <a:avLst/>
            </a:prstGeom>
            <a:noFill/>
          </p:spPr>
          <p:txBody>
            <a:bodyPr wrap="square" rtlCol="0">
              <a:spAutoFit/>
            </a:bodyPr>
            <a:lstStyle/>
            <a:p>
              <a:pPr>
                <a:lnSpc>
                  <a:spcPct val="150000"/>
                </a:lnSpc>
              </a:pPr>
              <a:r>
                <a:rPr lang="it-IT" sz="1800">
                  <a:latin typeface="IBM Plex Sans" panose="020B0503050203000203" pitchFamily="34" charset="0"/>
                </a:rPr>
                <a:t>4</a:t>
              </a:r>
            </a:p>
            <a:p>
              <a:pPr>
                <a:lnSpc>
                  <a:spcPct val="150000"/>
                </a:lnSpc>
              </a:pPr>
              <a:r>
                <a:rPr lang="it-IT" sz="1800">
                  <a:latin typeface="IBM Plex Sans" panose="020B0503050203000203" pitchFamily="34" charset="0"/>
                </a:rPr>
                <a:t>3</a:t>
              </a:r>
            </a:p>
            <a:p>
              <a:pPr>
                <a:lnSpc>
                  <a:spcPct val="150000"/>
                </a:lnSpc>
              </a:pPr>
              <a:r>
                <a:rPr lang="it-IT" sz="1800">
                  <a:latin typeface="IBM Plex Sans" panose="020B0503050203000203" pitchFamily="34" charset="0"/>
                </a:rPr>
                <a:t>2</a:t>
              </a:r>
            </a:p>
            <a:p>
              <a:pPr>
                <a:lnSpc>
                  <a:spcPct val="150000"/>
                </a:lnSpc>
              </a:pPr>
              <a:r>
                <a:rPr lang="it-IT" sz="1800">
                  <a:latin typeface="IBM Plex Sans" panose="020B0503050203000203" pitchFamily="34" charset="0"/>
                </a:rPr>
                <a:t>1</a:t>
              </a:r>
            </a:p>
          </p:txBody>
        </p:sp>
        <p:sp>
          <p:nvSpPr>
            <p:cNvPr id="40" name="TextBox 39">
              <a:extLst>
                <a:ext uri="{FF2B5EF4-FFF2-40B4-BE49-F238E27FC236}">
                  <a16:creationId xmlns:a16="http://schemas.microsoft.com/office/drawing/2014/main" id="{E3CDB74C-E2D8-A44B-BD4E-7F7629E6081F}"/>
                </a:ext>
              </a:extLst>
            </p:cNvPr>
            <p:cNvSpPr txBox="1"/>
            <p:nvPr/>
          </p:nvSpPr>
          <p:spPr>
            <a:xfrm>
              <a:off x="502920" y="5236570"/>
              <a:ext cx="546410" cy="1702967"/>
            </a:xfrm>
            <a:prstGeom prst="rect">
              <a:avLst/>
            </a:prstGeom>
            <a:noFill/>
          </p:spPr>
          <p:txBody>
            <a:bodyPr wrap="square" rtlCol="0">
              <a:spAutoFit/>
            </a:bodyPr>
            <a:lstStyle/>
            <a:p>
              <a:pPr>
                <a:lnSpc>
                  <a:spcPct val="150000"/>
                </a:lnSpc>
              </a:pPr>
              <a:r>
                <a:rPr lang="it-IT" sz="1800">
                  <a:latin typeface="IBM Plex Sans" panose="020B0503050203000203" pitchFamily="34" charset="0"/>
                </a:rPr>
                <a:t>1</a:t>
              </a:r>
            </a:p>
            <a:p>
              <a:pPr>
                <a:lnSpc>
                  <a:spcPct val="150000"/>
                </a:lnSpc>
              </a:pPr>
              <a:r>
                <a:rPr lang="it-IT" sz="1800">
                  <a:latin typeface="IBM Plex Sans" panose="020B0503050203000203" pitchFamily="34" charset="0"/>
                </a:rPr>
                <a:t>2</a:t>
              </a:r>
            </a:p>
            <a:p>
              <a:pPr>
                <a:lnSpc>
                  <a:spcPct val="150000"/>
                </a:lnSpc>
              </a:pPr>
              <a:r>
                <a:rPr lang="it-IT" sz="1800">
                  <a:latin typeface="IBM Plex Sans" panose="020B0503050203000203" pitchFamily="34" charset="0"/>
                </a:rPr>
                <a:t>2</a:t>
              </a:r>
            </a:p>
            <a:p>
              <a:pPr>
                <a:lnSpc>
                  <a:spcPct val="150000"/>
                </a:lnSpc>
              </a:pPr>
              <a:r>
                <a:rPr lang="it-IT" sz="1800">
                  <a:latin typeface="IBM Plex Sans" panose="020B0503050203000203" pitchFamily="34" charset="0"/>
                </a:rPr>
                <a:t>1</a:t>
              </a:r>
            </a:p>
          </p:txBody>
        </p:sp>
        <p:cxnSp>
          <p:nvCxnSpPr>
            <p:cNvPr id="41" name="Straight Arrow Connector 40">
              <a:extLst>
                <a:ext uri="{FF2B5EF4-FFF2-40B4-BE49-F238E27FC236}">
                  <a16:creationId xmlns:a16="http://schemas.microsoft.com/office/drawing/2014/main" id="{1996E567-598E-8340-B016-EDEBFF63B223}"/>
                </a:ext>
              </a:extLst>
            </p:cNvPr>
            <p:cNvCxnSpPr>
              <a:cxnSpLocks/>
            </p:cNvCxnSpPr>
            <p:nvPr/>
          </p:nvCxnSpPr>
          <p:spPr>
            <a:xfrm>
              <a:off x="800188" y="6638692"/>
              <a:ext cx="0" cy="16509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B7EC971-C4A8-3E47-B707-29B1F3D66EBA}"/>
                </a:ext>
              </a:extLst>
            </p:cNvPr>
            <p:cNvCxnSpPr>
              <a:cxnSpLocks/>
            </p:cNvCxnSpPr>
            <p:nvPr/>
          </p:nvCxnSpPr>
          <p:spPr>
            <a:xfrm>
              <a:off x="800188" y="6235710"/>
              <a:ext cx="0" cy="16509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1CED63D-60A2-6D48-A5E5-25E89D3CB658}"/>
                </a:ext>
              </a:extLst>
            </p:cNvPr>
            <p:cNvCxnSpPr>
              <a:cxnSpLocks/>
            </p:cNvCxnSpPr>
            <p:nvPr/>
          </p:nvCxnSpPr>
          <p:spPr>
            <a:xfrm>
              <a:off x="800188" y="5833588"/>
              <a:ext cx="0" cy="16509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B58BF88-F3FD-3949-95DB-6B99129D8E33}"/>
                </a:ext>
              </a:extLst>
            </p:cNvPr>
            <p:cNvCxnSpPr>
              <a:cxnSpLocks/>
            </p:cNvCxnSpPr>
            <p:nvPr/>
          </p:nvCxnSpPr>
          <p:spPr>
            <a:xfrm>
              <a:off x="800188" y="5419492"/>
              <a:ext cx="0" cy="16509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B291CD2B-E0E6-FB4C-93B2-3982ADB60FE7}"/>
                </a:ext>
              </a:extLst>
            </p:cNvPr>
            <p:cNvSpPr/>
            <p:nvPr/>
          </p:nvSpPr>
          <p:spPr>
            <a:xfrm>
              <a:off x="1577844" y="6641597"/>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6" name="Oval 45">
              <a:extLst>
                <a:ext uri="{FF2B5EF4-FFF2-40B4-BE49-F238E27FC236}">
                  <a16:creationId xmlns:a16="http://schemas.microsoft.com/office/drawing/2014/main" id="{9035EFFF-71E6-2048-8923-2C6759195E2D}"/>
                </a:ext>
              </a:extLst>
            </p:cNvPr>
            <p:cNvSpPr/>
            <p:nvPr/>
          </p:nvSpPr>
          <p:spPr>
            <a:xfrm>
              <a:off x="1577844" y="6251739"/>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7" name="Oval 46">
              <a:extLst>
                <a:ext uri="{FF2B5EF4-FFF2-40B4-BE49-F238E27FC236}">
                  <a16:creationId xmlns:a16="http://schemas.microsoft.com/office/drawing/2014/main" id="{33C42D0E-98B1-C149-9C3B-CB11F4EF4C24}"/>
                </a:ext>
              </a:extLst>
            </p:cNvPr>
            <p:cNvSpPr/>
            <p:nvPr/>
          </p:nvSpPr>
          <p:spPr>
            <a:xfrm>
              <a:off x="2286000" y="5874751"/>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8" name="Oval 47">
              <a:extLst>
                <a:ext uri="{FF2B5EF4-FFF2-40B4-BE49-F238E27FC236}">
                  <a16:creationId xmlns:a16="http://schemas.microsoft.com/office/drawing/2014/main" id="{4A199E34-5235-0345-9DD3-3C7526F0AEA6}"/>
                </a:ext>
              </a:extLst>
            </p:cNvPr>
            <p:cNvSpPr/>
            <p:nvPr/>
          </p:nvSpPr>
          <p:spPr>
            <a:xfrm>
              <a:off x="2286000" y="5438615"/>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9" name="Oval 48">
              <a:extLst>
                <a:ext uri="{FF2B5EF4-FFF2-40B4-BE49-F238E27FC236}">
                  <a16:creationId xmlns:a16="http://schemas.microsoft.com/office/drawing/2014/main" id="{EAFDDDBE-6ED8-BB49-85E0-56595FC0B620}"/>
                </a:ext>
              </a:extLst>
            </p:cNvPr>
            <p:cNvSpPr/>
            <p:nvPr/>
          </p:nvSpPr>
          <p:spPr>
            <a:xfrm>
              <a:off x="3876297" y="6638692"/>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0" name="Oval 49">
              <a:extLst>
                <a:ext uri="{FF2B5EF4-FFF2-40B4-BE49-F238E27FC236}">
                  <a16:creationId xmlns:a16="http://schemas.microsoft.com/office/drawing/2014/main" id="{86F92200-7ED0-EA40-A4DB-F49A070C3E17}"/>
                </a:ext>
              </a:extLst>
            </p:cNvPr>
            <p:cNvSpPr/>
            <p:nvPr/>
          </p:nvSpPr>
          <p:spPr>
            <a:xfrm>
              <a:off x="3876297" y="5428261"/>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1" name="Oval 50">
              <a:extLst>
                <a:ext uri="{FF2B5EF4-FFF2-40B4-BE49-F238E27FC236}">
                  <a16:creationId xmlns:a16="http://schemas.microsoft.com/office/drawing/2014/main" id="{C6CC5476-E9F1-3647-ABE8-1A9D751494CD}"/>
                </a:ext>
              </a:extLst>
            </p:cNvPr>
            <p:cNvSpPr/>
            <p:nvPr/>
          </p:nvSpPr>
          <p:spPr>
            <a:xfrm>
              <a:off x="4274094" y="6272366"/>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2" name="Oval 51">
              <a:extLst>
                <a:ext uri="{FF2B5EF4-FFF2-40B4-BE49-F238E27FC236}">
                  <a16:creationId xmlns:a16="http://schemas.microsoft.com/office/drawing/2014/main" id="{662223B5-CF2E-F448-B7EC-41E34217EF5B}"/>
                </a:ext>
              </a:extLst>
            </p:cNvPr>
            <p:cNvSpPr/>
            <p:nvPr/>
          </p:nvSpPr>
          <p:spPr>
            <a:xfrm>
              <a:off x="4287852" y="5856393"/>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53" name="Straight Connector 52">
              <a:extLst>
                <a:ext uri="{FF2B5EF4-FFF2-40B4-BE49-F238E27FC236}">
                  <a16:creationId xmlns:a16="http://schemas.microsoft.com/office/drawing/2014/main" id="{42C413C0-B4E7-7149-AC1A-C5F075514ECA}"/>
                </a:ext>
              </a:extLst>
            </p:cNvPr>
            <p:cNvCxnSpPr>
              <a:cxnSpLocks/>
              <a:stCxn id="50" idx="4"/>
            </p:cNvCxnSpPr>
            <p:nvPr/>
          </p:nvCxnSpPr>
          <p:spPr>
            <a:xfrm flipH="1">
              <a:off x="3977565" y="5633497"/>
              <a:ext cx="1350" cy="1005195"/>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54" name="Straight Connector 53">
              <a:extLst>
                <a:ext uri="{FF2B5EF4-FFF2-40B4-BE49-F238E27FC236}">
                  <a16:creationId xmlns:a16="http://schemas.microsoft.com/office/drawing/2014/main" id="{47AD04FB-7341-2749-8E63-FAEC3A745E29}"/>
                </a:ext>
              </a:extLst>
            </p:cNvPr>
            <p:cNvCxnSpPr>
              <a:cxnSpLocks/>
              <a:endCxn id="51" idx="0"/>
            </p:cNvCxnSpPr>
            <p:nvPr/>
          </p:nvCxnSpPr>
          <p:spPr>
            <a:xfrm>
              <a:off x="4376712" y="6032978"/>
              <a:ext cx="0" cy="239388"/>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55" name="Straight Connector 54">
              <a:extLst>
                <a:ext uri="{FF2B5EF4-FFF2-40B4-BE49-F238E27FC236}">
                  <a16:creationId xmlns:a16="http://schemas.microsoft.com/office/drawing/2014/main" id="{3F2A2824-ECE0-5D45-B029-B0FAFAD37F1C}"/>
                </a:ext>
              </a:extLst>
            </p:cNvPr>
            <p:cNvCxnSpPr>
              <a:cxnSpLocks/>
            </p:cNvCxnSpPr>
            <p:nvPr/>
          </p:nvCxnSpPr>
          <p:spPr>
            <a:xfrm>
              <a:off x="3389422" y="5216844"/>
              <a:ext cx="0" cy="199253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CA93D373-594C-9C4A-BA49-E936859BEED2}"/>
                </a:ext>
              </a:extLst>
            </p:cNvPr>
            <p:cNvSpPr txBox="1"/>
            <p:nvPr/>
          </p:nvSpPr>
          <p:spPr>
            <a:xfrm>
              <a:off x="1353952" y="7202530"/>
              <a:ext cx="1399031" cy="307777"/>
            </a:xfrm>
            <a:prstGeom prst="rect">
              <a:avLst/>
            </a:prstGeom>
            <a:noFill/>
          </p:spPr>
          <p:txBody>
            <a:bodyPr wrap="square" rtlCol="0">
              <a:spAutoFit/>
            </a:bodyPr>
            <a:lstStyle/>
            <a:p>
              <a:pPr algn="ctr"/>
              <a:r>
                <a:rPr lang="it-IT" sz="1400">
                  <a:solidFill>
                    <a:schemeClr val="bg2">
                      <a:lumMod val="50000"/>
                    </a:schemeClr>
                  </a:solidFill>
                  <a:latin typeface="IBM Plex Sans" panose="020B0503050203000203" pitchFamily="34" charset="0"/>
                </a:rPr>
                <a:t>hopping</a:t>
              </a:r>
            </a:p>
          </p:txBody>
        </p:sp>
        <p:sp>
          <p:nvSpPr>
            <p:cNvPr id="57" name="TextBox 56">
              <a:extLst>
                <a:ext uri="{FF2B5EF4-FFF2-40B4-BE49-F238E27FC236}">
                  <a16:creationId xmlns:a16="http://schemas.microsoft.com/office/drawing/2014/main" id="{973A11B4-6880-C244-99CD-DF65C3A55C90}"/>
                </a:ext>
              </a:extLst>
            </p:cNvPr>
            <p:cNvSpPr txBox="1"/>
            <p:nvPr/>
          </p:nvSpPr>
          <p:spPr>
            <a:xfrm>
              <a:off x="3588336" y="7202530"/>
              <a:ext cx="1541539" cy="307777"/>
            </a:xfrm>
            <a:prstGeom prst="rect">
              <a:avLst/>
            </a:prstGeom>
            <a:noFill/>
          </p:spPr>
          <p:txBody>
            <a:bodyPr wrap="square" rtlCol="0">
              <a:spAutoFit/>
            </a:bodyPr>
            <a:lstStyle/>
            <a:p>
              <a:pPr algn="ctr"/>
              <a:r>
                <a:rPr lang="it-IT" sz="1400">
                  <a:solidFill>
                    <a:schemeClr val="bg2">
                      <a:lumMod val="50000"/>
                    </a:schemeClr>
                  </a:solidFill>
                  <a:latin typeface="IBM Plex Sans" panose="020B0503050203000203" pitchFamily="34" charset="0"/>
                </a:rPr>
                <a:t>interaction</a:t>
              </a:r>
            </a:p>
          </p:txBody>
        </p:sp>
        <p:sp>
          <p:nvSpPr>
            <p:cNvPr id="58" name="TextBox 57">
              <a:extLst>
                <a:ext uri="{FF2B5EF4-FFF2-40B4-BE49-F238E27FC236}">
                  <a16:creationId xmlns:a16="http://schemas.microsoft.com/office/drawing/2014/main" id="{D0153CB6-2828-7A47-8FF1-F71D6CD69A3B}"/>
                </a:ext>
              </a:extLst>
            </p:cNvPr>
            <p:cNvSpPr txBox="1"/>
            <p:nvPr/>
          </p:nvSpPr>
          <p:spPr>
            <a:xfrm>
              <a:off x="5598004" y="5207283"/>
              <a:ext cx="546410" cy="1702967"/>
            </a:xfrm>
            <a:prstGeom prst="rect">
              <a:avLst/>
            </a:prstGeom>
            <a:noFill/>
          </p:spPr>
          <p:txBody>
            <a:bodyPr wrap="square" rtlCol="0">
              <a:spAutoFit/>
            </a:bodyPr>
            <a:lstStyle/>
            <a:p>
              <a:pPr>
                <a:lnSpc>
                  <a:spcPct val="150000"/>
                </a:lnSpc>
              </a:pPr>
              <a:r>
                <a:rPr lang="it-IT" sz="1800">
                  <a:solidFill>
                    <a:schemeClr val="accent2"/>
                  </a:solidFill>
                  <a:latin typeface="IBM Plex Sans" panose="020B0503050203000203" pitchFamily="34" charset="0"/>
                </a:rPr>
                <a:t>q0</a:t>
              </a:r>
            </a:p>
            <a:p>
              <a:pPr>
                <a:lnSpc>
                  <a:spcPct val="150000"/>
                </a:lnSpc>
              </a:pPr>
              <a:r>
                <a:rPr lang="it-IT" sz="1800">
                  <a:solidFill>
                    <a:schemeClr val="accent2"/>
                  </a:solidFill>
                  <a:latin typeface="IBM Plex Sans" panose="020B0503050203000203" pitchFamily="34" charset="0"/>
                </a:rPr>
                <a:t>q1</a:t>
              </a:r>
            </a:p>
            <a:p>
              <a:pPr>
                <a:lnSpc>
                  <a:spcPct val="150000"/>
                </a:lnSpc>
              </a:pPr>
              <a:r>
                <a:rPr lang="it-IT" sz="1800">
                  <a:solidFill>
                    <a:schemeClr val="accent2"/>
                  </a:solidFill>
                  <a:latin typeface="IBM Plex Sans" panose="020B0503050203000203" pitchFamily="34" charset="0"/>
                </a:rPr>
                <a:t>q2</a:t>
              </a:r>
            </a:p>
            <a:p>
              <a:pPr>
                <a:lnSpc>
                  <a:spcPct val="150000"/>
                </a:lnSpc>
              </a:pPr>
              <a:r>
                <a:rPr lang="it-IT" sz="1800">
                  <a:solidFill>
                    <a:schemeClr val="accent2"/>
                  </a:solidFill>
                  <a:latin typeface="IBM Plex Sans" panose="020B0503050203000203" pitchFamily="34" charset="0"/>
                </a:rPr>
                <a:t>q3</a:t>
              </a:r>
            </a:p>
          </p:txBody>
        </p:sp>
        <p:sp>
          <p:nvSpPr>
            <p:cNvPr id="59" name="TextBox 58">
              <a:extLst>
                <a:ext uri="{FF2B5EF4-FFF2-40B4-BE49-F238E27FC236}">
                  <a16:creationId xmlns:a16="http://schemas.microsoft.com/office/drawing/2014/main" id="{5CEA3F51-FD1A-BB43-9399-8C5861F90E03}"/>
                </a:ext>
              </a:extLst>
            </p:cNvPr>
            <p:cNvSpPr txBox="1"/>
            <p:nvPr/>
          </p:nvSpPr>
          <p:spPr>
            <a:xfrm>
              <a:off x="5029200" y="7052118"/>
              <a:ext cx="1541540" cy="523220"/>
            </a:xfrm>
            <a:prstGeom prst="rect">
              <a:avLst/>
            </a:prstGeom>
            <a:noFill/>
          </p:spPr>
          <p:txBody>
            <a:bodyPr wrap="square" rtlCol="0">
              <a:spAutoFit/>
            </a:bodyPr>
            <a:lstStyle/>
            <a:p>
              <a:pPr algn="ctr"/>
              <a:r>
                <a:rPr lang="it-IT" sz="1400">
                  <a:solidFill>
                    <a:schemeClr val="bg2">
                      <a:lumMod val="50000"/>
                    </a:schemeClr>
                  </a:solidFill>
                  <a:latin typeface="IBM Plex Sans" panose="020B0503050203000203" pitchFamily="34" charset="0"/>
                </a:rPr>
                <a:t>qubit </a:t>
              </a:r>
            </a:p>
            <a:p>
              <a:pPr algn="ctr"/>
              <a:r>
                <a:rPr lang="it-IT" sz="1400">
                  <a:solidFill>
                    <a:schemeClr val="bg2">
                      <a:lumMod val="50000"/>
                    </a:schemeClr>
                  </a:solidFill>
                  <a:latin typeface="IBM Plex Sans" panose="020B0503050203000203" pitchFamily="34" charset="0"/>
                </a:rPr>
                <a:t>mapping</a:t>
              </a:r>
            </a:p>
          </p:txBody>
        </p:sp>
        <p:cxnSp>
          <p:nvCxnSpPr>
            <p:cNvPr id="60" name="Straight Connector 59">
              <a:extLst>
                <a:ext uri="{FF2B5EF4-FFF2-40B4-BE49-F238E27FC236}">
                  <a16:creationId xmlns:a16="http://schemas.microsoft.com/office/drawing/2014/main" id="{C0272816-FBDF-534E-A68A-4A34FD4F74B4}"/>
                </a:ext>
              </a:extLst>
            </p:cNvPr>
            <p:cNvCxnSpPr>
              <a:cxnSpLocks/>
              <a:stCxn id="48" idx="4"/>
              <a:endCxn id="47" idx="0"/>
            </p:cNvCxnSpPr>
            <p:nvPr/>
          </p:nvCxnSpPr>
          <p:spPr>
            <a:xfrm>
              <a:off x="2388618" y="5643851"/>
              <a:ext cx="0" cy="23090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61" name="Straight Connector 60">
              <a:extLst>
                <a:ext uri="{FF2B5EF4-FFF2-40B4-BE49-F238E27FC236}">
                  <a16:creationId xmlns:a16="http://schemas.microsoft.com/office/drawing/2014/main" id="{A39297D1-E771-5A49-9283-1422C680AA8C}"/>
                </a:ext>
              </a:extLst>
            </p:cNvPr>
            <p:cNvCxnSpPr>
              <a:cxnSpLocks/>
              <a:stCxn id="46" idx="4"/>
              <a:endCxn id="45" idx="0"/>
            </p:cNvCxnSpPr>
            <p:nvPr/>
          </p:nvCxnSpPr>
          <p:spPr>
            <a:xfrm>
              <a:off x="1680462" y="6456975"/>
              <a:ext cx="0" cy="184622"/>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62" name="TextBox 61">
              <a:extLst>
                <a:ext uri="{FF2B5EF4-FFF2-40B4-BE49-F238E27FC236}">
                  <a16:creationId xmlns:a16="http://schemas.microsoft.com/office/drawing/2014/main" id="{2072D7E9-E206-A246-A212-B542677593A6}"/>
                </a:ext>
              </a:extLst>
            </p:cNvPr>
            <p:cNvSpPr txBox="1"/>
            <p:nvPr/>
          </p:nvSpPr>
          <p:spPr>
            <a:xfrm rot="5400000">
              <a:off x="5551320" y="6014879"/>
              <a:ext cx="1541540" cy="307777"/>
            </a:xfrm>
            <a:prstGeom prst="rect">
              <a:avLst/>
            </a:prstGeom>
            <a:noFill/>
          </p:spPr>
          <p:txBody>
            <a:bodyPr wrap="square" rtlCol="0">
              <a:spAutoFit/>
            </a:bodyPr>
            <a:lstStyle/>
            <a:p>
              <a:pPr algn="ctr"/>
              <a:r>
                <a:rPr lang="it-IT" sz="1400" b="1">
                  <a:solidFill>
                    <a:schemeClr val="bg2">
                      <a:lumMod val="50000"/>
                    </a:schemeClr>
                  </a:solidFill>
                  <a:latin typeface="IBM Plex Sans" panose="020B0503050203000203" pitchFamily="34" charset="0"/>
                </a:rPr>
                <a:t>Mapping 2</a:t>
              </a:r>
            </a:p>
          </p:txBody>
        </p:sp>
      </p:grpSp>
    </p:spTree>
    <p:extLst>
      <p:ext uri="{BB962C8B-B14F-4D97-AF65-F5344CB8AC3E}">
        <p14:creationId xmlns:p14="http://schemas.microsoft.com/office/powerpoint/2010/main" val="4209477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Quantum circuit optimization</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t>Optimized mapping</a:t>
            </a:r>
          </a:p>
        </p:txBody>
      </p:sp>
      <p:sp>
        <p:nvSpPr>
          <p:cNvPr id="16" name="TextBox 15">
            <a:extLst>
              <a:ext uri="{FF2B5EF4-FFF2-40B4-BE49-F238E27FC236}">
                <a16:creationId xmlns:a16="http://schemas.microsoft.com/office/drawing/2014/main" id="{F81B58F2-67B7-8649-959F-642794FB1CC6}"/>
              </a:ext>
            </a:extLst>
          </p:cNvPr>
          <p:cNvSpPr txBox="1"/>
          <p:nvPr/>
        </p:nvSpPr>
        <p:spPr>
          <a:xfrm>
            <a:off x="502920" y="1891777"/>
            <a:ext cx="5712763" cy="424732"/>
          </a:xfrm>
          <a:prstGeom prst="rect">
            <a:avLst/>
          </a:prstGeom>
          <a:noFill/>
        </p:spPr>
        <p:txBody>
          <a:bodyPr wrap="square" rtlCol="0">
            <a:spAutoFit/>
          </a:bodyPr>
          <a:lstStyle/>
          <a:p>
            <a:r>
              <a:rPr lang="it-IT" b="1">
                <a:latin typeface="IBM Plex Sans" panose="020B0503050203000203" pitchFamily="34" charset="0"/>
              </a:rPr>
              <a:t>New circuit</a:t>
            </a:r>
          </a:p>
        </p:txBody>
      </p:sp>
      <p:sp>
        <p:nvSpPr>
          <p:cNvPr id="38" name="Content Placeholder 6">
            <a:extLst>
              <a:ext uri="{FF2B5EF4-FFF2-40B4-BE49-F238E27FC236}">
                <a16:creationId xmlns:a16="http://schemas.microsoft.com/office/drawing/2014/main" id="{0C1CAA5F-FEA9-4049-9743-82FD279ECB34}"/>
              </a:ext>
            </a:extLst>
          </p:cNvPr>
          <p:cNvSpPr txBox="1">
            <a:spLocks/>
          </p:cNvSpPr>
          <p:nvPr/>
        </p:nvSpPr>
        <p:spPr>
          <a:xfrm>
            <a:off x="502921" y="2514600"/>
            <a:ext cx="7818754" cy="861874"/>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a:solidFill>
                  <a:schemeClr val="tx1">
                    <a:lumMod val="50000"/>
                    <a:lumOff val="50000"/>
                  </a:schemeClr>
                </a:solidFill>
              </a:rPr>
              <a:t>By changing the mapping we can parallelize many CNOTs and reduce circuit complexity</a:t>
            </a:r>
            <a:endParaRPr lang="it-IT" sz="1600" i="1">
              <a:solidFill>
                <a:schemeClr val="tx1">
                  <a:lumMod val="50000"/>
                  <a:lumOff val="50000"/>
                </a:schemeClr>
              </a:solidFill>
            </a:endParaRPr>
          </a:p>
          <a:p>
            <a:endParaRPr lang="it-IT" sz="1600">
              <a:solidFill>
                <a:schemeClr val="tx1">
                  <a:lumMod val="50000"/>
                  <a:lumOff val="50000"/>
                </a:schemeClr>
              </a:solidFill>
            </a:endParaRPr>
          </a:p>
        </p:txBody>
      </p:sp>
      <p:grpSp>
        <p:nvGrpSpPr>
          <p:cNvPr id="7" name="Group 6">
            <a:extLst>
              <a:ext uri="{FF2B5EF4-FFF2-40B4-BE49-F238E27FC236}">
                <a16:creationId xmlns:a16="http://schemas.microsoft.com/office/drawing/2014/main" id="{6930242D-5591-694E-973C-809A73F1F990}"/>
              </a:ext>
            </a:extLst>
          </p:cNvPr>
          <p:cNvGrpSpPr/>
          <p:nvPr/>
        </p:nvGrpSpPr>
        <p:grpSpPr>
          <a:xfrm>
            <a:off x="8864098" y="257810"/>
            <a:ext cx="5242348" cy="2805430"/>
            <a:chOff x="8864098" y="257810"/>
            <a:chExt cx="5242348" cy="2805430"/>
          </a:xfrm>
        </p:grpSpPr>
        <p:pic>
          <p:nvPicPr>
            <p:cNvPr id="41" name="Picture 40">
              <a:extLst>
                <a:ext uri="{FF2B5EF4-FFF2-40B4-BE49-F238E27FC236}">
                  <a16:creationId xmlns:a16="http://schemas.microsoft.com/office/drawing/2014/main" id="{059D1E1A-EB92-9D43-A21C-8B1902405AD0}"/>
                </a:ext>
              </a:extLst>
            </p:cNvPr>
            <p:cNvPicPr>
              <a:picLocks noChangeAspect="1"/>
            </p:cNvPicPr>
            <p:nvPr/>
          </p:nvPicPr>
          <p:blipFill>
            <a:blip r:embed="rId2"/>
            <a:stretch>
              <a:fillRect/>
            </a:stretch>
          </p:blipFill>
          <p:spPr>
            <a:xfrm>
              <a:off x="8864098" y="257810"/>
              <a:ext cx="5242348" cy="2753980"/>
            </a:xfrm>
            <a:prstGeom prst="rect">
              <a:avLst/>
            </a:prstGeom>
          </p:spPr>
        </p:pic>
        <p:sp>
          <p:nvSpPr>
            <p:cNvPr id="34" name="Rectangle 33">
              <a:extLst>
                <a:ext uri="{FF2B5EF4-FFF2-40B4-BE49-F238E27FC236}">
                  <a16:creationId xmlns:a16="http://schemas.microsoft.com/office/drawing/2014/main" id="{EB090AE9-8823-FD40-8C40-AC9DC3259F3D}"/>
                </a:ext>
              </a:extLst>
            </p:cNvPr>
            <p:cNvSpPr/>
            <p:nvPr/>
          </p:nvSpPr>
          <p:spPr>
            <a:xfrm>
              <a:off x="11676130" y="628290"/>
              <a:ext cx="2191057" cy="92319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2" name="Rectangle 41">
              <a:extLst>
                <a:ext uri="{FF2B5EF4-FFF2-40B4-BE49-F238E27FC236}">
                  <a16:creationId xmlns:a16="http://schemas.microsoft.com/office/drawing/2014/main" id="{FE4D227E-6E0E-F84A-B1D7-1317C913725C}"/>
                </a:ext>
              </a:extLst>
            </p:cNvPr>
            <p:cNvSpPr/>
            <p:nvPr/>
          </p:nvSpPr>
          <p:spPr>
            <a:xfrm>
              <a:off x="9437716" y="626965"/>
              <a:ext cx="2220884" cy="92319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4" name="Rectangle 43">
              <a:extLst>
                <a:ext uri="{FF2B5EF4-FFF2-40B4-BE49-F238E27FC236}">
                  <a16:creationId xmlns:a16="http://schemas.microsoft.com/office/drawing/2014/main" id="{821D8539-6AFB-734C-8748-384C6220BE9C}"/>
                </a:ext>
              </a:extLst>
            </p:cNvPr>
            <p:cNvSpPr/>
            <p:nvPr/>
          </p:nvSpPr>
          <p:spPr>
            <a:xfrm>
              <a:off x="11658599" y="1845309"/>
              <a:ext cx="2023669" cy="414691"/>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5" name="Rectangle 44">
              <a:extLst>
                <a:ext uri="{FF2B5EF4-FFF2-40B4-BE49-F238E27FC236}">
                  <a16:creationId xmlns:a16="http://schemas.microsoft.com/office/drawing/2014/main" id="{94808394-2187-6845-9428-D19CDCA722F7}"/>
                </a:ext>
              </a:extLst>
            </p:cNvPr>
            <p:cNvSpPr/>
            <p:nvPr/>
          </p:nvSpPr>
          <p:spPr>
            <a:xfrm>
              <a:off x="9437716" y="2261326"/>
              <a:ext cx="3912524" cy="801914"/>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6" name="Rectangle 45">
              <a:extLst>
                <a:ext uri="{FF2B5EF4-FFF2-40B4-BE49-F238E27FC236}">
                  <a16:creationId xmlns:a16="http://schemas.microsoft.com/office/drawing/2014/main" id="{29B65956-36C8-FA4F-A798-1F7E2C85F032}"/>
                </a:ext>
              </a:extLst>
            </p:cNvPr>
            <p:cNvSpPr/>
            <p:nvPr/>
          </p:nvSpPr>
          <p:spPr>
            <a:xfrm>
              <a:off x="9437716" y="1550155"/>
              <a:ext cx="2023669" cy="711171"/>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grpSp>
      <p:grpSp>
        <p:nvGrpSpPr>
          <p:cNvPr id="11" name="Group 10">
            <a:extLst>
              <a:ext uri="{FF2B5EF4-FFF2-40B4-BE49-F238E27FC236}">
                <a16:creationId xmlns:a16="http://schemas.microsoft.com/office/drawing/2014/main" id="{6CC9C7B3-5470-4C44-9C88-220AADB1B2B4}"/>
              </a:ext>
            </a:extLst>
          </p:cNvPr>
          <p:cNvGrpSpPr/>
          <p:nvPr/>
        </p:nvGrpSpPr>
        <p:grpSpPr>
          <a:xfrm>
            <a:off x="502920" y="3557370"/>
            <a:ext cx="12573000" cy="3163470"/>
            <a:chOff x="502920" y="3557370"/>
            <a:chExt cx="12573000" cy="3163470"/>
          </a:xfrm>
        </p:grpSpPr>
        <p:pic>
          <p:nvPicPr>
            <p:cNvPr id="3" name="Picture 2">
              <a:extLst>
                <a:ext uri="{FF2B5EF4-FFF2-40B4-BE49-F238E27FC236}">
                  <a16:creationId xmlns:a16="http://schemas.microsoft.com/office/drawing/2014/main" id="{BAC849EE-0A2C-914A-82AF-A6EEC0749CF2}"/>
                </a:ext>
              </a:extLst>
            </p:cNvPr>
            <p:cNvPicPr>
              <a:picLocks noChangeAspect="1"/>
            </p:cNvPicPr>
            <p:nvPr/>
          </p:nvPicPr>
          <p:blipFill>
            <a:blip r:embed="rId3"/>
            <a:stretch>
              <a:fillRect/>
            </a:stretch>
          </p:blipFill>
          <p:spPr>
            <a:xfrm>
              <a:off x="502920" y="3579847"/>
              <a:ext cx="12573000" cy="2286000"/>
            </a:xfrm>
            <a:prstGeom prst="rect">
              <a:avLst/>
            </a:prstGeom>
          </p:spPr>
        </p:pic>
        <p:sp>
          <p:nvSpPr>
            <p:cNvPr id="18" name="Content Placeholder 6">
              <a:extLst>
                <a:ext uri="{FF2B5EF4-FFF2-40B4-BE49-F238E27FC236}">
                  <a16:creationId xmlns:a16="http://schemas.microsoft.com/office/drawing/2014/main" id="{7E045534-9A46-2C43-A161-62D3971F86B8}"/>
                </a:ext>
              </a:extLst>
            </p:cNvPr>
            <p:cNvSpPr txBox="1">
              <a:spLocks/>
            </p:cNvSpPr>
            <p:nvPr/>
          </p:nvSpPr>
          <p:spPr>
            <a:xfrm>
              <a:off x="7040881" y="6336700"/>
              <a:ext cx="3886200"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a:solidFill>
                    <a:schemeClr val="tx1">
                      <a:lumMod val="50000"/>
                      <a:lumOff val="50000"/>
                    </a:schemeClr>
                  </a:solidFill>
                </a:rPr>
                <a:t>Interaction term</a:t>
              </a:r>
            </a:p>
          </p:txBody>
        </p:sp>
        <p:sp>
          <p:nvSpPr>
            <p:cNvPr id="19" name="Content Placeholder 6">
              <a:extLst>
                <a:ext uri="{FF2B5EF4-FFF2-40B4-BE49-F238E27FC236}">
                  <a16:creationId xmlns:a16="http://schemas.microsoft.com/office/drawing/2014/main" id="{1DD5F658-C853-6E42-9A49-9048CB6B8057}"/>
                </a:ext>
              </a:extLst>
            </p:cNvPr>
            <p:cNvSpPr txBox="1">
              <a:spLocks/>
            </p:cNvSpPr>
            <p:nvPr/>
          </p:nvSpPr>
          <p:spPr>
            <a:xfrm>
              <a:off x="1359608" y="6336700"/>
              <a:ext cx="5382973"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a:solidFill>
                    <a:schemeClr val="tx1">
                      <a:lumMod val="50000"/>
                      <a:lumOff val="50000"/>
                    </a:schemeClr>
                  </a:solidFill>
                </a:rPr>
                <a:t>Hopping term</a:t>
              </a:r>
            </a:p>
          </p:txBody>
        </p:sp>
        <p:sp>
          <p:nvSpPr>
            <p:cNvPr id="20" name="Right Brace 19">
              <a:extLst>
                <a:ext uri="{FF2B5EF4-FFF2-40B4-BE49-F238E27FC236}">
                  <a16:creationId xmlns:a16="http://schemas.microsoft.com/office/drawing/2014/main" id="{D0F9D74D-E00C-5A4D-9009-42A85DECF403}"/>
                </a:ext>
              </a:extLst>
            </p:cNvPr>
            <p:cNvSpPr/>
            <p:nvPr/>
          </p:nvSpPr>
          <p:spPr>
            <a:xfrm rot="5400000">
              <a:off x="3921432" y="3421449"/>
              <a:ext cx="259325" cy="5382970"/>
            </a:xfrm>
            <a:prstGeom prst="rightBrac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21" name="Right Brace 20">
              <a:extLst>
                <a:ext uri="{FF2B5EF4-FFF2-40B4-BE49-F238E27FC236}">
                  <a16:creationId xmlns:a16="http://schemas.microsoft.com/office/drawing/2014/main" id="{CC3FF9FF-4C82-1143-8569-A48FE08625F2}"/>
                </a:ext>
              </a:extLst>
            </p:cNvPr>
            <p:cNvSpPr/>
            <p:nvPr/>
          </p:nvSpPr>
          <p:spPr>
            <a:xfrm rot="5400000">
              <a:off x="8857342" y="4166809"/>
              <a:ext cx="253276" cy="3886200"/>
            </a:xfrm>
            <a:prstGeom prst="rightBrac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24" name="Rectangle 23">
              <a:extLst>
                <a:ext uri="{FF2B5EF4-FFF2-40B4-BE49-F238E27FC236}">
                  <a16:creationId xmlns:a16="http://schemas.microsoft.com/office/drawing/2014/main" id="{AEDC45AD-36B0-4C4B-8783-6DCAE04C236A}"/>
                </a:ext>
              </a:extLst>
            </p:cNvPr>
            <p:cNvSpPr/>
            <p:nvPr/>
          </p:nvSpPr>
          <p:spPr>
            <a:xfrm>
              <a:off x="7726680" y="4114800"/>
              <a:ext cx="1691640" cy="82296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0" name="Rectangle 39">
              <a:extLst>
                <a:ext uri="{FF2B5EF4-FFF2-40B4-BE49-F238E27FC236}">
                  <a16:creationId xmlns:a16="http://schemas.microsoft.com/office/drawing/2014/main" id="{F31349A6-4AA6-FA46-BB79-3F88602C9FFC}"/>
                </a:ext>
              </a:extLst>
            </p:cNvPr>
            <p:cNvSpPr/>
            <p:nvPr/>
          </p:nvSpPr>
          <p:spPr>
            <a:xfrm>
              <a:off x="10424160" y="3566160"/>
              <a:ext cx="594360" cy="1845533"/>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3" name="Rectangle 42">
              <a:extLst>
                <a:ext uri="{FF2B5EF4-FFF2-40B4-BE49-F238E27FC236}">
                  <a16:creationId xmlns:a16="http://schemas.microsoft.com/office/drawing/2014/main" id="{8FE0FBB0-6AF2-B542-AECF-768D8E6D778B}"/>
                </a:ext>
              </a:extLst>
            </p:cNvPr>
            <p:cNvSpPr/>
            <p:nvPr/>
          </p:nvSpPr>
          <p:spPr>
            <a:xfrm>
              <a:off x="7223760" y="3629783"/>
              <a:ext cx="2743200" cy="1781909"/>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7" name="Rectangle 46">
              <a:extLst>
                <a:ext uri="{FF2B5EF4-FFF2-40B4-BE49-F238E27FC236}">
                  <a16:creationId xmlns:a16="http://schemas.microsoft.com/office/drawing/2014/main" id="{F796F309-B972-2144-A803-C8A24AF4C1F3}"/>
                </a:ext>
              </a:extLst>
            </p:cNvPr>
            <p:cNvSpPr/>
            <p:nvPr/>
          </p:nvSpPr>
          <p:spPr>
            <a:xfrm>
              <a:off x="4046220" y="3557370"/>
              <a:ext cx="2628899" cy="92319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9" name="Rectangle 48">
              <a:extLst>
                <a:ext uri="{FF2B5EF4-FFF2-40B4-BE49-F238E27FC236}">
                  <a16:creationId xmlns:a16="http://schemas.microsoft.com/office/drawing/2014/main" id="{83DC76AA-D492-FB40-A526-ABB3227096A4}"/>
                </a:ext>
              </a:extLst>
            </p:cNvPr>
            <p:cNvSpPr/>
            <p:nvPr/>
          </p:nvSpPr>
          <p:spPr>
            <a:xfrm>
              <a:off x="1359611" y="3557370"/>
              <a:ext cx="2663750" cy="92319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50" name="Rectangle 49">
              <a:extLst>
                <a:ext uri="{FF2B5EF4-FFF2-40B4-BE49-F238E27FC236}">
                  <a16:creationId xmlns:a16="http://schemas.microsoft.com/office/drawing/2014/main" id="{6F8F8A5A-CAEC-894E-937F-A9774D0077A9}"/>
                </a:ext>
              </a:extLst>
            </p:cNvPr>
            <p:cNvSpPr/>
            <p:nvPr/>
          </p:nvSpPr>
          <p:spPr>
            <a:xfrm>
              <a:off x="1359611" y="4476165"/>
              <a:ext cx="2663750" cy="92319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51" name="Rectangle 50">
              <a:extLst>
                <a:ext uri="{FF2B5EF4-FFF2-40B4-BE49-F238E27FC236}">
                  <a16:creationId xmlns:a16="http://schemas.microsoft.com/office/drawing/2014/main" id="{0D29D65E-3C1D-034F-B294-7AAC0A23DBEA}"/>
                </a:ext>
              </a:extLst>
            </p:cNvPr>
            <p:cNvSpPr/>
            <p:nvPr/>
          </p:nvSpPr>
          <p:spPr>
            <a:xfrm>
              <a:off x="4046220" y="4476165"/>
              <a:ext cx="2628899" cy="92319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grpSp>
      <p:sp>
        <p:nvSpPr>
          <p:cNvPr id="52" name="TextBox 51">
            <a:extLst>
              <a:ext uri="{FF2B5EF4-FFF2-40B4-BE49-F238E27FC236}">
                <a16:creationId xmlns:a16="http://schemas.microsoft.com/office/drawing/2014/main" id="{00AA7BA1-2E72-3A43-9189-0010078818FE}"/>
              </a:ext>
            </a:extLst>
          </p:cNvPr>
          <p:cNvSpPr txBox="1"/>
          <p:nvPr/>
        </p:nvSpPr>
        <p:spPr>
          <a:xfrm>
            <a:off x="365760" y="1096059"/>
            <a:ext cx="1541540" cy="369332"/>
          </a:xfrm>
          <a:prstGeom prst="rect">
            <a:avLst/>
          </a:prstGeom>
          <a:noFill/>
        </p:spPr>
        <p:txBody>
          <a:bodyPr wrap="square" rtlCol="0">
            <a:spAutoFit/>
          </a:bodyPr>
          <a:lstStyle/>
          <a:p>
            <a:r>
              <a:rPr lang="it-IT" sz="1800" b="1">
                <a:solidFill>
                  <a:schemeClr val="bg2">
                    <a:lumMod val="50000"/>
                  </a:schemeClr>
                </a:solidFill>
                <a:latin typeface="IBM Plex Sans" panose="020B0503050203000203" pitchFamily="34" charset="0"/>
              </a:rPr>
              <a:t>Mapping 2</a:t>
            </a:r>
          </a:p>
        </p:txBody>
      </p:sp>
    </p:spTree>
    <p:extLst>
      <p:ext uri="{BB962C8B-B14F-4D97-AF65-F5344CB8AC3E}">
        <p14:creationId xmlns:p14="http://schemas.microsoft.com/office/powerpoint/2010/main" val="1323808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EBF2505-D1A8-6A41-8867-75CEE1EE8003}"/>
              </a:ext>
            </a:extLst>
          </p:cNvPr>
          <p:cNvPicPr>
            <a:picLocks noChangeAspect="1"/>
          </p:cNvPicPr>
          <p:nvPr/>
        </p:nvPicPr>
        <p:blipFill>
          <a:blip r:embed="rId2"/>
          <a:stretch>
            <a:fillRect/>
          </a:stretch>
        </p:blipFill>
        <p:spPr>
          <a:xfrm>
            <a:off x="4892040" y="3282164"/>
            <a:ext cx="4720764" cy="3236400"/>
          </a:xfrm>
          <a:prstGeom prst="rect">
            <a:avLst/>
          </a:prstGeom>
        </p:spPr>
      </p:pic>
      <p:pic>
        <p:nvPicPr>
          <p:cNvPr id="5" name="Picture 4">
            <a:extLst>
              <a:ext uri="{FF2B5EF4-FFF2-40B4-BE49-F238E27FC236}">
                <a16:creationId xmlns:a16="http://schemas.microsoft.com/office/drawing/2014/main" id="{D2095D53-B782-F74D-9C19-2D6F56583805}"/>
              </a:ext>
            </a:extLst>
          </p:cNvPr>
          <p:cNvPicPr>
            <a:picLocks noChangeAspect="1"/>
          </p:cNvPicPr>
          <p:nvPr/>
        </p:nvPicPr>
        <p:blipFill>
          <a:blip r:embed="rId3"/>
          <a:stretch>
            <a:fillRect/>
          </a:stretch>
        </p:blipFill>
        <p:spPr>
          <a:xfrm>
            <a:off x="228600" y="3301560"/>
            <a:ext cx="4720764" cy="3236400"/>
          </a:xfrm>
          <a:prstGeom prst="rect">
            <a:avLst/>
          </a:prstGeom>
        </p:spPr>
      </p:pic>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Quantum circuit optimization</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latin typeface="IBM Plex Sans" panose="020B0503050203000203" pitchFamily="34" charset="0"/>
              </a:rPr>
              <a:t>Mapping 1 vs Mapping 2</a:t>
            </a:r>
          </a:p>
        </p:txBody>
      </p:sp>
      <p:sp>
        <p:nvSpPr>
          <p:cNvPr id="16" name="Content Placeholder 6">
            <a:extLst>
              <a:ext uri="{FF2B5EF4-FFF2-40B4-BE49-F238E27FC236}">
                <a16:creationId xmlns:a16="http://schemas.microsoft.com/office/drawing/2014/main" id="{CDC13213-9534-604C-A0A9-ED9F4DBE20F6}"/>
              </a:ext>
            </a:extLst>
          </p:cNvPr>
          <p:cNvSpPr txBox="1">
            <a:spLocks/>
          </p:cNvSpPr>
          <p:nvPr/>
        </p:nvSpPr>
        <p:spPr>
          <a:xfrm>
            <a:off x="703784" y="1717584"/>
            <a:ext cx="4245580" cy="1437462"/>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Mapping 1</a:t>
            </a:r>
          </a:p>
          <a:p>
            <a:r>
              <a:rPr lang="it-IT" sz="1600" b="1">
                <a:solidFill>
                  <a:schemeClr val="tx1">
                    <a:lumMod val="50000"/>
                    <a:lumOff val="50000"/>
                  </a:schemeClr>
                </a:solidFill>
              </a:rPr>
              <a:t>Initial state 1100, T=1, V=1, n1, nT=3</a:t>
            </a:r>
          </a:p>
          <a:p>
            <a:r>
              <a:rPr lang="it-IT" sz="1600">
                <a:solidFill>
                  <a:schemeClr val="tx1">
                    <a:lumMod val="50000"/>
                    <a:lumOff val="50000"/>
                  </a:schemeClr>
                </a:solidFill>
              </a:rPr>
              <a:t>No 2° order S-T</a:t>
            </a:r>
          </a:p>
          <a:p>
            <a:r>
              <a:rPr lang="it-IT" sz="1600">
                <a:solidFill>
                  <a:schemeClr val="tx1">
                    <a:lumMod val="50000"/>
                    <a:lumOff val="50000"/>
                  </a:schemeClr>
                </a:solidFill>
              </a:rPr>
              <a:t>Transpiling L0</a:t>
            </a:r>
          </a:p>
        </p:txBody>
      </p:sp>
      <p:sp>
        <p:nvSpPr>
          <p:cNvPr id="24" name="Rectangle 23">
            <a:extLst>
              <a:ext uri="{FF2B5EF4-FFF2-40B4-BE49-F238E27FC236}">
                <a16:creationId xmlns:a16="http://schemas.microsoft.com/office/drawing/2014/main" id="{86455FF0-8DB7-C745-8E83-120D4C73EF81}"/>
              </a:ext>
            </a:extLst>
          </p:cNvPr>
          <p:cNvSpPr/>
          <p:nvPr/>
        </p:nvSpPr>
        <p:spPr>
          <a:xfrm>
            <a:off x="2284412" y="3174442"/>
            <a:ext cx="2929255" cy="215444"/>
          </a:xfrm>
          <a:prstGeom prst="rect">
            <a:avLst/>
          </a:prstGeom>
        </p:spPr>
        <p:txBody>
          <a:bodyPr wrap="square">
            <a:spAutoFit/>
          </a:bodyPr>
          <a:lstStyle/>
          <a:p>
            <a:pPr algn="ctr"/>
            <a:r>
              <a:rPr lang="it-IT" sz="800"/>
              <a:t>Circuit Depth: 44, ('u3', 80), ('cx', 36), ('measure', 1)</a:t>
            </a:r>
            <a:endParaRPr lang="it-IT" sz="800">
              <a:solidFill>
                <a:schemeClr val="tx1">
                  <a:lumMod val="50000"/>
                  <a:lumOff val="50000"/>
                </a:schemeClr>
              </a:solidFill>
              <a:latin typeface="IBM Plex Sans" panose="020B0503050203000203" pitchFamily="34" charset="0"/>
            </a:endParaRPr>
          </a:p>
        </p:txBody>
      </p:sp>
      <p:sp>
        <p:nvSpPr>
          <p:cNvPr id="22" name="Content Placeholder 6">
            <a:extLst>
              <a:ext uri="{FF2B5EF4-FFF2-40B4-BE49-F238E27FC236}">
                <a16:creationId xmlns:a16="http://schemas.microsoft.com/office/drawing/2014/main" id="{768020CF-749E-F845-A334-F4EB1E8A2004}"/>
              </a:ext>
            </a:extLst>
          </p:cNvPr>
          <p:cNvSpPr txBox="1">
            <a:spLocks/>
          </p:cNvSpPr>
          <p:nvPr/>
        </p:nvSpPr>
        <p:spPr>
          <a:xfrm>
            <a:off x="5367224" y="1698188"/>
            <a:ext cx="4245580" cy="1437462"/>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Mapping 2</a:t>
            </a:r>
          </a:p>
          <a:p>
            <a:r>
              <a:rPr lang="it-IT" sz="1600" b="1">
                <a:solidFill>
                  <a:schemeClr val="tx1">
                    <a:lumMod val="50000"/>
                    <a:lumOff val="50000"/>
                  </a:schemeClr>
                </a:solidFill>
              </a:rPr>
              <a:t>Initial state 1001, T=1, V=1, n1, nT=3</a:t>
            </a:r>
          </a:p>
          <a:p>
            <a:r>
              <a:rPr lang="it-IT" sz="1600">
                <a:solidFill>
                  <a:schemeClr val="tx1">
                    <a:lumMod val="50000"/>
                    <a:lumOff val="50000"/>
                  </a:schemeClr>
                </a:solidFill>
              </a:rPr>
              <a:t>No 2° order S-T</a:t>
            </a:r>
          </a:p>
          <a:p>
            <a:r>
              <a:rPr lang="it-IT" sz="1600">
                <a:solidFill>
                  <a:schemeClr val="tx1">
                    <a:lumMod val="50000"/>
                    <a:lumOff val="50000"/>
                  </a:schemeClr>
                </a:solidFill>
              </a:rPr>
              <a:t>Transpiling L0</a:t>
            </a:r>
          </a:p>
        </p:txBody>
      </p:sp>
      <p:sp>
        <p:nvSpPr>
          <p:cNvPr id="28" name="Rectangle 27">
            <a:extLst>
              <a:ext uri="{FF2B5EF4-FFF2-40B4-BE49-F238E27FC236}">
                <a16:creationId xmlns:a16="http://schemas.microsoft.com/office/drawing/2014/main" id="{8E09C646-0311-9540-9D04-6AF3D918FC73}"/>
              </a:ext>
            </a:extLst>
          </p:cNvPr>
          <p:cNvSpPr/>
          <p:nvPr/>
        </p:nvSpPr>
        <p:spPr>
          <a:xfrm>
            <a:off x="6947852" y="3155046"/>
            <a:ext cx="2929255" cy="215444"/>
          </a:xfrm>
          <a:prstGeom prst="rect">
            <a:avLst/>
          </a:prstGeom>
        </p:spPr>
        <p:txBody>
          <a:bodyPr wrap="square">
            <a:spAutoFit/>
          </a:bodyPr>
          <a:lstStyle/>
          <a:p>
            <a:pPr algn="ctr"/>
            <a:r>
              <a:rPr lang="it-IT" sz="800"/>
              <a:t>Circuit Depth: 44, ('u3', 80), ('cx', 36), ('measure', 1)</a:t>
            </a:r>
            <a:endParaRPr lang="it-IT" sz="800">
              <a:solidFill>
                <a:schemeClr val="tx1">
                  <a:lumMod val="50000"/>
                  <a:lumOff val="50000"/>
                </a:schemeClr>
              </a:solidFill>
              <a:latin typeface="IBM Plex Sans" panose="020B0503050203000203" pitchFamily="34" charset="0"/>
            </a:endParaRPr>
          </a:p>
        </p:txBody>
      </p:sp>
      <p:sp>
        <p:nvSpPr>
          <p:cNvPr id="10" name="Rectangle 9">
            <a:extLst>
              <a:ext uri="{FF2B5EF4-FFF2-40B4-BE49-F238E27FC236}">
                <a16:creationId xmlns:a16="http://schemas.microsoft.com/office/drawing/2014/main" id="{14217C3C-D724-9144-A2AB-1E317C1A53FD}"/>
              </a:ext>
            </a:extLst>
          </p:cNvPr>
          <p:cNvSpPr/>
          <p:nvPr/>
        </p:nvSpPr>
        <p:spPr>
          <a:xfrm>
            <a:off x="10287000" y="6560802"/>
            <a:ext cx="3886199" cy="954107"/>
          </a:xfrm>
          <a:prstGeom prst="rect">
            <a:avLst/>
          </a:prstGeom>
          <a:noFill/>
        </p:spPr>
        <p:txBody>
          <a:bodyPr wrap="square" lIns="91440" tIns="45720" rIns="91440" bIns="45720">
            <a:spAutoFit/>
          </a:bodyPr>
          <a:lstStyle/>
          <a:p>
            <a:r>
              <a:rPr lang="en-GB" sz="2800" b="1">
                <a:ln w="10160">
                  <a:solidFill>
                    <a:schemeClr val="accent5"/>
                  </a:solidFill>
                  <a:prstDash val="solid"/>
                </a:ln>
                <a:solidFill>
                  <a:srgbClr val="FFFFFF"/>
                </a:solidFill>
                <a:effectLst>
                  <a:outerShdw blurRad="38100" dist="22860" dir="5400000" algn="tl" rotWithShape="0">
                    <a:srgbClr val="000000">
                      <a:alpha val="30000"/>
                    </a:srgbClr>
                  </a:outerShdw>
                </a:effectLst>
              </a:rPr>
              <a:t>Mapping 1 and 2 give the same results </a:t>
            </a:r>
            <a:endParaRPr lang="en-GB" sz="28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6712949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0339B18-8F26-0E41-AA18-D9D25CB9515F}"/>
              </a:ext>
            </a:extLst>
          </p:cNvPr>
          <p:cNvSpPr>
            <a:spLocks noGrp="1"/>
          </p:cNvSpPr>
          <p:nvPr>
            <p:ph type="title"/>
          </p:nvPr>
        </p:nvSpPr>
        <p:spPr/>
        <p:txBody>
          <a:bodyPr/>
          <a:lstStyle/>
          <a:p>
            <a:r>
              <a:rPr lang="it-IT"/>
              <a:t>Tests on real HW</a:t>
            </a:r>
          </a:p>
        </p:txBody>
      </p:sp>
      <p:sp>
        <p:nvSpPr>
          <p:cNvPr id="3" name="Rectangle 2">
            <a:extLst>
              <a:ext uri="{FF2B5EF4-FFF2-40B4-BE49-F238E27FC236}">
                <a16:creationId xmlns:a16="http://schemas.microsoft.com/office/drawing/2014/main" id="{A7F3F6A2-D27A-584A-AF85-A74849CD8357}"/>
              </a:ext>
            </a:extLst>
          </p:cNvPr>
          <p:cNvSpPr/>
          <p:nvPr/>
        </p:nvSpPr>
        <p:spPr>
          <a:xfrm>
            <a:off x="457200" y="1508760"/>
            <a:ext cx="13716000" cy="338298"/>
          </a:xfrm>
          <a:prstGeom prst="rect">
            <a:avLst/>
          </a:prstGeom>
        </p:spPr>
        <p:txBody>
          <a:bodyPr wrap="square">
            <a:spAutoFit/>
          </a:bodyPr>
          <a:lstStyle/>
          <a:p>
            <a:pPr marL="342900" indent="-342900">
              <a:lnSpc>
                <a:spcPct val="105000"/>
              </a:lnSpc>
              <a:spcBef>
                <a:spcPts val="1000"/>
              </a:spcBef>
              <a:buFont typeface="Wingdings" pitchFamily="2" charset="2"/>
              <a:buChar char="§"/>
            </a:pPr>
            <a:r>
              <a:rPr lang="it-IT" sz="1600" b="1" dirty="0" err="1">
                <a:latin typeface="IBM Plex Sans" charset="0"/>
                <a:ea typeface="IBM Plex Sans" charset="0"/>
                <a:cs typeface="IBM Plex Sans" charset="0"/>
              </a:rPr>
              <a:t>Results are stored in a IBM Cloudant DB</a:t>
            </a:r>
            <a:endParaRPr lang="it-IT" sz="1600" dirty="0" err="1">
              <a:latin typeface="IBM Plex Sans" charset="0"/>
              <a:ea typeface="IBM Plex Sans" charset="0"/>
              <a:cs typeface="IBM Plex Sans" charset="0"/>
            </a:endParaRPr>
          </a:p>
        </p:txBody>
      </p:sp>
      <p:pic>
        <p:nvPicPr>
          <p:cNvPr id="2" name="Picture 1">
            <a:extLst>
              <a:ext uri="{FF2B5EF4-FFF2-40B4-BE49-F238E27FC236}">
                <a16:creationId xmlns:a16="http://schemas.microsoft.com/office/drawing/2014/main" id="{E3A6643C-D1E6-EA48-9E18-EF2EE79489BD}"/>
              </a:ext>
            </a:extLst>
          </p:cNvPr>
          <p:cNvPicPr>
            <a:picLocks noChangeAspect="1"/>
          </p:cNvPicPr>
          <p:nvPr/>
        </p:nvPicPr>
        <p:blipFill rotWithShape="1">
          <a:blip r:embed="rId2"/>
          <a:srcRect r="29464" b="829"/>
          <a:stretch/>
        </p:blipFill>
        <p:spPr>
          <a:xfrm>
            <a:off x="685800" y="2011680"/>
            <a:ext cx="3611880" cy="5379660"/>
          </a:xfrm>
          <a:prstGeom prst="rect">
            <a:avLst/>
          </a:prstGeom>
        </p:spPr>
      </p:pic>
      <p:sp>
        <p:nvSpPr>
          <p:cNvPr id="4" name="Right Brace 3">
            <a:extLst>
              <a:ext uri="{FF2B5EF4-FFF2-40B4-BE49-F238E27FC236}">
                <a16:creationId xmlns:a16="http://schemas.microsoft.com/office/drawing/2014/main" id="{D05C1568-B044-C44C-8170-4B5EAA7A82AB}"/>
              </a:ext>
            </a:extLst>
          </p:cNvPr>
          <p:cNvSpPr/>
          <p:nvPr/>
        </p:nvSpPr>
        <p:spPr>
          <a:xfrm>
            <a:off x="4480560" y="3101310"/>
            <a:ext cx="228600" cy="1783080"/>
          </a:xfrm>
          <a:prstGeom prst="rightBrac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1" name="Right Brace 10">
            <a:extLst>
              <a:ext uri="{FF2B5EF4-FFF2-40B4-BE49-F238E27FC236}">
                <a16:creationId xmlns:a16="http://schemas.microsoft.com/office/drawing/2014/main" id="{0984A839-03E1-7445-BD9F-E0E722CDD6AA}"/>
              </a:ext>
            </a:extLst>
          </p:cNvPr>
          <p:cNvSpPr/>
          <p:nvPr/>
        </p:nvSpPr>
        <p:spPr>
          <a:xfrm>
            <a:off x="4480560" y="5049012"/>
            <a:ext cx="228600" cy="1252698"/>
          </a:xfrm>
          <a:prstGeom prst="rightBrac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2" name="Right Brace 11">
            <a:extLst>
              <a:ext uri="{FF2B5EF4-FFF2-40B4-BE49-F238E27FC236}">
                <a16:creationId xmlns:a16="http://schemas.microsoft.com/office/drawing/2014/main" id="{A660AD7A-8BBF-034A-AEE6-6960F1AE1F86}"/>
              </a:ext>
            </a:extLst>
          </p:cNvPr>
          <p:cNvSpPr/>
          <p:nvPr/>
        </p:nvSpPr>
        <p:spPr>
          <a:xfrm>
            <a:off x="4480560" y="6466332"/>
            <a:ext cx="228600" cy="521178"/>
          </a:xfrm>
          <a:prstGeom prst="rightBrac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3" name="Content Placeholder 6">
            <a:extLst>
              <a:ext uri="{FF2B5EF4-FFF2-40B4-BE49-F238E27FC236}">
                <a16:creationId xmlns:a16="http://schemas.microsoft.com/office/drawing/2014/main" id="{539BFDA0-02EC-D74F-8B58-911828C385B8}"/>
              </a:ext>
            </a:extLst>
          </p:cNvPr>
          <p:cNvSpPr txBox="1">
            <a:spLocks/>
          </p:cNvSpPr>
          <p:nvPr/>
        </p:nvSpPr>
        <p:spPr>
          <a:xfrm>
            <a:off x="5113683" y="380078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a:solidFill>
                  <a:schemeClr val="tx1">
                    <a:lumMod val="50000"/>
                    <a:lumOff val="50000"/>
                  </a:schemeClr>
                </a:solidFill>
              </a:rPr>
              <a:t>Run parameters</a:t>
            </a:r>
          </a:p>
        </p:txBody>
      </p:sp>
      <p:sp>
        <p:nvSpPr>
          <p:cNvPr id="15" name="Content Placeholder 6">
            <a:extLst>
              <a:ext uri="{FF2B5EF4-FFF2-40B4-BE49-F238E27FC236}">
                <a16:creationId xmlns:a16="http://schemas.microsoft.com/office/drawing/2014/main" id="{CC1531DD-A7A4-494D-80F5-E9E98529B703}"/>
              </a:ext>
            </a:extLst>
          </p:cNvPr>
          <p:cNvSpPr txBox="1">
            <a:spLocks/>
          </p:cNvSpPr>
          <p:nvPr/>
        </p:nvSpPr>
        <p:spPr>
          <a:xfrm>
            <a:off x="5113683" y="5483291"/>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a:solidFill>
                  <a:schemeClr val="tx1">
                    <a:lumMod val="50000"/>
                    <a:lumOff val="50000"/>
                  </a:schemeClr>
                </a:solidFill>
              </a:rPr>
              <a:t>Circuit data </a:t>
            </a:r>
          </a:p>
        </p:txBody>
      </p:sp>
      <p:sp>
        <p:nvSpPr>
          <p:cNvPr id="16" name="Content Placeholder 6">
            <a:extLst>
              <a:ext uri="{FF2B5EF4-FFF2-40B4-BE49-F238E27FC236}">
                <a16:creationId xmlns:a16="http://schemas.microsoft.com/office/drawing/2014/main" id="{D7AE579B-F666-0C49-9769-0D5B17B6193F}"/>
              </a:ext>
            </a:extLst>
          </p:cNvPr>
          <p:cNvSpPr txBox="1">
            <a:spLocks/>
          </p:cNvSpPr>
          <p:nvPr/>
        </p:nvSpPr>
        <p:spPr>
          <a:xfrm>
            <a:off x="5113683" y="6534851"/>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a:solidFill>
                  <a:schemeClr val="tx1">
                    <a:lumMod val="50000"/>
                    <a:lumOff val="50000"/>
                  </a:schemeClr>
                </a:solidFill>
              </a:rPr>
              <a:t>Results</a:t>
            </a:r>
          </a:p>
        </p:txBody>
      </p:sp>
      <p:sp>
        <p:nvSpPr>
          <p:cNvPr id="17" name="Content Placeholder 6">
            <a:extLst>
              <a:ext uri="{FF2B5EF4-FFF2-40B4-BE49-F238E27FC236}">
                <a16:creationId xmlns:a16="http://schemas.microsoft.com/office/drawing/2014/main" id="{BCA60246-C219-3847-A88B-F28BC4D61F1E}"/>
              </a:ext>
            </a:extLst>
          </p:cNvPr>
          <p:cNvSpPr txBox="1">
            <a:spLocks/>
          </p:cNvSpPr>
          <p:nvPr/>
        </p:nvSpPr>
        <p:spPr>
          <a:xfrm>
            <a:off x="5113683" y="715966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a:solidFill>
                  <a:schemeClr val="tx1">
                    <a:lumMod val="50000"/>
                    <a:lumOff val="50000"/>
                  </a:schemeClr>
                </a:solidFill>
              </a:rPr>
              <a:t>Chip calibration data</a:t>
            </a:r>
          </a:p>
        </p:txBody>
      </p:sp>
      <p:sp>
        <p:nvSpPr>
          <p:cNvPr id="18" name="Right Brace 17">
            <a:extLst>
              <a:ext uri="{FF2B5EF4-FFF2-40B4-BE49-F238E27FC236}">
                <a16:creationId xmlns:a16="http://schemas.microsoft.com/office/drawing/2014/main" id="{0C16776C-57E1-5444-9BCB-0AE3D530ACAD}"/>
              </a:ext>
            </a:extLst>
          </p:cNvPr>
          <p:cNvSpPr/>
          <p:nvPr/>
        </p:nvSpPr>
        <p:spPr>
          <a:xfrm>
            <a:off x="4480560" y="7197700"/>
            <a:ext cx="228600" cy="246981"/>
          </a:xfrm>
          <a:prstGeom prst="rightBrac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Tree>
    <p:extLst>
      <p:ext uri="{BB962C8B-B14F-4D97-AF65-F5344CB8AC3E}">
        <p14:creationId xmlns:p14="http://schemas.microsoft.com/office/powerpoint/2010/main" val="2564408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C71A44FF-8332-554C-A385-2FE3A5C5CF06}"/>
              </a:ext>
            </a:extLst>
          </p:cNvPr>
          <p:cNvPicPr>
            <a:picLocks noChangeAspect="1"/>
          </p:cNvPicPr>
          <p:nvPr/>
        </p:nvPicPr>
        <p:blipFill>
          <a:blip r:embed="rId2"/>
          <a:stretch>
            <a:fillRect/>
          </a:stretch>
        </p:blipFill>
        <p:spPr>
          <a:xfrm>
            <a:off x="285081" y="2841158"/>
            <a:ext cx="4709157" cy="3228443"/>
          </a:xfrm>
          <a:prstGeom prst="rect">
            <a:avLst/>
          </a:prstGeom>
        </p:spPr>
      </p:pic>
      <p:pic>
        <p:nvPicPr>
          <p:cNvPr id="18" name="Picture 17">
            <a:extLst>
              <a:ext uri="{FF2B5EF4-FFF2-40B4-BE49-F238E27FC236}">
                <a16:creationId xmlns:a16="http://schemas.microsoft.com/office/drawing/2014/main" id="{2723B4E7-12B3-894B-A25D-8A321604E3E5}"/>
              </a:ext>
            </a:extLst>
          </p:cNvPr>
          <p:cNvPicPr>
            <a:picLocks noChangeAspect="1"/>
          </p:cNvPicPr>
          <p:nvPr/>
        </p:nvPicPr>
        <p:blipFill>
          <a:blip r:embed="rId3"/>
          <a:stretch>
            <a:fillRect/>
          </a:stretch>
        </p:blipFill>
        <p:spPr>
          <a:xfrm>
            <a:off x="5253301" y="2857501"/>
            <a:ext cx="4709156" cy="3228442"/>
          </a:xfrm>
          <a:prstGeom prst="rect">
            <a:avLst/>
          </a:prstGeom>
        </p:spPr>
      </p:pic>
      <p:pic>
        <p:nvPicPr>
          <p:cNvPr id="6" name="Picture 5">
            <a:extLst>
              <a:ext uri="{FF2B5EF4-FFF2-40B4-BE49-F238E27FC236}">
                <a16:creationId xmlns:a16="http://schemas.microsoft.com/office/drawing/2014/main" id="{9568349B-D67E-D547-BFD0-F335EB58A6FF}"/>
              </a:ext>
            </a:extLst>
          </p:cNvPr>
          <p:cNvPicPr>
            <a:picLocks noChangeAspect="1"/>
          </p:cNvPicPr>
          <p:nvPr/>
        </p:nvPicPr>
        <p:blipFill>
          <a:blip r:embed="rId4"/>
          <a:stretch>
            <a:fillRect/>
          </a:stretch>
        </p:blipFill>
        <p:spPr>
          <a:xfrm>
            <a:off x="10617549" y="2743391"/>
            <a:ext cx="3551935" cy="3443891"/>
          </a:xfrm>
          <a:prstGeom prst="rect">
            <a:avLst/>
          </a:prstGeom>
        </p:spPr>
      </p:pic>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Tests on real HW</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t>Run on real hardware</a:t>
            </a:r>
          </a:p>
        </p:txBody>
      </p:sp>
      <p:sp>
        <p:nvSpPr>
          <p:cNvPr id="7" name="Rectangle 6">
            <a:extLst>
              <a:ext uri="{FF2B5EF4-FFF2-40B4-BE49-F238E27FC236}">
                <a16:creationId xmlns:a16="http://schemas.microsoft.com/office/drawing/2014/main" id="{5887CE59-2C67-2941-8C0A-11A2259E0F9F}"/>
              </a:ext>
            </a:extLst>
          </p:cNvPr>
          <p:cNvSpPr/>
          <p:nvPr/>
        </p:nvSpPr>
        <p:spPr>
          <a:xfrm>
            <a:off x="798903" y="5989320"/>
            <a:ext cx="4812407" cy="830997"/>
          </a:xfrm>
          <a:prstGeom prst="rect">
            <a:avLst/>
          </a:prstGeom>
        </p:spPr>
        <p:txBody>
          <a:bodyPr wrap="square">
            <a:spAutoFit/>
          </a:bodyPr>
          <a:lstStyle/>
          <a:p>
            <a:r>
              <a:rPr lang="it-IT" sz="1200" b="1">
                <a:latin typeface="IBM Plex Sans" panose="020B0503050203000203" pitchFamily="34" charset="0"/>
              </a:rPr>
              <a:t>NO TRANSPILING</a:t>
            </a:r>
          </a:p>
          <a:p>
            <a:r>
              <a:rPr lang="it-IT" sz="1200">
                <a:latin typeface="IBM Plex Sans" panose="020B0503050203000203" pitchFamily="34" charset="0"/>
              </a:rPr>
              <a:t>Circuit Depth: 16</a:t>
            </a:r>
          </a:p>
          <a:p>
            <a:r>
              <a:rPr lang="it-IT" sz="1200"/>
              <a:t>('cx', 12), ('rz', 10), ('ry', 8), ('rx', 8), ('u3', 2), ('measure', 1)</a:t>
            </a:r>
          </a:p>
          <a:p>
            <a:r>
              <a:rPr lang="it-IT" sz="1200">
                <a:latin typeface="IBM Plex Sans" panose="020B0503050203000203" pitchFamily="34" charset="0"/>
              </a:rPr>
              <a:t>Single: 29 – Double: 12</a:t>
            </a:r>
          </a:p>
        </p:txBody>
      </p:sp>
      <p:sp>
        <p:nvSpPr>
          <p:cNvPr id="8" name="Content Placeholder 6">
            <a:extLst>
              <a:ext uri="{FF2B5EF4-FFF2-40B4-BE49-F238E27FC236}">
                <a16:creationId xmlns:a16="http://schemas.microsoft.com/office/drawing/2014/main" id="{A4F55C59-9E8F-6E4E-BFAE-5B13E3D34585}"/>
              </a:ext>
            </a:extLst>
          </p:cNvPr>
          <p:cNvSpPr txBox="1">
            <a:spLocks/>
          </p:cNvSpPr>
          <p:nvPr/>
        </p:nvSpPr>
        <p:spPr>
          <a:xfrm>
            <a:off x="798903" y="2221899"/>
            <a:ext cx="3955978"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 nT=1</a:t>
            </a:r>
          </a:p>
        </p:txBody>
      </p:sp>
      <p:sp>
        <p:nvSpPr>
          <p:cNvPr id="9" name="Content Placeholder 6">
            <a:extLst>
              <a:ext uri="{FF2B5EF4-FFF2-40B4-BE49-F238E27FC236}">
                <a16:creationId xmlns:a16="http://schemas.microsoft.com/office/drawing/2014/main" id="{9FCCF6B5-C89F-F247-BFD9-D42E738BD305}"/>
              </a:ext>
            </a:extLst>
          </p:cNvPr>
          <p:cNvSpPr txBox="1">
            <a:spLocks/>
          </p:cNvSpPr>
          <p:nvPr/>
        </p:nvSpPr>
        <p:spPr>
          <a:xfrm>
            <a:off x="5690306" y="2221900"/>
            <a:ext cx="4114800"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 nT=1</a:t>
            </a:r>
          </a:p>
        </p:txBody>
      </p:sp>
      <p:sp>
        <p:nvSpPr>
          <p:cNvPr id="13" name="Rectangle 12">
            <a:extLst>
              <a:ext uri="{FF2B5EF4-FFF2-40B4-BE49-F238E27FC236}">
                <a16:creationId xmlns:a16="http://schemas.microsoft.com/office/drawing/2014/main" id="{91833794-7543-D642-B85C-FF131B748991}"/>
              </a:ext>
            </a:extLst>
          </p:cNvPr>
          <p:cNvSpPr/>
          <p:nvPr/>
        </p:nvSpPr>
        <p:spPr>
          <a:xfrm>
            <a:off x="5690305" y="5992639"/>
            <a:ext cx="4923529" cy="830997"/>
          </a:xfrm>
          <a:prstGeom prst="rect">
            <a:avLst/>
          </a:prstGeom>
        </p:spPr>
        <p:txBody>
          <a:bodyPr wrap="square">
            <a:spAutoFit/>
          </a:bodyPr>
          <a:lstStyle/>
          <a:p>
            <a:r>
              <a:rPr lang="it-IT" sz="1200" b="1">
                <a:latin typeface="IBM Plex Sans" panose="020B0503050203000203" pitchFamily="34" charset="0"/>
              </a:rPr>
              <a:t>NO TRANSPILING</a:t>
            </a:r>
          </a:p>
          <a:p>
            <a:r>
              <a:rPr lang="it-IT" sz="1200">
                <a:latin typeface="IBM Plex Sans" panose="020B0503050203000203" pitchFamily="34" charset="0"/>
              </a:rPr>
              <a:t>Circuit Depth: 16</a:t>
            </a:r>
          </a:p>
          <a:p>
            <a:r>
              <a:rPr lang="it-IT" sz="1200"/>
              <a:t>('cx', 12), ('rz', 10), ('ry', 8), ('rx', 8), ('u3', 2), ('measure', 1) </a:t>
            </a:r>
          </a:p>
          <a:p>
            <a:r>
              <a:rPr lang="it-IT" sz="1200">
                <a:latin typeface="IBM Plex Sans" panose="020B0503050203000203" pitchFamily="34" charset="0"/>
              </a:rPr>
              <a:t>Single: 29 – Double: 12</a:t>
            </a:r>
          </a:p>
        </p:txBody>
      </p:sp>
      <p:sp>
        <p:nvSpPr>
          <p:cNvPr id="15" name="Rectangle 14">
            <a:extLst>
              <a:ext uri="{FF2B5EF4-FFF2-40B4-BE49-F238E27FC236}">
                <a16:creationId xmlns:a16="http://schemas.microsoft.com/office/drawing/2014/main" id="{CCF6A35C-3AB1-B841-8771-7EBB7A55CB35}"/>
              </a:ext>
            </a:extLst>
          </p:cNvPr>
          <p:cNvSpPr/>
          <p:nvPr/>
        </p:nvSpPr>
        <p:spPr>
          <a:xfrm>
            <a:off x="5676955" y="1760234"/>
            <a:ext cx="5171609" cy="461665"/>
          </a:xfrm>
          <a:prstGeom prst="rect">
            <a:avLst/>
          </a:prstGeom>
        </p:spPr>
        <p:txBody>
          <a:bodyPr wrap="none">
            <a:spAutoFit/>
          </a:bodyPr>
          <a:lstStyle/>
          <a:p>
            <a:r>
              <a:rPr lang="it-IT" sz="2400" b="1">
                <a:latin typeface="IBM Plex Sans" panose="020B0503050203000203" pitchFamily="34" charset="0"/>
              </a:rPr>
              <a:t>ibmq_5_yorktown - ibmqx2 v2.0.0</a:t>
            </a:r>
          </a:p>
        </p:txBody>
      </p:sp>
      <p:sp>
        <p:nvSpPr>
          <p:cNvPr id="16" name="Rectangle 15">
            <a:extLst>
              <a:ext uri="{FF2B5EF4-FFF2-40B4-BE49-F238E27FC236}">
                <a16:creationId xmlns:a16="http://schemas.microsoft.com/office/drawing/2014/main" id="{66F8E0FC-F058-9248-8634-F266A509DCB3}"/>
              </a:ext>
            </a:extLst>
          </p:cNvPr>
          <p:cNvSpPr/>
          <p:nvPr/>
        </p:nvSpPr>
        <p:spPr>
          <a:xfrm>
            <a:off x="798902" y="1760234"/>
            <a:ext cx="3451586" cy="461665"/>
          </a:xfrm>
          <a:prstGeom prst="rect">
            <a:avLst/>
          </a:prstGeom>
        </p:spPr>
        <p:txBody>
          <a:bodyPr wrap="none">
            <a:spAutoFit/>
          </a:bodyPr>
          <a:lstStyle/>
          <a:p>
            <a:r>
              <a:rPr lang="it-IT" sz="2400" b="1">
                <a:latin typeface="IBM Plex Sans" panose="020B0503050203000203" pitchFamily="34" charset="0"/>
              </a:rPr>
              <a:t>ibmq_qasm_simulator</a:t>
            </a:r>
          </a:p>
        </p:txBody>
      </p:sp>
      <p:sp>
        <p:nvSpPr>
          <p:cNvPr id="14" name="Rectangle 13">
            <a:extLst>
              <a:ext uri="{FF2B5EF4-FFF2-40B4-BE49-F238E27FC236}">
                <a16:creationId xmlns:a16="http://schemas.microsoft.com/office/drawing/2014/main" id="{83159078-09E8-3540-9DD0-18F0A99A11B2}"/>
              </a:ext>
            </a:extLst>
          </p:cNvPr>
          <p:cNvSpPr/>
          <p:nvPr/>
        </p:nvSpPr>
        <p:spPr>
          <a:xfrm>
            <a:off x="805830" y="6949440"/>
            <a:ext cx="4812407" cy="830997"/>
          </a:xfrm>
          <a:prstGeom prst="rect">
            <a:avLst/>
          </a:prstGeom>
        </p:spPr>
        <p:txBody>
          <a:bodyPr wrap="square">
            <a:spAutoFit/>
          </a:bodyPr>
          <a:lstStyle/>
          <a:p>
            <a:r>
              <a:rPr lang="it-IT" sz="1200" b="1">
                <a:latin typeface="IBM Plex Sans" panose="020B0503050203000203" pitchFamily="34" charset="0"/>
              </a:rPr>
              <a:t>TRANSPILED LEVEL 3 </a:t>
            </a:r>
          </a:p>
          <a:p>
            <a:r>
              <a:rPr lang="it-IT" sz="1200">
                <a:latin typeface="IBM Plex Sans" panose="020B0503050203000203" pitchFamily="34" charset="0"/>
              </a:rPr>
              <a:t>Circuit Depth: 13</a:t>
            </a:r>
          </a:p>
          <a:p>
            <a:r>
              <a:rPr lang="it-IT" sz="1200"/>
              <a:t>('u3', 21), ('cx', 12), ('measure', 1) </a:t>
            </a:r>
          </a:p>
          <a:p>
            <a:r>
              <a:rPr lang="it-IT" sz="1200">
                <a:latin typeface="IBM Plex Sans" panose="020B0503050203000203" pitchFamily="34" charset="0"/>
              </a:rPr>
              <a:t>Single: 22 – Double: 12</a:t>
            </a:r>
          </a:p>
        </p:txBody>
      </p:sp>
      <p:sp>
        <p:nvSpPr>
          <p:cNvPr id="17" name="Rectangle 16">
            <a:extLst>
              <a:ext uri="{FF2B5EF4-FFF2-40B4-BE49-F238E27FC236}">
                <a16:creationId xmlns:a16="http://schemas.microsoft.com/office/drawing/2014/main" id="{4F039E8B-C2E5-C849-8B12-1E3EDE3DCE05}"/>
              </a:ext>
            </a:extLst>
          </p:cNvPr>
          <p:cNvSpPr/>
          <p:nvPr/>
        </p:nvSpPr>
        <p:spPr>
          <a:xfrm>
            <a:off x="5676955" y="6943622"/>
            <a:ext cx="4812407" cy="830997"/>
          </a:xfrm>
          <a:prstGeom prst="rect">
            <a:avLst/>
          </a:prstGeom>
        </p:spPr>
        <p:txBody>
          <a:bodyPr wrap="square">
            <a:spAutoFit/>
          </a:bodyPr>
          <a:lstStyle/>
          <a:p>
            <a:r>
              <a:rPr lang="it-IT" sz="1200" b="1">
                <a:latin typeface="IBM Plex Sans" panose="020B0503050203000203" pitchFamily="34" charset="0"/>
              </a:rPr>
              <a:t>TRANSPILED LEVEL 3 </a:t>
            </a:r>
          </a:p>
          <a:p>
            <a:r>
              <a:rPr lang="it-IT" sz="1200">
                <a:latin typeface="IBM Plex Sans" panose="020B0503050203000203" pitchFamily="34" charset="0"/>
              </a:rPr>
              <a:t>Circuit Depth: 13</a:t>
            </a:r>
          </a:p>
          <a:p>
            <a:r>
              <a:rPr lang="it-IT" sz="1200"/>
              <a:t>('u3', 21), ('cx', 12), ('measure', 1) </a:t>
            </a:r>
          </a:p>
          <a:p>
            <a:r>
              <a:rPr lang="it-IT" sz="1200">
                <a:latin typeface="IBM Plex Sans" panose="020B0503050203000203" pitchFamily="34" charset="0"/>
              </a:rPr>
              <a:t>Single: 22 – Double: 12</a:t>
            </a:r>
          </a:p>
        </p:txBody>
      </p:sp>
      <p:sp>
        <p:nvSpPr>
          <p:cNvPr id="19" name="Rectangle 18">
            <a:extLst>
              <a:ext uri="{FF2B5EF4-FFF2-40B4-BE49-F238E27FC236}">
                <a16:creationId xmlns:a16="http://schemas.microsoft.com/office/drawing/2014/main" id="{6024E2FC-932C-3446-A94C-FCF0A070373C}"/>
              </a:ext>
            </a:extLst>
          </p:cNvPr>
          <p:cNvSpPr/>
          <p:nvPr/>
        </p:nvSpPr>
        <p:spPr>
          <a:xfrm>
            <a:off x="5690305" y="2659009"/>
            <a:ext cx="3397084" cy="276999"/>
          </a:xfrm>
          <a:prstGeom prst="rect">
            <a:avLst/>
          </a:prstGeom>
        </p:spPr>
        <p:txBody>
          <a:bodyPr wrap="none">
            <a:spAutoFit/>
          </a:bodyPr>
          <a:lstStyle/>
          <a:p>
            <a:r>
              <a:rPr lang="it-IT" sz="1200"/>
              <a:t>"_id": "5bfdb94cd6c5d28924397ab283722e84",</a:t>
            </a:r>
          </a:p>
        </p:txBody>
      </p:sp>
      <p:sp>
        <p:nvSpPr>
          <p:cNvPr id="22" name="Rectangle 21">
            <a:extLst>
              <a:ext uri="{FF2B5EF4-FFF2-40B4-BE49-F238E27FC236}">
                <a16:creationId xmlns:a16="http://schemas.microsoft.com/office/drawing/2014/main" id="{809A396B-BBA5-9647-B61A-0F955B1F722C}"/>
              </a:ext>
            </a:extLst>
          </p:cNvPr>
          <p:cNvSpPr/>
          <p:nvPr/>
        </p:nvSpPr>
        <p:spPr>
          <a:xfrm>
            <a:off x="758905" y="2659009"/>
            <a:ext cx="3397084" cy="276999"/>
          </a:xfrm>
          <a:prstGeom prst="rect">
            <a:avLst/>
          </a:prstGeom>
        </p:spPr>
        <p:txBody>
          <a:bodyPr wrap="none">
            <a:spAutoFit/>
          </a:bodyPr>
          <a:lstStyle/>
          <a:p>
            <a:r>
              <a:rPr lang="it-IT" sz="1200"/>
              <a:t>"_id": "097fba57f1443a0f130bc76a706c9cd2",</a:t>
            </a:r>
          </a:p>
        </p:txBody>
      </p:sp>
      <p:sp>
        <p:nvSpPr>
          <p:cNvPr id="20" name="TextBox 19">
            <a:extLst>
              <a:ext uri="{FF2B5EF4-FFF2-40B4-BE49-F238E27FC236}">
                <a16:creationId xmlns:a16="http://schemas.microsoft.com/office/drawing/2014/main" id="{B69C4795-BF28-F347-B1F4-8ACBF7E0ADCB}"/>
              </a:ext>
            </a:extLst>
          </p:cNvPr>
          <p:cNvSpPr txBox="1"/>
          <p:nvPr/>
        </p:nvSpPr>
        <p:spPr>
          <a:xfrm>
            <a:off x="365760" y="1096059"/>
            <a:ext cx="1541540" cy="369332"/>
          </a:xfrm>
          <a:prstGeom prst="rect">
            <a:avLst/>
          </a:prstGeom>
          <a:noFill/>
        </p:spPr>
        <p:txBody>
          <a:bodyPr wrap="square" rtlCol="0">
            <a:spAutoFit/>
          </a:bodyPr>
          <a:lstStyle/>
          <a:p>
            <a:r>
              <a:rPr lang="it-IT" sz="1800" b="1">
                <a:solidFill>
                  <a:schemeClr val="bg2">
                    <a:lumMod val="50000"/>
                  </a:schemeClr>
                </a:solidFill>
                <a:latin typeface="IBM Plex Sans" panose="020B0503050203000203" pitchFamily="34" charset="0"/>
              </a:rPr>
              <a:t>Mapping 1</a:t>
            </a:r>
          </a:p>
        </p:txBody>
      </p:sp>
    </p:spTree>
    <p:extLst>
      <p:ext uri="{BB962C8B-B14F-4D97-AF65-F5344CB8AC3E}">
        <p14:creationId xmlns:p14="http://schemas.microsoft.com/office/powerpoint/2010/main" val="3173644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7FF5726-0A5F-3345-99DF-1C23373481F6}"/>
              </a:ext>
            </a:extLst>
          </p:cNvPr>
          <p:cNvPicPr>
            <a:picLocks noChangeAspect="1"/>
          </p:cNvPicPr>
          <p:nvPr/>
        </p:nvPicPr>
        <p:blipFill>
          <a:blip r:embed="rId2"/>
          <a:stretch>
            <a:fillRect/>
          </a:stretch>
        </p:blipFill>
        <p:spPr>
          <a:xfrm>
            <a:off x="5253300" y="2857502"/>
            <a:ext cx="4709156" cy="3228442"/>
          </a:xfrm>
          <a:prstGeom prst="rect">
            <a:avLst/>
          </a:prstGeom>
        </p:spPr>
      </p:pic>
      <p:pic>
        <p:nvPicPr>
          <p:cNvPr id="10" name="Picture 9">
            <a:extLst>
              <a:ext uri="{FF2B5EF4-FFF2-40B4-BE49-F238E27FC236}">
                <a16:creationId xmlns:a16="http://schemas.microsoft.com/office/drawing/2014/main" id="{064DF182-DEA8-5F42-AD09-2198E712D024}"/>
              </a:ext>
            </a:extLst>
          </p:cNvPr>
          <p:cNvPicPr>
            <a:picLocks noChangeAspect="1"/>
          </p:cNvPicPr>
          <p:nvPr/>
        </p:nvPicPr>
        <p:blipFill>
          <a:blip r:embed="rId3"/>
          <a:stretch>
            <a:fillRect/>
          </a:stretch>
        </p:blipFill>
        <p:spPr>
          <a:xfrm>
            <a:off x="280584" y="2834232"/>
            <a:ext cx="4709157" cy="3228443"/>
          </a:xfrm>
          <a:prstGeom prst="rect">
            <a:avLst/>
          </a:prstGeom>
        </p:spPr>
      </p:pic>
      <p:pic>
        <p:nvPicPr>
          <p:cNvPr id="6" name="Picture 5">
            <a:extLst>
              <a:ext uri="{FF2B5EF4-FFF2-40B4-BE49-F238E27FC236}">
                <a16:creationId xmlns:a16="http://schemas.microsoft.com/office/drawing/2014/main" id="{9568349B-D67E-D547-BFD0-F335EB58A6FF}"/>
              </a:ext>
            </a:extLst>
          </p:cNvPr>
          <p:cNvPicPr>
            <a:picLocks noChangeAspect="1"/>
          </p:cNvPicPr>
          <p:nvPr/>
        </p:nvPicPr>
        <p:blipFill>
          <a:blip r:embed="rId4"/>
          <a:stretch>
            <a:fillRect/>
          </a:stretch>
        </p:blipFill>
        <p:spPr>
          <a:xfrm>
            <a:off x="10617549" y="2743391"/>
            <a:ext cx="3551935" cy="3443891"/>
          </a:xfrm>
          <a:prstGeom prst="rect">
            <a:avLst/>
          </a:prstGeom>
        </p:spPr>
      </p:pic>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Tests on real HW</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t>Run on real hardware</a:t>
            </a:r>
          </a:p>
        </p:txBody>
      </p:sp>
      <p:sp>
        <p:nvSpPr>
          <p:cNvPr id="7" name="Rectangle 6">
            <a:extLst>
              <a:ext uri="{FF2B5EF4-FFF2-40B4-BE49-F238E27FC236}">
                <a16:creationId xmlns:a16="http://schemas.microsoft.com/office/drawing/2014/main" id="{5887CE59-2C67-2941-8C0A-11A2259E0F9F}"/>
              </a:ext>
            </a:extLst>
          </p:cNvPr>
          <p:cNvSpPr/>
          <p:nvPr/>
        </p:nvSpPr>
        <p:spPr>
          <a:xfrm>
            <a:off x="798903" y="5989320"/>
            <a:ext cx="4812407" cy="830997"/>
          </a:xfrm>
          <a:prstGeom prst="rect">
            <a:avLst/>
          </a:prstGeom>
        </p:spPr>
        <p:txBody>
          <a:bodyPr wrap="square">
            <a:spAutoFit/>
          </a:bodyPr>
          <a:lstStyle/>
          <a:p>
            <a:r>
              <a:rPr lang="it-IT" sz="1200" b="1">
                <a:latin typeface="IBM Plex Sans" panose="020B0503050203000203" pitchFamily="34" charset="0"/>
              </a:rPr>
              <a:t>NO TRANSPILING</a:t>
            </a:r>
          </a:p>
          <a:p>
            <a:r>
              <a:rPr lang="it-IT" sz="1200">
                <a:latin typeface="IBM Plex Sans" panose="020B0503050203000203" pitchFamily="34" charset="0"/>
              </a:rPr>
              <a:t>Circuit Depth: 30</a:t>
            </a:r>
          </a:p>
          <a:p>
            <a:r>
              <a:rPr lang="it-IT" sz="1200"/>
              <a:t>('cx', 24), ('rz', 20), ('ry', 16), ('rx', 16), ('u3', 2), ('measure', 1)</a:t>
            </a:r>
          </a:p>
          <a:p>
            <a:r>
              <a:rPr lang="it-IT" sz="1200">
                <a:latin typeface="IBM Plex Sans" panose="020B0503050203000203" pitchFamily="34" charset="0"/>
              </a:rPr>
              <a:t>Single: 55 – Double: 24</a:t>
            </a:r>
          </a:p>
        </p:txBody>
      </p:sp>
      <p:sp>
        <p:nvSpPr>
          <p:cNvPr id="8" name="Content Placeholder 6">
            <a:extLst>
              <a:ext uri="{FF2B5EF4-FFF2-40B4-BE49-F238E27FC236}">
                <a16:creationId xmlns:a16="http://schemas.microsoft.com/office/drawing/2014/main" id="{A4F55C59-9E8F-6E4E-BFAE-5B13E3D34585}"/>
              </a:ext>
            </a:extLst>
          </p:cNvPr>
          <p:cNvSpPr txBox="1">
            <a:spLocks/>
          </p:cNvSpPr>
          <p:nvPr/>
        </p:nvSpPr>
        <p:spPr>
          <a:xfrm>
            <a:off x="798903" y="2221899"/>
            <a:ext cx="3955978"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 nT=2</a:t>
            </a:r>
          </a:p>
        </p:txBody>
      </p:sp>
      <p:sp>
        <p:nvSpPr>
          <p:cNvPr id="9" name="Content Placeholder 6">
            <a:extLst>
              <a:ext uri="{FF2B5EF4-FFF2-40B4-BE49-F238E27FC236}">
                <a16:creationId xmlns:a16="http://schemas.microsoft.com/office/drawing/2014/main" id="{9FCCF6B5-C89F-F247-BFD9-D42E738BD305}"/>
              </a:ext>
            </a:extLst>
          </p:cNvPr>
          <p:cNvSpPr txBox="1">
            <a:spLocks/>
          </p:cNvSpPr>
          <p:nvPr/>
        </p:nvSpPr>
        <p:spPr>
          <a:xfrm>
            <a:off x="5690306" y="2221900"/>
            <a:ext cx="4114800"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 nT=2</a:t>
            </a:r>
          </a:p>
        </p:txBody>
      </p:sp>
      <p:sp>
        <p:nvSpPr>
          <p:cNvPr id="13" name="Rectangle 12">
            <a:extLst>
              <a:ext uri="{FF2B5EF4-FFF2-40B4-BE49-F238E27FC236}">
                <a16:creationId xmlns:a16="http://schemas.microsoft.com/office/drawing/2014/main" id="{91833794-7543-D642-B85C-FF131B748991}"/>
              </a:ext>
            </a:extLst>
          </p:cNvPr>
          <p:cNvSpPr/>
          <p:nvPr/>
        </p:nvSpPr>
        <p:spPr>
          <a:xfrm>
            <a:off x="5690305" y="5992639"/>
            <a:ext cx="4923529" cy="830997"/>
          </a:xfrm>
          <a:prstGeom prst="rect">
            <a:avLst/>
          </a:prstGeom>
        </p:spPr>
        <p:txBody>
          <a:bodyPr wrap="square">
            <a:spAutoFit/>
          </a:bodyPr>
          <a:lstStyle/>
          <a:p>
            <a:r>
              <a:rPr lang="it-IT" sz="1200" b="1">
                <a:latin typeface="IBM Plex Sans" panose="020B0503050203000203" pitchFamily="34" charset="0"/>
              </a:rPr>
              <a:t>NO TRANSPILING</a:t>
            </a:r>
          </a:p>
          <a:p>
            <a:r>
              <a:rPr lang="it-IT" sz="1200">
                <a:latin typeface="IBM Plex Sans" panose="020B0503050203000203" pitchFamily="34" charset="0"/>
              </a:rPr>
              <a:t>Circuit Depth: 30</a:t>
            </a:r>
          </a:p>
          <a:p>
            <a:r>
              <a:rPr lang="it-IT" sz="1200"/>
              <a:t>('cx', 24), ('rz', 20), ('ry', 16), ('rx', 16), ('u3', 2), ('measure', 1)</a:t>
            </a:r>
          </a:p>
          <a:p>
            <a:r>
              <a:rPr lang="it-IT" sz="1200">
                <a:latin typeface="IBM Plex Sans" panose="020B0503050203000203" pitchFamily="34" charset="0"/>
              </a:rPr>
              <a:t>Single: 55 – Double: 24</a:t>
            </a:r>
          </a:p>
        </p:txBody>
      </p:sp>
      <p:sp>
        <p:nvSpPr>
          <p:cNvPr id="15" name="Rectangle 14">
            <a:extLst>
              <a:ext uri="{FF2B5EF4-FFF2-40B4-BE49-F238E27FC236}">
                <a16:creationId xmlns:a16="http://schemas.microsoft.com/office/drawing/2014/main" id="{CCF6A35C-3AB1-B841-8771-7EBB7A55CB35}"/>
              </a:ext>
            </a:extLst>
          </p:cNvPr>
          <p:cNvSpPr/>
          <p:nvPr/>
        </p:nvSpPr>
        <p:spPr>
          <a:xfrm>
            <a:off x="5676955" y="1760234"/>
            <a:ext cx="5171609" cy="461665"/>
          </a:xfrm>
          <a:prstGeom prst="rect">
            <a:avLst/>
          </a:prstGeom>
        </p:spPr>
        <p:txBody>
          <a:bodyPr wrap="none">
            <a:spAutoFit/>
          </a:bodyPr>
          <a:lstStyle/>
          <a:p>
            <a:r>
              <a:rPr lang="it-IT" sz="2400" b="1">
                <a:latin typeface="IBM Plex Sans" panose="020B0503050203000203" pitchFamily="34" charset="0"/>
              </a:rPr>
              <a:t>ibmq_5_yorktown - ibmqx2 v2.0.0</a:t>
            </a:r>
          </a:p>
        </p:txBody>
      </p:sp>
      <p:sp>
        <p:nvSpPr>
          <p:cNvPr id="16" name="Rectangle 15">
            <a:extLst>
              <a:ext uri="{FF2B5EF4-FFF2-40B4-BE49-F238E27FC236}">
                <a16:creationId xmlns:a16="http://schemas.microsoft.com/office/drawing/2014/main" id="{66F8E0FC-F058-9248-8634-F266A509DCB3}"/>
              </a:ext>
            </a:extLst>
          </p:cNvPr>
          <p:cNvSpPr/>
          <p:nvPr/>
        </p:nvSpPr>
        <p:spPr>
          <a:xfrm>
            <a:off x="798902" y="1760234"/>
            <a:ext cx="3451586" cy="461665"/>
          </a:xfrm>
          <a:prstGeom prst="rect">
            <a:avLst/>
          </a:prstGeom>
        </p:spPr>
        <p:txBody>
          <a:bodyPr wrap="none">
            <a:spAutoFit/>
          </a:bodyPr>
          <a:lstStyle/>
          <a:p>
            <a:r>
              <a:rPr lang="it-IT" sz="2400" b="1">
                <a:latin typeface="IBM Plex Sans" panose="020B0503050203000203" pitchFamily="34" charset="0"/>
              </a:rPr>
              <a:t>ibmq_qasm_simulator</a:t>
            </a:r>
          </a:p>
        </p:txBody>
      </p:sp>
      <p:sp>
        <p:nvSpPr>
          <p:cNvPr id="14" name="Rectangle 13">
            <a:extLst>
              <a:ext uri="{FF2B5EF4-FFF2-40B4-BE49-F238E27FC236}">
                <a16:creationId xmlns:a16="http://schemas.microsoft.com/office/drawing/2014/main" id="{83159078-09E8-3540-9DD0-18F0A99A11B2}"/>
              </a:ext>
            </a:extLst>
          </p:cNvPr>
          <p:cNvSpPr/>
          <p:nvPr/>
        </p:nvSpPr>
        <p:spPr>
          <a:xfrm>
            <a:off x="805830" y="6949440"/>
            <a:ext cx="4812407" cy="830997"/>
          </a:xfrm>
          <a:prstGeom prst="rect">
            <a:avLst/>
          </a:prstGeom>
        </p:spPr>
        <p:txBody>
          <a:bodyPr wrap="square">
            <a:spAutoFit/>
          </a:bodyPr>
          <a:lstStyle/>
          <a:p>
            <a:r>
              <a:rPr lang="it-IT" sz="1200" b="1">
                <a:latin typeface="IBM Plex Sans" panose="020B0503050203000203" pitchFamily="34" charset="0"/>
              </a:rPr>
              <a:t>TRANSPILED LEVEL 3 </a:t>
            </a:r>
          </a:p>
          <a:p>
            <a:r>
              <a:rPr lang="it-IT" sz="1200">
                <a:latin typeface="IBM Plex Sans" panose="020B0503050203000203" pitchFamily="34" charset="0"/>
              </a:rPr>
              <a:t>Circuit Depth: 26</a:t>
            </a:r>
          </a:p>
          <a:p>
            <a:r>
              <a:rPr lang="it-IT" sz="1200"/>
              <a:t>('u3', 43), ('cx', 24), ('measure', 1)</a:t>
            </a:r>
          </a:p>
          <a:p>
            <a:r>
              <a:rPr lang="it-IT" sz="1200">
                <a:latin typeface="IBM Plex Sans" panose="020B0503050203000203" pitchFamily="34" charset="0"/>
              </a:rPr>
              <a:t>Single: 44 – Double: 24</a:t>
            </a:r>
          </a:p>
        </p:txBody>
      </p:sp>
      <p:sp>
        <p:nvSpPr>
          <p:cNvPr id="17" name="Rectangle 16">
            <a:extLst>
              <a:ext uri="{FF2B5EF4-FFF2-40B4-BE49-F238E27FC236}">
                <a16:creationId xmlns:a16="http://schemas.microsoft.com/office/drawing/2014/main" id="{4F039E8B-C2E5-C849-8B12-1E3EDE3DCE05}"/>
              </a:ext>
            </a:extLst>
          </p:cNvPr>
          <p:cNvSpPr/>
          <p:nvPr/>
        </p:nvSpPr>
        <p:spPr>
          <a:xfrm>
            <a:off x="5676955" y="6943622"/>
            <a:ext cx="4812407" cy="830997"/>
          </a:xfrm>
          <a:prstGeom prst="rect">
            <a:avLst/>
          </a:prstGeom>
        </p:spPr>
        <p:txBody>
          <a:bodyPr wrap="square">
            <a:spAutoFit/>
          </a:bodyPr>
          <a:lstStyle/>
          <a:p>
            <a:r>
              <a:rPr lang="it-IT" sz="1200" b="1">
                <a:latin typeface="IBM Plex Sans" panose="020B0503050203000203" pitchFamily="34" charset="0"/>
              </a:rPr>
              <a:t>TRANSPILED LEVEL 3 </a:t>
            </a:r>
          </a:p>
          <a:p>
            <a:r>
              <a:rPr lang="it-IT" sz="1200">
                <a:latin typeface="IBM Plex Sans" panose="020B0503050203000203" pitchFamily="34" charset="0"/>
              </a:rPr>
              <a:t>Circuit Depth: 26</a:t>
            </a:r>
          </a:p>
          <a:p>
            <a:r>
              <a:rPr lang="it-IT" sz="1200"/>
              <a:t>('u3', 43), ('cx', 24), ('measure', 1)</a:t>
            </a:r>
          </a:p>
          <a:p>
            <a:r>
              <a:rPr lang="it-IT" sz="1200">
                <a:latin typeface="IBM Plex Sans" panose="020B0503050203000203" pitchFamily="34" charset="0"/>
              </a:rPr>
              <a:t>Single: 44 – Double: 24</a:t>
            </a:r>
          </a:p>
        </p:txBody>
      </p:sp>
      <p:sp>
        <p:nvSpPr>
          <p:cNvPr id="19" name="Rectangle 18">
            <a:extLst>
              <a:ext uri="{FF2B5EF4-FFF2-40B4-BE49-F238E27FC236}">
                <a16:creationId xmlns:a16="http://schemas.microsoft.com/office/drawing/2014/main" id="{F4598567-80F4-A54C-868C-9BC64FE80742}"/>
              </a:ext>
            </a:extLst>
          </p:cNvPr>
          <p:cNvSpPr/>
          <p:nvPr/>
        </p:nvSpPr>
        <p:spPr>
          <a:xfrm>
            <a:off x="5690305" y="2659009"/>
            <a:ext cx="3397084" cy="276999"/>
          </a:xfrm>
          <a:prstGeom prst="rect">
            <a:avLst/>
          </a:prstGeom>
        </p:spPr>
        <p:txBody>
          <a:bodyPr wrap="none">
            <a:spAutoFit/>
          </a:bodyPr>
          <a:lstStyle/>
          <a:p>
            <a:r>
              <a:rPr lang="it-IT" sz="1200"/>
              <a:t>"_id": "0e6f2f02102eba0643e8fc69cdaa448d",</a:t>
            </a:r>
          </a:p>
        </p:txBody>
      </p:sp>
      <p:sp>
        <p:nvSpPr>
          <p:cNvPr id="20" name="Rectangle 19">
            <a:extLst>
              <a:ext uri="{FF2B5EF4-FFF2-40B4-BE49-F238E27FC236}">
                <a16:creationId xmlns:a16="http://schemas.microsoft.com/office/drawing/2014/main" id="{A4DD6392-E793-A745-B8BD-83ED796B5F28}"/>
              </a:ext>
            </a:extLst>
          </p:cNvPr>
          <p:cNvSpPr/>
          <p:nvPr/>
        </p:nvSpPr>
        <p:spPr>
          <a:xfrm>
            <a:off x="758905" y="2659009"/>
            <a:ext cx="3397084" cy="276999"/>
          </a:xfrm>
          <a:prstGeom prst="rect">
            <a:avLst/>
          </a:prstGeom>
        </p:spPr>
        <p:txBody>
          <a:bodyPr wrap="none">
            <a:spAutoFit/>
          </a:bodyPr>
          <a:lstStyle/>
          <a:p>
            <a:r>
              <a:rPr lang="it-IT" sz="1200"/>
              <a:t>"_id": "0e6f2f02102eba0643e8fc69cda9e303",</a:t>
            </a:r>
          </a:p>
        </p:txBody>
      </p:sp>
      <p:sp>
        <p:nvSpPr>
          <p:cNvPr id="18" name="TextBox 17">
            <a:extLst>
              <a:ext uri="{FF2B5EF4-FFF2-40B4-BE49-F238E27FC236}">
                <a16:creationId xmlns:a16="http://schemas.microsoft.com/office/drawing/2014/main" id="{C057D802-DAF2-E24F-BDAD-981FA72580EB}"/>
              </a:ext>
            </a:extLst>
          </p:cNvPr>
          <p:cNvSpPr txBox="1"/>
          <p:nvPr/>
        </p:nvSpPr>
        <p:spPr>
          <a:xfrm>
            <a:off x="365760" y="1096059"/>
            <a:ext cx="1541540" cy="369332"/>
          </a:xfrm>
          <a:prstGeom prst="rect">
            <a:avLst/>
          </a:prstGeom>
          <a:noFill/>
        </p:spPr>
        <p:txBody>
          <a:bodyPr wrap="square" rtlCol="0">
            <a:spAutoFit/>
          </a:bodyPr>
          <a:lstStyle/>
          <a:p>
            <a:r>
              <a:rPr lang="it-IT" sz="1800" b="1">
                <a:solidFill>
                  <a:schemeClr val="bg2">
                    <a:lumMod val="50000"/>
                  </a:schemeClr>
                </a:solidFill>
                <a:latin typeface="IBM Plex Sans" panose="020B0503050203000203" pitchFamily="34" charset="0"/>
              </a:rPr>
              <a:t>Mapping 1</a:t>
            </a:r>
          </a:p>
        </p:txBody>
      </p:sp>
    </p:spTree>
    <p:extLst>
      <p:ext uri="{BB962C8B-B14F-4D97-AF65-F5344CB8AC3E}">
        <p14:creationId xmlns:p14="http://schemas.microsoft.com/office/powerpoint/2010/main" val="1661016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E7F0E2-053C-1841-BC37-A64A31EF7BA3}"/>
              </a:ext>
            </a:extLst>
          </p:cNvPr>
          <p:cNvSpPr>
            <a:spLocks noGrp="1"/>
          </p:cNvSpPr>
          <p:nvPr>
            <p:ph type="title"/>
          </p:nvPr>
        </p:nvSpPr>
        <p:spPr/>
        <p:txBody>
          <a:bodyPr/>
          <a:lstStyle/>
          <a:p>
            <a:r>
              <a:rPr lang="it-IT"/>
              <a:t>Two sites Hubbard Model</a:t>
            </a:r>
          </a:p>
        </p:txBody>
      </p:sp>
      <p:grpSp>
        <p:nvGrpSpPr>
          <p:cNvPr id="33" name="Group 32">
            <a:extLst>
              <a:ext uri="{FF2B5EF4-FFF2-40B4-BE49-F238E27FC236}">
                <a16:creationId xmlns:a16="http://schemas.microsoft.com/office/drawing/2014/main" id="{C732D83B-E114-9A46-A49C-7DB887812554}"/>
              </a:ext>
            </a:extLst>
          </p:cNvPr>
          <p:cNvGrpSpPr/>
          <p:nvPr/>
        </p:nvGrpSpPr>
        <p:grpSpPr>
          <a:xfrm>
            <a:off x="7726680" y="4698334"/>
            <a:ext cx="5166360" cy="2134599"/>
            <a:chOff x="8230243" y="2892061"/>
            <a:chExt cx="5166360" cy="2134599"/>
          </a:xfrm>
        </p:grpSpPr>
        <p:cxnSp>
          <p:nvCxnSpPr>
            <p:cNvPr id="4" name="Straight Connector 3">
              <a:extLst>
                <a:ext uri="{FF2B5EF4-FFF2-40B4-BE49-F238E27FC236}">
                  <a16:creationId xmlns:a16="http://schemas.microsoft.com/office/drawing/2014/main" id="{D73BF529-AA46-FD4B-9ACA-86CD8B0612CB}"/>
                </a:ext>
              </a:extLst>
            </p:cNvPr>
            <p:cNvCxnSpPr>
              <a:cxnSpLocks/>
            </p:cNvCxnSpPr>
            <p:nvPr/>
          </p:nvCxnSpPr>
          <p:spPr>
            <a:xfrm>
              <a:off x="8230243" y="4080781"/>
              <a:ext cx="5166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5BFCAE05-E2FE-AF4D-A48A-4B2D82F72FAD}"/>
                </a:ext>
              </a:extLst>
            </p:cNvPr>
            <p:cNvSpPr/>
            <p:nvPr/>
          </p:nvSpPr>
          <p:spPr>
            <a:xfrm>
              <a:off x="9327523" y="3782602"/>
              <a:ext cx="596358" cy="59635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Oval 5">
              <a:extLst>
                <a:ext uri="{FF2B5EF4-FFF2-40B4-BE49-F238E27FC236}">
                  <a16:creationId xmlns:a16="http://schemas.microsoft.com/office/drawing/2014/main" id="{4780C23A-04B2-D745-BAA0-D70BFD6E4BF6}"/>
                </a:ext>
              </a:extLst>
            </p:cNvPr>
            <p:cNvSpPr/>
            <p:nvPr/>
          </p:nvSpPr>
          <p:spPr>
            <a:xfrm>
              <a:off x="11569801" y="3782602"/>
              <a:ext cx="596358" cy="59635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Oval 7">
              <a:extLst>
                <a:ext uri="{FF2B5EF4-FFF2-40B4-BE49-F238E27FC236}">
                  <a16:creationId xmlns:a16="http://schemas.microsoft.com/office/drawing/2014/main" id="{0110B07C-BE92-1945-95D4-7453FDD7872C}"/>
                </a:ext>
              </a:extLst>
            </p:cNvPr>
            <p:cNvSpPr/>
            <p:nvPr/>
          </p:nvSpPr>
          <p:spPr>
            <a:xfrm>
              <a:off x="8679823" y="3134902"/>
              <a:ext cx="1891758" cy="1891758"/>
            </a:xfrm>
            <a:prstGeom prst="ellipse">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 8">
              <a:extLst>
                <a:ext uri="{FF2B5EF4-FFF2-40B4-BE49-F238E27FC236}">
                  <a16:creationId xmlns:a16="http://schemas.microsoft.com/office/drawing/2014/main" id="{D628548E-5DA7-2A4D-9918-C5B603019966}"/>
                </a:ext>
              </a:extLst>
            </p:cNvPr>
            <p:cNvSpPr/>
            <p:nvPr/>
          </p:nvSpPr>
          <p:spPr>
            <a:xfrm>
              <a:off x="10922101" y="3134902"/>
              <a:ext cx="1891758" cy="1891758"/>
            </a:xfrm>
            <a:prstGeom prst="ellipse">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13" name="Group 12">
              <a:extLst>
                <a:ext uri="{FF2B5EF4-FFF2-40B4-BE49-F238E27FC236}">
                  <a16:creationId xmlns:a16="http://schemas.microsoft.com/office/drawing/2014/main" id="{28B9C36E-0481-1344-B575-60F7755C25A1}"/>
                </a:ext>
              </a:extLst>
            </p:cNvPr>
            <p:cNvGrpSpPr/>
            <p:nvPr/>
          </p:nvGrpSpPr>
          <p:grpSpPr>
            <a:xfrm>
              <a:off x="9007483" y="2904132"/>
              <a:ext cx="320040" cy="777240"/>
              <a:chOff x="4389120" y="2560320"/>
              <a:chExt cx="320040" cy="777240"/>
            </a:xfrm>
          </p:grpSpPr>
          <p:sp>
            <p:nvSpPr>
              <p:cNvPr id="12" name="Right Arrow 11">
                <a:extLst>
                  <a:ext uri="{FF2B5EF4-FFF2-40B4-BE49-F238E27FC236}">
                    <a16:creationId xmlns:a16="http://schemas.microsoft.com/office/drawing/2014/main" id="{B4E842A8-9604-054E-976E-6529EFFFD83F}"/>
                  </a:ext>
                </a:extLst>
              </p:cNvPr>
              <p:cNvSpPr/>
              <p:nvPr/>
            </p:nvSpPr>
            <p:spPr>
              <a:xfrm rot="16200000">
                <a:off x="4160520" y="2857500"/>
                <a:ext cx="777240" cy="182880"/>
              </a:xfrm>
              <a:prstGeom prst="rightArrow">
                <a:avLst>
                  <a:gd name="adj1" fmla="val 34127"/>
                  <a:gd name="adj2" fmla="val 5793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it-IT" sz="2000" dirty="0">
                  <a:latin typeface="IBM Plex Sans" panose="020B0503050000000000" pitchFamily="34" charset="0"/>
                </a:endParaRPr>
              </a:p>
            </p:txBody>
          </p:sp>
          <p:sp>
            <p:nvSpPr>
              <p:cNvPr id="7" name="Oval 6">
                <a:extLst>
                  <a:ext uri="{FF2B5EF4-FFF2-40B4-BE49-F238E27FC236}">
                    <a16:creationId xmlns:a16="http://schemas.microsoft.com/office/drawing/2014/main" id="{F74910A8-37A9-AF49-B031-12BED6B0D371}"/>
                  </a:ext>
                </a:extLst>
              </p:cNvPr>
              <p:cNvSpPr/>
              <p:nvPr/>
            </p:nvSpPr>
            <p:spPr>
              <a:xfrm>
                <a:off x="4389120" y="2788920"/>
                <a:ext cx="320040" cy="3200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14" name="Group 13">
              <a:extLst>
                <a:ext uri="{FF2B5EF4-FFF2-40B4-BE49-F238E27FC236}">
                  <a16:creationId xmlns:a16="http://schemas.microsoft.com/office/drawing/2014/main" id="{A516C0F4-7853-4A45-AFCE-791C3EEE766E}"/>
                </a:ext>
              </a:extLst>
            </p:cNvPr>
            <p:cNvGrpSpPr/>
            <p:nvPr/>
          </p:nvGrpSpPr>
          <p:grpSpPr>
            <a:xfrm rot="10800000">
              <a:off x="9923881" y="2892061"/>
              <a:ext cx="320040" cy="777240"/>
              <a:chOff x="4389120" y="2560320"/>
              <a:chExt cx="320040" cy="777240"/>
            </a:xfrm>
          </p:grpSpPr>
          <p:sp>
            <p:nvSpPr>
              <p:cNvPr id="15" name="Right Arrow 14">
                <a:extLst>
                  <a:ext uri="{FF2B5EF4-FFF2-40B4-BE49-F238E27FC236}">
                    <a16:creationId xmlns:a16="http://schemas.microsoft.com/office/drawing/2014/main" id="{D79D87B1-E045-5E4B-98A3-E8A531CFE34C}"/>
                  </a:ext>
                </a:extLst>
              </p:cNvPr>
              <p:cNvSpPr/>
              <p:nvPr/>
            </p:nvSpPr>
            <p:spPr>
              <a:xfrm rot="16200000">
                <a:off x="4160520" y="2857500"/>
                <a:ext cx="777240" cy="182880"/>
              </a:xfrm>
              <a:prstGeom prst="rightArrow">
                <a:avLst>
                  <a:gd name="adj1" fmla="val 34127"/>
                  <a:gd name="adj2" fmla="val 5793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it-IT" sz="2000" dirty="0">
                  <a:latin typeface="IBM Plex Sans" panose="020B0503050000000000" pitchFamily="34" charset="0"/>
                </a:endParaRPr>
              </a:p>
            </p:txBody>
          </p:sp>
          <p:sp>
            <p:nvSpPr>
              <p:cNvPr id="16" name="Oval 15">
                <a:extLst>
                  <a:ext uri="{FF2B5EF4-FFF2-40B4-BE49-F238E27FC236}">
                    <a16:creationId xmlns:a16="http://schemas.microsoft.com/office/drawing/2014/main" id="{8B67202B-F932-7440-8B01-F711642493DF}"/>
                  </a:ext>
                </a:extLst>
              </p:cNvPr>
              <p:cNvSpPr/>
              <p:nvPr/>
            </p:nvSpPr>
            <p:spPr>
              <a:xfrm>
                <a:off x="4389120" y="2788920"/>
                <a:ext cx="320040" cy="3200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grpSp>
        <p:nvGrpSpPr>
          <p:cNvPr id="34" name="Group 33">
            <a:extLst>
              <a:ext uri="{FF2B5EF4-FFF2-40B4-BE49-F238E27FC236}">
                <a16:creationId xmlns:a16="http://schemas.microsoft.com/office/drawing/2014/main" id="{0D8B1C1E-ACD1-7B44-9078-EDD6C4A9AF3B}"/>
              </a:ext>
            </a:extLst>
          </p:cNvPr>
          <p:cNvGrpSpPr/>
          <p:nvPr/>
        </p:nvGrpSpPr>
        <p:grpSpPr>
          <a:xfrm>
            <a:off x="7726680" y="1331835"/>
            <a:ext cx="5166360" cy="2420620"/>
            <a:chOff x="1362439" y="2606040"/>
            <a:chExt cx="5166360" cy="2420620"/>
          </a:xfrm>
        </p:grpSpPr>
        <p:cxnSp>
          <p:nvCxnSpPr>
            <p:cNvPr id="17" name="Straight Connector 16">
              <a:extLst>
                <a:ext uri="{FF2B5EF4-FFF2-40B4-BE49-F238E27FC236}">
                  <a16:creationId xmlns:a16="http://schemas.microsoft.com/office/drawing/2014/main" id="{BBEADF0A-6466-5E4D-B118-8CF1297D71C7}"/>
                </a:ext>
              </a:extLst>
            </p:cNvPr>
            <p:cNvCxnSpPr>
              <a:cxnSpLocks/>
            </p:cNvCxnSpPr>
            <p:nvPr/>
          </p:nvCxnSpPr>
          <p:spPr>
            <a:xfrm>
              <a:off x="1362439" y="4080781"/>
              <a:ext cx="5166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1EBAFE41-F588-7241-8872-09E7D9FEFFF8}"/>
                </a:ext>
              </a:extLst>
            </p:cNvPr>
            <p:cNvSpPr/>
            <p:nvPr/>
          </p:nvSpPr>
          <p:spPr>
            <a:xfrm>
              <a:off x="2459719" y="3782602"/>
              <a:ext cx="596358" cy="59635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Oval 18">
              <a:extLst>
                <a:ext uri="{FF2B5EF4-FFF2-40B4-BE49-F238E27FC236}">
                  <a16:creationId xmlns:a16="http://schemas.microsoft.com/office/drawing/2014/main" id="{F2E261F1-D40F-CB4E-9CDC-D4D4F89F3A87}"/>
                </a:ext>
              </a:extLst>
            </p:cNvPr>
            <p:cNvSpPr/>
            <p:nvPr/>
          </p:nvSpPr>
          <p:spPr>
            <a:xfrm>
              <a:off x="4701997" y="3782602"/>
              <a:ext cx="596358" cy="59635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Oval 19">
              <a:extLst>
                <a:ext uri="{FF2B5EF4-FFF2-40B4-BE49-F238E27FC236}">
                  <a16:creationId xmlns:a16="http://schemas.microsoft.com/office/drawing/2014/main" id="{4D9B6451-A5AD-BC4E-853B-520D5A452367}"/>
                </a:ext>
              </a:extLst>
            </p:cNvPr>
            <p:cNvSpPr/>
            <p:nvPr/>
          </p:nvSpPr>
          <p:spPr>
            <a:xfrm>
              <a:off x="1812019" y="3134902"/>
              <a:ext cx="1891758" cy="1891758"/>
            </a:xfrm>
            <a:prstGeom prst="ellipse">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Oval 20">
              <a:extLst>
                <a:ext uri="{FF2B5EF4-FFF2-40B4-BE49-F238E27FC236}">
                  <a16:creationId xmlns:a16="http://schemas.microsoft.com/office/drawing/2014/main" id="{D381FFBD-AD7C-0942-8DE1-A422A9F50D1B}"/>
                </a:ext>
              </a:extLst>
            </p:cNvPr>
            <p:cNvSpPr/>
            <p:nvPr/>
          </p:nvSpPr>
          <p:spPr>
            <a:xfrm>
              <a:off x="4054297" y="3134902"/>
              <a:ext cx="1891758" cy="1891758"/>
            </a:xfrm>
            <a:prstGeom prst="ellipse">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oup 21">
              <a:extLst>
                <a:ext uri="{FF2B5EF4-FFF2-40B4-BE49-F238E27FC236}">
                  <a16:creationId xmlns:a16="http://schemas.microsoft.com/office/drawing/2014/main" id="{5D47B835-196C-4E4A-848A-67761769731C}"/>
                </a:ext>
              </a:extLst>
            </p:cNvPr>
            <p:cNvGrpSpPr/>
            <p:nvPr/>
          </p:nvGrpSpPr>
          <p:grpSpPr>
            <a:xfrm>
              <a:off x="2139679" y="2892061"/>
              <a:ext cx="320040" cy="777240"/>
              <a:chOff x="4389120" y="2560320"/>
              <a:chExt cx="320040" cy="777240"/>
            </a:xfrm>
          </p:grpSpPr>
          <p:sp>
            <p:nvSpPr>
              <p:cNvPr id="23" name="Right Arrow 22">
                <a:extLst>
                  <a:ext uri="{FF2B5EF4-FFF2-40B4-BE49-F238E27FC236}">
                    <a16:creationId xmlns:a16="http://schemas.microsoft.com/office/drawing/2014/main" id="{E29C7967-930A-A64C-833B-D3B1BA759AB6}"/>
                  </a:ext>
                </a:extLst>
              </p:cNvPr>
              <p:cNvSpPr/>
              <p:nvPr/>
            </p:nvSpPr>
            <p:spPr>
              <a:xfrm rot="16200000">
                <a:off x="4160520" y="2857500"/>
                <a:ext cx="777240" cy="182880"/>
              </a:xfrm>
              <a:prstGeom prst="rightArrow">
                <a:avLst>
                  <a:gd name="adj1" fmla="val 34127"/>
                  <a:gd name="adj2" fmla="val 5793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it-IT" sz="2000" dirty="0">
                  <a:latin typeface="IBM Plex Sans" panose="020B0503050000000000" pitchFamily="34" charset="0"/>
                </a:endParaRPr>
              </a:p>
            </p:txBody>
          </p:sp>
          <p:sp>
            <p:nvSpPr>
              <p:cNvPr id="24" name="Oval 23">
                <a:extLst>
                  <a:ext uri="{FF2B5EF4-FFF2-40B4-BE49-F238E27FC236}">
                    <a16:creationId xmlns:a16="http://schemas.microsoft.com/office/drawing/2014/main" id="{3AD256C6-244E-6D44-8EA5-30AB58DC942E}"/>
                  </a:ext>
                </a:extLst>
              </p:cNvPr>
              <p:cNvSpPr/>
              <p:nvPr/>
            </p:nvSpPr>
            <p:spPr>
              <a:xfrm>
                <a:off x="4389120" y="2788920"/>
                <a:ext cx="320040" cy="3200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25" name="Group 24">
              <a:extLst>
                <a:ext uri="{FF2B5EF4-FFF2-40B4-BE49-F238E27FC236}">
                  <a16:creationId xmlns:a16="http://schemas.microsoft.com/office/drawing/2014/main" id="{BDDBA680-74A2-5E45-BA0A-11D5684F98C8}"/>
                </a:ext>
              </a:extLst>
            </p:cNvPr>
            <p:cNvGrpSpPr/>
            <p:nvPr/>
          </p:nvGrpSpPr>
          <p:grpSpPr>
            <a:xfrm rot="10800000">
              <a:off x="5292191" y="2892061"/>
              <a:ext cx="320040" cy="777240"/>
              <a:chOff x="4389120" y="2560320"/>
              <a:chExt cx="320040" cy="777240"/>
            </a:xfrm>
          </p:grpSpPr>
          <p:sp>
            <p:nvSpPr>
              <p:cNvPr id="26" name="Right Arrow 25">
                <a:extLst>
                  <a:ext uri="{FF2B5EF4-FFF2-40B4-BE49-F238E27FC236}">
                    <a16:creationId xmlns:a16="http://schemas.microsoft.com/office/drawing/2014/main" id="{DD0E092F-D633-B14A-8E09-209104BF6CE8}"/>
                  </a:ext>
                </a:extLst>
              </p:cNvPr>
              <p:cNvSpPr/>
              <p:nvPr/>
            </p:nvSpPr>
            <p:spPr>
              <a:xfrm rot="16200000">
                <a:off x="4160520" y="2857500"/>
                <a:ext cx="777240" cy="182880"/>
              </a:xfrm>
              <a:prstGeom prst="rightArrow">
                <a:avLst>
                  <a:gd name="adj1" fmla="val 34127"/>
                  <a:gd name="adj2" fmla="val 5793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it-IT" sz="2000" dirty="0">
                  <a:latin typeface="IBM Plex Sans" panose="020B0503050000000000" pitchFamily="34" charset="0"/>
                </a:endParaRPr>
              </a:p>
            </p:txBody>
          </p:sp>
          <p:sp>
            <p:nvSpPr>
              <p:cNvPr id="27" name="Oval 26">
                <a:extLst>
                  <a:ext uri="{FF2B5EF4-FFF2-40B4-BE49-F238E27FC236}">
                    <a16:creationId xmlns:a16="http://schemas.microsoft.com/office/drawing/2014/main" id="{9D514524-0BA1-944C-924C-AB8B3353F10B}"/>
                  </a:ext>
                </a:extLst>
              </p:cNvPr>
              <p:cNvSpPr/>
              <p:nvPr/>
            </p:nvSpPr>
            <p:spPr>
              <a:xfrm>
                <a:off x="4389120" y="2788920"/>
                <a:ext cx="320040" cy="3200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30" name="TextBox 29">
              <a:extLst>
                <a:ext uri="{FF2B5EF4-FFF2-40B4-BE49-F238E27FC236}">
                  <a16:creationId xmlns:a16="http://schemas.microsoft.com/office/drawing/2014/main" id="{FA3611AD-33C0-EE48-BFF7-AC355322C0C7}"/>
                </a:ext>
              </a:extLst>
            </p:cNvPr>
            <p:cNvSpPr txBox="1"/>
            <p:nvPr/>
          </p:nvSpPr>
          <p:spPr>
            <a:xfrm>
              <a:off x="3177184" y="2606040"/>
              <a:ext cx="0" cy="0"/>
            </a:xfrm>
            <a:prstGeom prst="rect">
              <a:avLst/>
            </a:prstGeom>
          </p:spPr>
          <p:txBody>
            <a:bodyPr wrap="none" lIns="91440" tIns="45720" rIns="91440" bIns="45720" rtlCol="0">
              <a:noAutofit/>
            </a:bodyPr>
            <a:lstStyle/>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p:txBody>
        </p:sp>
        <p:sp>
          <p:nvSpPr>
            <p:cNvPr id="31" name="TextBox 30">
              <a:extLst>
                <a:ext uri="{FF2B5EF4-FFF2-40B4-BE49-F238E27FC236}">
                  <a16:creationId xmlns:a16="http://schemas.microsoft.com/office/drawing/2014/main" id="{1EAA07F1-8911-D749-885D-37D0C66372F6}"/>
                </a:ext>
              </a:extLst>
            </p:cNvPr>
            <p:cNvSpPr txBox="1"/>
            <p:nvPr/>
          </p:nvSpPr>
          <p:spPr>
            <a:xfrm>
              <a:off x="2237384" y="2758440"/>
              <a:ext cx="0" cy="0"/>
            </a:xfrm>
            <a:prstGeom prst="rect">
              <a:avLst/>
            </a:prstGeom>
          </p:spPr>
          <p:txBody>
            <a:bodyPr wrap="none" lIns="91440" tIns="45720" rIns="91440" bIns="45720" rtlCol="0">
              <a:noAutofit/>
            </a:bodyPr>
            <a:lstStyle/>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p:txBody>
        </p:sp>
      </p:grpSp>
    </p:spTree>
    <p:extLst>
      <p:ext uri="{BB962C8B-B14F-4D97-AF65-F5344CB8AC3E}">
        <p14:creationId xmlns:p14="http://schemas.microsoft.com/office/powerpoint/2010/main" val="40016921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C6DC0F-20CB-8642-89F2-B39B771D84CC}"/>
              </a:ext>
            </a:extLst>
          </p:cNvPr>
          <p:cNvSpPr>
            <a:spLocks noGrp="1"/>
          </p:cNvSpPr>
          <p:nvPr>
            <p:ph type="body" sz="quarter" idx="11"/>
          </p:nvPr>
        </p:nvSpPr>
        <p:spPr/>
        <p:txBody>
          <a:bodyPr/>
          <a:lstStyle/>
          <a:p>
            <a:r>
              <a:rPr lang="it-IT"/>
              <a:t>Tests on real HW</a:t>
            </a:r>
          </a:p>
        </p:txBody>
      </p:sp>
      <p:sp>
        <p:nvSpPr>
          <p:cNvPr id="3" name="Title 2">
            <a:extLst>
              <a:ext uri="{FF2B5EF4-FFF2-40B4-BE49-F238E27FC236}">
                <a16:creationId xmlns:a16="http://schemas.microsoft.com/office/drawing/2014/main" id="{C185E944-B7E2-D843-9010-83D182066E49}"/>
              </a:ext>
            </a:extLst>
          </p:cNvPr>
          <p:cNvSpPr>
            <a:spLocks noGrp="1"/>
          </p:cNvSpPr>
          <p:nvPr>
            <p:ph type="title"/>
          </p:nvPr>
        </p:nvSpPr>
        <p:spPr/>
        <p:txBody>
          <a:bodyPr/>
          <a:lstStyle/>
          <a:p>
            <a:r>
              <a:rPr lang="it-IT"/>
              <a:t>Comments</a:t>
            </a:r>
          </a:p>
        </p:txBody>
      </p:sp>
      <p:sp>
        <p:nvSpPr>
          <p:cNvPr id="4" name="Content Placeholder 5">
            <a:extLst>
              <a:ext uri="{FF2B5EF4-FFF2-40B4-BE49-F238E27FC236}">
                <a16:creationId xmlns:a16="http://schemas.microsoft.com/office/drawing/2014/main" id="{A04746C6-633F-E74A-9485-A63E86B7D736}"/>
              </a:ext>
            </a:extLst>
          </p:cNvPr>
          <p:cNvSpPr txBox="1">
            <a:spLocks/>
          </p:cNvSpPr>
          <p:nvPr/>
        </p:nvSpPr>
        <p:spPr>
          <a:xfrm>
            <a:off x="457200" y="1920240"/>
            <a:ext cx="13258800" cy="256032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342900" indent="-342900">
              <a:buFont typeface="+mj-lt"/>
              <a:buAutoNum type="arabicPeriod"/>
            </a:pPr>
            <a:r>
              <a:rPr lang="it-IT" sz="2400" u="sng"/>
              <a:t>First point not aligned</a:t>
            </a:r>
            <a:r>
              <a:rPr lang="it-IT" sz="2400"/>
              <a:t>: in some runs the first point (for angle 0) is not aligned to 1</a:t>
            </a:r>
          </a:p>
          <a:p>
            <a:pPr marL="342900" indent="-342900">
              <a:buFont typeface="+mj-lt"/>
              <a:buAutoNum type="arabicPeriod"/>
            </a:pPr>
            <a:r>
              <a:rPr lang="it-IT" sz="2400" u="sng"/>
              <a:t>Data shift</a:t>
            </a:r>
            <a:r>
              <a:rPr lang="it-IT" sz="2400"/>
              <a:t>: in some nTrot = 1 runs, data oscillations are shifted from theory</a:t>
            </a:r>
          </a:p>
          <a:p>
            <a:pPr marL="342900" indent="-342900">
              <a:buFont typeface="+mj-lt"/>
              <a:buAutoNum type="arabicPeriod"/>
            </a:pPr>
            <a:r>
              <a:rPr lang="it-IT" sz="2400" u="sng"/>
              <a:t>Amplitude scale</a:t>
            </a:r>
            <a:r>
              <a:rPr lang="it-IT" sz="2400"/>
              <a:t>: each run present different scaling factor</a:t>
            </a:r>
          </a:p>
          <a:p>
            <a:endParaRPr lang="it-IT" sz="2400">
              <a:solidFill>
                <a:schemeClr val="tx1">
                  <a:lumMod val="50000"/>
                  <a:lumOff val="50000"/>
                </a:schemeClr>
              </a:solidFill>
            </a:endParaRPr>
          </a:p>
          <a:p>
            <a:pPr marL="342900" indent="-342900">
              <a:buFont typeface="+mj-lt"/>
              <a:buAutoNum type="arabicPeriod"/>
            </a:pPr>
            <a:endParaRPr lang="it-IT" sz="2400">
              <a:solidFill>
                <a:schemeClr val="tx1">
                  <a:lumMod val="50000"/>
                  <a:lumOff val="50000"/>
                </a:schemeClr>
              </a:solidFill>
            </a:endParaRPr>
          </a:p>
        </p:txBody>
      </p:sp>
    </p:spTree>
    <p:extLst>
      <p:ext uri="{BB962C8B-B14F-4D97-AF65-F5344CB8AC3E}">
        <p14:creationId xmlns:p14="http://schemas.microsoft.com/office/powerpoint/2010/main" val="12938404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0339B18-8F26-0E41-AA18-D9D25CB9515F}"/>
              </a:ext>
            </a:extLst>
          </p:cNvPr>
          <p:cNvSpPr>
            <a:spLocks noGrp="1"/>
          </p:cNvSpPr>
          <p:nvPr>
            <p:ph type="title"/>
          </p:nvPr>
        </p:nvSpPr>
        <p:spPr/>
        <p:txBody>
          <a:bodyPr/>
          <a:lstStyle/>
          <a:p>
            <a:r>
              <a:rPr lang="it-IT"/>
              <a:t>Optimization tests</a:t>
            </a:r>
          </a:p>
        </p:txBody>
      </p:sp>
      <p:sp>
        <p:nvSpPr>
          <p:cNvPr id="2" name="TextBox 1">
            <a:extLst>
              <a:ext uri="{FF2B5EF4-FFF2-40B4-BE49-F238E27FC236}">
                <a16:creationId xmlns:a16="http://schemas.microsoft.com/office/drawing/2014/main" id="{D9D5B190-AD4A-DF46-8C3D-3EC83041F6AB}"/>
              </a:ext>
            </a:extLst>
          </p:cNvPr>
          <p:cNvSpPr txBox="1"/>
          <p:nvPr/>
        </p:nvSpPr>
        <p:spPr>
          <a:xfrm>
            <a:off x="3840480" y="3305908"/>
            <a:ext cx="0" cy="0"/>
          </a:xfrm>
          <a:prstGeom prst="rect">
            <a:avLst/>
          </a:prstGeom>
        </p:spPr>
        <p:txBody>
          <a:bodyPr wrap="none" lIns="91440" tIns="45720" rIns="91440" bIns="45720" rtlCol="0">
            <a:noAutofit/>
          </a:bodyPr>
          <a:lstStyle/>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p:txBody>
      </p:sp>
      <p:sp>
        <p:nvSpPr>
          <p:cNvPr id="4" name="Rectangle 3">
            <a:extLst>
              <a:ext uri="{FF2B5EF4-FFF2-40B4-BE49-F238E27FC236}">
                <a16:creationId xmlns:a16="http://schemas.microsoft.com/office/drawing/2014/main" id="{AAA1EE16-BE41-724B-862E-26C0A39EF2A0}"/>
              </a:ext>
            </a:extLst>
          </p:cNvPr>
          <p:cNvSpPr/>
          <p:nvPr/>
        </p:nvSpPr>
        <p:spPr>
          <a:xfrm>
            <a:off x="457200" y="1508760"/>
            <a:ext cx="13716000" cy="5238101"/>
          </a:xfrm>
          <a:prstGeom prst="rect">
            <a:avLst/>
          </a:prstGeom>
        </p:spPr>
        <p:txBody>
          <a:bodyPr wrap="square">
            <a:spAutoFit/>
          </a:bodyPr>
          <a:lstStyle/>
          <a:p>
            <a:pPr marL="342900" indent="-342900">
              <a:lnSpc>
                <a:spcPct val="105000"/>
              </a:lnSpc>
              <a:spcBef>
                <a:spcPts val="1000"/>
              </a:spcBef>
              <a:buFont typeface="Wingdings" pitchFamily="2" charset="2"/>
              <a:buChar char="§"/>
            </a:pPr>
            <a:r>
              <a:rPr lang="it-IT" sz="1600" b="1" dirty="0" err="1">
                <a:latin typeface="IBM Plex Sans" charset="0"/>
                <a:ea typeface="IBM Plex Sans" charset="0"/>
                <a:cs typeface="IBM Plex Sans" charset="0"/>
              </a:rPr>
              <a:t>Expectation value corrections</a:t>
            </a:r>
            <a:r>
              <a:rPr lang="it-IT" sz="1600" dirty="0" err="1">
                <a:latin typeface="IBM Plex Sans" charset="0"/>
                <a:ea typeface="IBM Plex Sans" charset="0"/>
                <a:cs typeface="IBM Plex Sans" charset="0"/>
              </a:rPr>
              <a:t>: best amplitude correction factor</a:t>
            </a:r>
          </a:p>
          <a:p>
            <a:pPr marL="891540" lvl="1" indent="-342900">
              <a:lnSpc>
                <a:spcPct val="105000"/>
              </a:lnSpc>
              <a:spcBef>
                <a:spcPts val="1000"/>
              </a:spcBef>
              <a:buFont typeface="Wingdings" pitchFamily="2" charset="2"/>
              <a:buChar char="§"/>
            </a:pPr>
            <a:r>
              <a:rPr lang="it-IT" sz="1600" dirty="0" err="1">
                <a:latin typeface="IBM Plex Sans" charset="0"/>
                <a:ea typeface="IBM Plex Sans" charset="0"/>
                <a:cs typeface="IBM Plex Sans" charset="0"/>
              </a:rPr>
              <a:t>We expect that the calculation output can be corrected to match the theoretical distribution</a:t>
            </a:r>
          </a:p>
          <a:p>
            <a:pPr marL="891540" lvl="1" indent="-342900">
              <a:lnSpc>
                <a:spcPct val="105000"/>
              </a:lnSpc>
              <a:spcBef>
                <a:spcPts val="1000"/>
              </a:spcBef>
              <a:buFont typeface="Wingdings" pitchFamily="2" charset="2"/>
              <a:buChar char="§"/>
            </a:pPr>
            <a:r>
              <a:rPr lang="it-IT" sz="1600" dirty="0" err="1">
                <a:latin typeface="IBM Plex Sans" charset="0"/>
                <a:ea typeface="IBM Plex Sans" charset="0"/>
                <a:cs typeface="IBM Plex Sans" charset="0"/>
              </a:rPr>
              <a:t>This correction is a multiplication factor applied to each point</a:t>
            </a:r>
          </a:p>
          <a:p>
            <a:pPr marL="891540" lvl="1" indent="-342900">
              <a:lnSpc>
                <a:spcPct val="105000"/>
              </a:lnSpc>
              <a:spcBef>
                <a:spcPts val="1000"/>
              </a:spcBef>
              <a:buFont typeface="Wingdings" pitchFamily="2" charset="2"/>
              <a:buChar char="§"/>
            </a:pPr>
            <a:r>
              <a:rPr lang="it-IT" sz="1600" dirty="0" err="1">
                <a:latin typeface="IBM Plex Sans" charset="0"/>
                <a:ea typeface="IBM Plex Sans" charset="0"/>
                <a:cs typeface="IBM Plex Sans" charset="0"/>
              </a:rPr>
              <a:t>The correction factor acts on an overall correction on amplitude: even if it cannot be easily calculated </a:t>
            </a:r>
            <a:r>
              <a:rPr lang="it-IT" sz="1600" i="1" dirty="0" err="1">
                <a:latin typeface="IBM Plex Sans" charset="0"/>
                <a:ea typeface="IBM Plex Sans" charset="0"/>
                <a:cs typeface="IBM Plex Sans" charset="0"/>
              </a:rPr>
              <a:t>a priori</a:t>
            </a:r>
            <a:r>
              <a:rPr lang="it-IT" sz="1600" dirty="0" err="1">
                <a:latin typeface="IBM Plex Sans" charset="0"/>
                <a:ea typeface="IBM Plex Sans" charset="0"/>
                <a:cs typeface="IBM Plex Sans" charset="0"/>
              </a:rPr>
              <a:t>, it can be calculated </a:t>
            </a:r>
            <a:r>
              <a:rPr lang="it-IT" sz="1600" i="1" dirty="0" err="1">
                <a:latin typeface="IBM Plex Sans" charset="0"/>
                <a:ea typeface="IBM Plex Sans" charset="0"/>
                <a:cs typeface="IBM Plex Sans" charset="0"/>
              </a:rPr>
              <a:t>a posteriori </a:t>
            </a:r>
            <a:r>
              <a:rPr lang="it-IT" sz="1600" dirty="0" err="1">
                <a:latin typeface="IBM Plex Sans" charset="0"/>
                <a:ea typeface="IBM Plex Sans" charset="0"/>
                <a:cs typeface="IBM Plex Sans" charset="0"/>
              </a:rPr>
              <a:t>to prove that quantum calculated points follow the expected shape</a:t>
            </a:r>
          </a:p>
          <a:p>
            <a:pPr marL="891540" lvl="1" indent="-342900">
              <a:lnSpc>
                <a:spcPct val="105000"/>
              </a:lnSpc>
              <a:spcBef>
                <a:spcPts val="1000"/>
              </a:spcBef>
              <a:buFont typeface="Wingdings" pitchFamily="2" charset="2"/>
              <a:buChar char="§"/>
            </a:pPr>
            <a:r>
              <a:rPr lang="it-IT" sz="1600" dirty="0" err="1">
                <a:latin typeface="IBM Plex Sans" charset="0"/>
                <a:ea typeface="IBM Plex Sans" charset="0"/>
                <a:cs typeface="IBM Plex Sans" charset="0"/>
              </a:rPr>
              <a:t>Maybe some machine learning algorithms can be leveraged on calibration data to calculate corrections</a:t>
            </a:r>
          </a:p>
          <a:p>
            <a:pPr marL="891540" lvl="1" indent="-342900">
              <a:lnSpc>
                <a:spcPct val="105000"/>
              </a:lnSpc>
              <a:spcBef>
                <a:spcPts val="1000"/>
              </a:spcBef>
              <a:buFont typeface="Wingdings" pitchFamily="2" charset="2"/>
              <a:buChar char="§"/>
            </a:pPr>
            <a:endParaRPr lang="it-IT" sz="1600" dirty="0" err="1">
              <a:latin typeface="IBM Plex Sans" charset="0"/>
              <a:ea typeface="IBM Plex Sans" charset="0"/>
              <a:cs typeface="IBM Plex Sans" charset="0"/>
            </a:endParaRPr>
          </a:p>
          <a:p>
            <a:pPr marL="342900" indent="-342900">
              <a:lnSpc>
                <a:spcPct val="105000"/>
              </a:lnSpc>
              <a:spcBef>
                <a:spcPts val="1000"/>
              </a:spcBef>
              <a:buFont typeface="Wingdings" pitchFamily="2" charset="2"/>
              <a:buChar char="§"/>
            </a:pPr>
            <a:r>
              <a:rPr lang="it-IT" sz="1600" b="1" dirty="0" err="1">
                <a:latin typeface="IBM Plex Sans" charset="0"/>
                <a:ea typeface="IBM Plex Sans" charset="0"/>
                <a:cs typeface="IBM Plex Sans" charset="0"/>
              </a:rPr>
              <a:t>Used qubit vs processor topology</a:t>
            </a:r>
            <a:r>
              <a:rPr lang="it-IT" sz="1600" dirty="0" err="1">
                <a:latin typeface="IBM Plex Sans" charset="0"/>
                <a:ea typeface="IBM Plex Sans" charset="0"/>
                <a:cs typeface="IBM Plex Sans" charset="0"/>
              </a:rPr>
              <a:t>: best transpiling option</a:t>
            </a:r>
          </a:p>
          <a:p>
            <a:pPr marL="891540" lvl="1" indent="-342900">
              <a:lnSpc>
                <a:spcPct val="105000"/>
              </a:lnSpc>
              <a:spcBef>
                <a:spcPts val="1000"/>
              </a:spcBef>
              <a:buFont typeface="Wingdings" pitchFamily="2" charset="2"/>
              <a:buChar char="§"/>
            </a:pPr>
            <a:r>
              <a:rPr lang="it-IT" sz="1600" dirty="0" err="1">
                <a:latin typeface="IBM Plex Sans" charset="0"/>
                <a:ea typeface="IBM Plex Sans" charset="0"/>
                <a:cs typeface="IBM Plex Sans" charset="0"/>
              </a:rPr>
              <a:t>Transpiling automatically selects qubits used in calculation</a:t>
            </a:r>
          </a:p>
          <a:p>
            <a:pPr marL="891540" lvl="1" indent="-342900">
              <a:lnSpc>
                <a:spcPct val="105000"/>
              </a:lnSpc>
              <a:spcBef>
                <a:spcPts val="1000"/>
              </a:spcBef>
              <a:buFont typeface="Wingdings" pitchFamily="2" charset="2"/>
              <a:buChar char="§"/>
            </a:pPr>
            <a:r>
              <a:rPr lang="it-IT" sz="1600" dirty="0" err="1">
                <a:latin typeface="IBM Plex Sans" charset="0"/>
                <a:ea typeface="IBM Plex Sans" charset="0"/>
                <a:cs typeface="IBM Plex Sans" charset="0"/>
              </a:rPr>
              <a:t>Some tests are performed to optimize qubits selection</a:t>
            </a:r>
          </a:p>
          <a:p>
            <a:pPr marL="891540" lvl="1" indent="-342900">
              <a:lnSpc>
                <a:spcPct val="105000"/>
              </a:lnSpc>
              <a:spcBef>
                <a:spcPts val="1000"/>
              </a:spcBef>
              <a:buFont typeface="Wingdings" pitchFamily="2" charset="2"/>
              <a:buChar char="§"/>
            </a:pPr>
            <a:endParaRPr lang="it-IT" sz="1600" dirty="0" err="1">
              <a:latin typeface="IBM Plex Sans" charset="0"/>
              <a:ea typeface="IBM Plex Sans" charset="0"/>
              <a:cs typeface="IBM Plex Sans" charset="0"/>
            </a:endParaRPr>
          </a:p>
          <a:p>
            <a:pPr marL="342900" indent="-342900">
              <a:lnSpc>
                <a:spcPct val="105000"/>
              </a:lnSpc>
              <a:spcBef>
                <a:spcPts val="1000"/>
              </a:spcBef>
              <a:buFont typeface="Wingdings" pitchFamily="2" charset="2"/>
              <a:buChar char="§"/>
            </a:pPr>
            <a:r>
              <a:rPr lang="it-IT" sz="1600" b="1" dirty="0" err="1">
                <a:latin typeface="IBM Plex Sans" charset="0"/>
                <a:ea typeface="IBM Plex Sans" charset="0"/>
                <a:cs typeface="IBM Plex Sans" charset="0"/>
              </a:rPr>
              <a:t>Gates characterization</a:t>
            </a:r>
            <a:r>
              <a:rPr lang="it-IT" sz="1600" dirty="0" err="1">
                <a:latin typeface="IBM Plex Sans" charset="0"/>
                <a:ea typeface="IBM Plex Sans" charset="0"/>
                <a:cs typeface="IBM Plex Sans" charset="0"/>
              </a:rPr>
              <a:t>: best set of parameters to correct rotation axes</a:t>
            </a:r>
          </a:p>
          <a:p>
            <a:pPr marL="891540" lvl="1" indent="-342900">
              <a:lnSpc>
                <a:spcPct val="105000"/>
              </a:lnSpc>
              <a:spcBef>
                <a:spcPts val="1000"/>
              </a:spcBef>
              <a:buFont typeface="Wingdings" pitchFamily="2" charset="2"/>
              <a:buChar char="§"/>
            </a:pPr>
            <a:r>
              <a:rPr lang="it-IT" sz="1600" dirty="0" err="1">
                <a:latin typeface="IBM Plex Sans" charset="0"/>
                <a:ea typeface="IBM Plex Sans" charset="0"/>
                <a:cs typeface="IBM Plex Sans" charset="0"/>
              </a:rPr>
              <a:t>By considering eventual tilt angles / systematic errors, actual rotations can be corrected</a:t>
            </a:r>
          </a:p>
          <a:p>
            <a:pPr marL="891540" lvl="1" indent="-342900">
              <a:lnSpc>
                <a:spcPct val="105000"/>
              </a:lnSpc>
              <a:spcBef>
                <a:spcPts val="1000"/>
              </a:spcBef>
              <a:buFont typeface="Wingdings" pitchFamily="2" charset="2"/>
              <a:buChar char="§"/>
            </a:pPr>
            <a:r>
              <a:rPr lang="it-IT" sz="1600" dirty="0" err="1">
                <a:latin typeface="IBM Plex Sans" charset="0"/>
                <a:ea typeface="IBM Plex Sans" charset="0"/>
                <a:cs typeface="IBM Plex Sans" charset="0"/>
              </a:rPr>
              <a:t>For a single rotation R gate we should use 5 U gates, increasing drammatically circuit size</a:t>
            </a:r>
          </a:p>
        </p:txBody>
      </p:sp>
      <p:sp>
        <p:nvSpPr>
          <p:cNvPr id="3" name="Rectangle 2">
            <a:extLst>
              <a:ext uri="{FF2B5EF4-FFF2-40B4-BE49-F238E27FC236}">
                <a16:creationId xmlns:a16="http://schemas.microsoft.com/office/drawing/2014/main" id="{9DFC805E-0FD9-604D-9B46-CC7CF953250D}"/>
              </a:ext>
            </a:extLst>
          </p:cNvPr>
          <p:cNvSpPr/>
          <p:nvPr/>
        </p:nvSpPr>
        <p:spPr>
          <a:xfrm>
            <a:off x="7498080" y="1530057"/>
            <a:ext cx="5852160" cy="323165"/>
          </a:xfrm>
          <a:prstGeom prst="rect">
            <a:avLst/>
          </a:prstGeom>
        </p:spPr>
        <p:txBody>
          <a:bodyPr wrap="square">
            <a:spAutoFit/>
          </a:bodyPr>
          <a:lstStyle/>
          <a:p>
            <a:r>
              <a:rPr lang="it-IT" sz="1500">
                <a:latin typeface="IBM Plex Sans Thin" panose="020B0203050203000203" pitchFamily="34" charset="0"/>
              </a:rPr>
              <a:t> pr3["res"] = (1-correction*(pr3['0000']-pr3['1000'])/nShots)/2</a:t>
            </a:r>
          </a:p>
        </p:txBody>
      </p:sp>
    </p:spTree>
    <p:extLst>
      <p:ext uri="{BB962C8B-B14F-4D97-AF65-F5344CB8AC3E}">
        <p14:creationId xmlns:p14="http://schemas.microsoft.com/office/powerpoint/2010/main" val="3845600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865312F9-B133-084C-99B5-BB44A54F358E}"/>
              </a:ext>
            </a:extLst>
          </p:cNvPr>
          <p:cNvPicPr>
            <a:picLocks noChangeAspect="1"/>
          </p:cNvPicPr>
          <p:nvPr/>
        </p:nvPicPr>
        <p:blipFill>
          <a:blip r:embed="rId2"/>
          <a:stretch>
            <a:fillRect/>
          </a:stretch>
        </p:blipFill>
        <p:spPr>
          <a:xfrm>
            <a:off x="353361" y="2939892"/>
            <a:ext cx="3916015" cy="2684691"/>
          </a:xfrm>
          <a:prstGeom prst="rect">
            <a:avLst/>
          </a:prstGeom>
        </p:spPr>
      </p:pic>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Optimization tests</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t>Expectation value corrections</a:t>
            </a:r>
            <a:endParaRPr lang="it-IT">
              <a:latin typeface="IBM Plex Sans" panose="020B0503050203000203" pitchFamily="34" charset="0"/>
            </a:endParaRPr>
          </a:p>
        </p:txBody>
      </p:sp>
      <p:sp>
        <p:nvSpPr>
          <p:cNvPr id="16" name="Content Placeholder 6">
            <a:extLst>
              <a:ext uri="{FF2B5EF4-FFF2-40B4-BE49-F238E27FC236}">
                <a16:creationId xmlns:a16="http://schemas.microsoft.com/office/drawing/2014/main" id="{CDC13213-9534-604C-A0A9-ED9F4DBE20F6}"/>
              </a:ext>
            </a:extLst>
          </p:cNvPr>
          <p:cNvSpPr txBox="1">
            <a:spLocks/>
          </p:cNvSpPr>
          <p:nvPr/>
        </p:nvSpPr>
        <p:spPr>
          <a:xfrm>
            <a:off x="703784" y="2312968"/>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 nT=2</a:t>
            </a:r>
          </a:p>
        </p:txBody>
      </p:sp>
      <p:sp>
        <p:nvSpPr>
          <p:cNvPr id="17" name="Content Placeholder 6">
            <a:extLst>
              <a:ext uri="{FF2B5EF4-FFF2-40B4-BE49-F238E27FC236}">
                <a16:creationId xmlns:a16="http://schemas.microsoft.com/office/drawing/2014/main" id="{F5FEE042-F64B-3648-98AF-0135FE52E58D}"/>
              </a:ext>
            </a:extLst>
          </p:cNvPr>
          <p:cNvSpPr txBox="1">
            <a:spLocks/>
          </p:cNvSpPr>
          <p:nvPr/>
        </p:nvSpPr>
        <p:spPr>
          <a:xfrm>
            <a:off x="4812590" y="2312968"/>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 nT=2</a:t>
            </a:r>
          </a:p>
        </p:txBody>
      </p:sp>
      <p:sp>
        <p:nvSpPr>
          <p:cNvPr id="19" name="Content Placeholder 6">
            <a:extLst>
              <a:ext uri="{FF2B5EF4-FFF2-40B4-BE49-F238E27FC236}">
                <a16:creationId xmlns:a16="http://schemas.microsoft.com/office/drawing/2014/main" id="{EFC84881-4377-9648-A7AE-A2589F83D8FA}"/>
              </a:ext>
            </a:extLst>
          </p:cNvPr>
          <p:cNvSpPr txBox="1">
            <a:spLocks/>
          </p:cNvSpPr>
          <p:nvPr/>
        </p:nvSpPr>
        <p:spPr>
          <a:xfrm>
            <a:off x="8931303" y="2312968"/>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 nT=2</a:t>
            </a:r>
          </a:p>
        </p:txBody>
      </p:sp>
      <p:sp>
        <p:nvSpPr>
          <p:cNvPr id="29" name="Rectangle 28">
            <a:extLst>
              <a:ext uri="{FF2B5EF4-FFF2-40B4-BE49-F238E27FC236}">
                <a16:creationId xmlns:a16="http://schemas.microsoft.com/office/drawing/2014/main" id="{9564EDB0-F69C-AD4B-A932-D325720707FF}"/>
              </a:ext>
            </a:extLst>
          </p:cNvPr>
          <p:cNvSpPr/>
          <p:nvPr/>
        </p:nvSpPr>
        <p:spPr>
          <a:xfrm>
            <a:off x="694086" y="2697108"/>
            <a:ext cx="3904536" cy="276999"/>
          </a:xfrm>
          <a:prstGeom prst="rect">
            <a:avLst/>
          </a:prstGeom>
        </p:spPr>
        <p:txBody>
          <a:bodyPr wrap="square">
            <a:spAutoFit/>
          </a:bodyPr>
          <a:lstStyle/>
          <a:p>
            <a:r>
              <a:rPr lang="it-IT" sz="1200"/>
              <a:t>"_id": "f8679e3ac7194dd57003f39d0c2b7c2d"</a:t>
            </a:r>
          </a:p>
        </p:txBody>
      </p:sp>
      <p:sp>
        <p:nvSpPr>
          <p:cNvPr id="30" name="Rectangle 29">
            <a:extLst>
              <a:ext uri="{FF2B5EF4-FFF2-40B4-BE49-F238E27FC236}">
                <a16:creationId xmlns:a16="http://schemas.microsoft.com/office/drawing/2014/main" id="{C3D00E1B-533E-D646-BD77-669BBDE28489}"/>
              </a:ext>
            </a:extLst>
          </p:cNvPr>
          <p:cNvSpPr/>
          <p:nvPr/>
        </p:nvSpPr>
        <p:spPr>
          <a:xfrm>
            <a:off x="4836102" y="2697107"/>
            <a:ext cx="3904536" cy="276999"/>
          </a:xfrm>
          <a:prstGeom prst="rect">
            <a:avLst/>
          </a:prstGeom>
        </p:spPr>
        <p:txBody>
          <a:bodyPr wrap="square">
            <a:spAutoFit/>
          </a:bodyPr>
          <a:lstStyle/>
          <a:p>
            <a:r>
              <a:rPr lang="it-IT" sz="1200"/>
              <a:t>"_id": "dea7c660df7e5bf1a75a762e86e5a3b7"</a:t>
            </a:r>
          </a:p>
        </p:txBody>
      </p:sp>
      <p:sp>
        <p:nvSpPr>
          <p:cNvPr id="9" name="Rectangle 8">
            <a:extLst>
              <a:ext uri="{FF2B5EF4-FFF2-40B4-BE49-F238E27FC236}">
                <a16:creationId xmlns:a16="http://schemas.microsoft.com/office/drawing/2014/main" id="{60877DA1-529F-624C-BF9A-8599B9B32670}"/>
              </a:ext>
            </a:extLst>
          </p:cNvPr>
          <p:cNvSpPr/>
          <p:nvPr/>
        </p:nvSpPr>
        <p:spPr>
          <a:xfrm>
            <a:off x="4851342" y="5604808"/>
            <a:ext cx="3539956" cy="1938992"/>
          </a:xfrm>
          <a:prstGeom prst="rect">
            <a:avLst/>
          </a:prstGeom>
        </p:spPr>
        <p:txBody>
          <a:bodyPr wrap="square">
            <a:spAutoFit/>
          </a:bodyPr>
          <a:lstStyle/>
          <a:p>
            <a:r>
              <a:rPr lang="it-IT" sz="1200">
                <a:latin typeface="IBM Plex Sans" panose="020B0503050203000203" pitchFamily="34" charset="0"/>
              </a:rPr>
              <a:t>CORRECTION FACTOR 3.3</a:t>
            </a:r>
          </a:p>
          <a:p>
            <a:r>
              <a:rPr lang="it-IT" sz="1200">
                <a:latin typeface="IBM Plex Sans" panose="020B0503050203000203" pitchFamily="34" charset="0"/>
              </a:rPr>
              <a:t>TRANSPILE L1</a:t>
            </a:r>
          </a:p>
          <a:p>
            <a:endParaRPr lang="it-IT" sz="1200">
              <a:latin typeface="IBM Plex Sans" panose="020B0503050203000203" pitchFamily="34" charset="0"/>
            </a:endParaRPr>
          </a:p>
          <a:p>
            <a:r>
              <a:rPr lang="it-IT" sz="1200">
                <a:latin typeface="IBM Plex Sans" panose="020B0503050203000203" pitchFamily="34" charset="0"/>
              </a:rPr>
              <a:t>"depth": 39,</a:t>
            </a:r>
          </a:p>
          <a:p>
            <a:r>
              <a:rPr lang="it-IT" sz="1200">
                <a:latin typeface="IBM Plex Sans" panose="020B0503050203000203" pitchFamily="34" charset="0"/>
              </a:rPr>
              <a:t>"gates": {</a:t>
            </a:r>
          </a:p>
          <a:p>
            <a:r>
              <a:rPr lang="it-IT" sz="1200">
                <a:latin typeface="IBM Plex Sans" panose="020B0503050203000203" pitchFamily="34" charset="0"/>
              </a:rPr>
              <a:t>    "u3": 44,</a:t>
            </a:r>
          </a:p>
          <a:p>
            <a:r>
              <a:rPr lang="it-IT" sz="1200">
                <a:latin typeface="IBM Plex Sans" panose="020B0503050203000203" pitchFamily="34" charset="0"/>
              </a:rPr>
              <a:t>    "cx": 39,</a:t>
            </a:r>
          </a:p>
          <a:p>
            <a:r>
              <a:rPr lang="it-IT" sz="1200">
                <a:latin typeface="IBM Plex Sans" panose="020B0503050203000203" pitchFamily="34" charset="0"/>
              </a:rPr>
              <a:t>    "barrier": 1,</a:t>
            </a:r>
          </a:p>
          <a:p>
            <a:r>
              <a:rPr lang="it-IT" sz="1200">
                <a:latin typeface="IBM Plex Sans" panose="020B0503050203000203" pitchFamily="34" charset="0"/>
              </a:rPr>
              <a:t>    "measure": 1</a:t>
            </a:r>
          </a:p>
          <a:p>
            <a:r>
              <a:rPr lang="it-IT" sz="1200">
                <a:latin typeface="IBM Plex Sans" panose="020B0503050203000203" pitchFamily="34" charset="0"/>
              </a:rPr>
              <a:t>  }</a:t>
            </a:r>
          </a:p>
        </p:txBody>
      </p:sp>
      <p:sp>
        <p:nvSpPr>
          <p:cNvPr id="31" name="Rectangle 30">
            <a:extLst>
              <a:ext uri="{FF2B5EF4-FFF2-40B4-BE49-F238E27FC236}">
                <a16:creationId xmlns:a16="http://schemas.microsoft.com/office/drawing/2014/main" id="{AE752BF0-4DB4-8F49-99A8-8D4F997091B2}"/>
              </a:ext>
            </a:extLst>
          </p:cNvPr>
          <p:cNvSpPr/>
          <p:nvPr/>
        </p:nvSpPr>
        <p:spPr>
          <a:xfrm>
            <a:off x="703784" y="5604808"/>
            <a:ext cx="3565592" cy="1938992"/>
          </a:xfrm>
          <a:prstGeom prst="rect">
            <a:avLst/>
          </a:prstGeom>
        </p:spPr>
        <p:txBody>
          <a:bodyPr wrap="square">
            <a:spAutoFit/>
          </a:bodyPr>
          <a:lstStyle/>
          <a:p>
            <a:r>
              <a:rPr lang="it-IT" sz="1200">
                <a:latin typeface="IBM Plex Sans" panose="020B0503050203000203" pitchFamily="34" charset="0"/>
              </a:rPr>
              <a:t>CORRECTION FACTOR 4</a:t>
            </a:r>
          </a:p>
          <a:p>
            <a:r>
              <a:rPr lang="it-IT" sz="1200">
                <a:latin typeface="IBM Plex Sans" panose="020B0503050203000203" pitchFamily="34" charset="0"/>
              </a:rPr>
              <a:t>TRANSPILE L0</a:t>
            </a:r>
          </a:p>
          <a:p>
            <a:endParaRPr lang="it-IT" sz="1200">
              <a:latin typeface="IBM Plex Sans" panose="020B0503050203000203" pitchFamily="34" charset="0"/>
            </a:endParaRPr>
          </a:p>
          <a:p>
            <a:r>
              <a:rPr lang="it-IT" sz="1200">
                <a:latin typeface="IBM Plex Sans" panose="020B0503050203000203" pitchFamily="34" charset="0"/>
              </a:rPr>
              <a:t>"depth": 42,</a:t>
            </a:r>
          </a:p>
          <a:p>
            <a:r>
              <a:rPr lang="it-IT" sz="1200">
                <a:latin typeface="IBM Plex Sans" panose="020B0503050203000203" pitchFamily="34" charset="0"/>
              </a:rPr>
              <a:t>"gates": {</a:t>
            </a:r>
          </a:p>
          <a:p>
            <a:r>
              <a:rPr lang="it-IT" sz="1200">
                <a:latin typeface="IBM Plex Sans" panose="020B0503050203000203" pitchFamily="34" charset="0"/>
              </a:rPr>
              <a:t>    "u3": 54,</a:t>
            </a:r>
          </a:p>
          <a:p>
            <a:r>
              <a:rPr lang="it-IT" sz="1200">
                <a:latin typeface="IBM Plex Sans" panose="020B0503050203000203" pitchFamily="34" charset="0"/>
              </a:rPr>
              <a:t>    "cx": 45,</a:t>
            </a:r>
          </a:p>
          <a:p>
            <a:r>
              <a:rPr lang="it-IT" sz="1200">
                <a:latin typeface="IBM Plex Sans" panose="020B0503050203000203" pitchFamily="34" charset="0"/>
              </a:rPr>
              <a:t>    "barrier": 1,</a:t>
            </a:r>
          </a:p>
          <a:p>
            <a:r>
              <a:rPr lang="it-IT" sz="1200">
                <a:latin typeface="IBM Plex Sans" panose="020B0503050203000203" pitchFamily="34" charset="0"/>
              </a:rPr>
              <a:t>    "measure": 1</a:t>
            </a:r>
          </a:p>
          <a:p>
            <a:r>
              <a:rPr lang="it-IT" sz="1200">
                <a:latin typeface="IBM Plex Sans" panose="020B0503050203000203" pitchFamily="34" charset="0"/>
              </a:rPr>
              <a:t>  }</a:t>
            </a:r>
          </a:p>
        </p:txBody>
      </p:sp>
      <p:sp>
        <p:nvSpPr>
          <p:cNvPr id="32" name="Rectangle 31">
            <a:extLst>
              <a:ext uri="{FF2B5EF4-FFF2-40B4-BE49-F238E27FC236}">
                <a16:creationId xmlns:a16="http://schemas.microsoft.com/office/drawing/2014/main" id="{1E9BF767-3EBE-AE48-9D12-460532277711}"/>
              </a:ext>
            </a:extLst>
          </p:cNvPr>
          <p:cNvSpPr/>
          <p:nvPr/>
        </p:nvSpPr>
        <p:spPr>
          <a:xfrm>
            <a:off x="8914887" y="2697107"/>
            <a:ext cx="3904536" cy="276999"/>
          </a:xfrm>
          <a:prstGeom prst="rect">
            <a:avLst/>
          </a:prstGeom>
        </p:spPr>
        <p:txBody>
          <a:bodyPr wrap="square">
            <a:spAutoFit/>
          </a:bodyPr>
          <a:lstStyle/>
          <a:p>
            <a:r>
              <a:rPr lang="it-IT" sz="1200"/>
              <a:t>"_id": "addc456ebbf4219a73d83cf0dae52bad"</a:t>
            </a:r>
          </a:p>
        </p:txBody>
      </p:sp>
      <p:sp>
        <p:nvSpPr>
          <p:cNvPr id="34" name="Rectangle 33">
            <a:extLst>
              <a:ext uri="{FF2B5EF4-FFF2-40B4-BE49-F238E27FC236}">
                <a16:creationId xmlns:a16="http://schemas.microsoft.com/office/drawing/2014/main" id="{C5556E6B-4428-1A4A-A939-3B6641A9D01C}"/>
              </a:ext>
            </a:extLst>
          </p:cNvPr>
          <p:cNvSpPr/>
          <p:nvPr/>
        </p:nvSpPr>
        <p:spPr>
          <a:xfrm>
            <a:off x="8973264" y="5604808"/>
            <a:ext cx="3539956" cy="1938992"/>
          </a:xfrm>
          <a:prstGeom prst="rect">
            <a:avLst/>
          </a:prstGeom>
        </p:spPr>
        <p:txBody>
          <a:bodyPr wrap="square">
            <a:spAutoFit/>
          </a:bodyPr>
          <a:lstStyle/>
          <a:p>
            <a:r>
              <a:rPr lang="it-IT" sz="1200">
                <a:latin typeface="IBM Plex Sans" panose="020B0503050203000203" pitchFamily="34" charset="0"/>
              </a:rPr>
              <a:t>CORRECTION FACTOR 1.5</a:t>
            </a:r>
          </a:p>
          <a:p>
            <a:r>
              <a:rPr lang="it-IT" sz="1200">
                <a:latin typeface="IBM Plex Sans" panose="020B0503050203000203" pitchFamily="34" charset="0"/>
              </a:rPr>
              <a:t>TRANSPILE L2</a:t>
            </a:r>
          </a:p>
          <a:p>
            <a:endParaRPr lang="it-IT" sz="1200">
              <a:latin typeface="IBM Plex Sans" panose="020B0503050203000203" pitchFamily="34" charset="0"/>
            </a:endParaRPr>
          </a:p>
          <a:p>
            <a:r>
              <a:rPr lang="it-IT" sz="1200">
                <a:latin typeface="IBM Plex Sans" panose="020B0503050203000203" pitchFamily="34" charset="0"/>
              </a:rPr>
              <a:t>"depth": 36,</a:t>
            </a:r>
          </a:p>
          <a:p>
            <a:r>
              <a:rPr lang="it-IT" sz="1200">
                <a:latin typeface="IBM Plex Sans" panose="020B0503050203000203" pitchFamily="34" charset="0"/>
              </a:rPr>
              <a:t>"gates": {</a:t>
            </a:r>
          </a:p>
          <a:p>
            <a:r>
              <a:rPr lang="it-IT" sz="1200">
                <a:latin typeface="IBM Plex Sans" panose="020B0503050203000203" pitchFamily="34" charset="0"/>
              </a:rPr>
              <a:t>    "u3": 44,</a:t>
            </a:r>
          </a:p>
          <a:p>
            <a:r>
              <a:rPr lang="it-IT" sz="1200">
                <a:latin typeface="IBM Plex Sans" panose="020B0503050203000203" pitchFamily="34" charset="0"/>
              </a:rPr>
              <a:t>    "cx": 39,</a:t>
            </a:r>
          </a:p>
          <a:p>
            <a:r>
              <a:rPr lang="it-IT" sz="1200">
                <a:latin typeface="IBM Plex Sans" panose="020B0503050203000203" pitchFamily="34" charset="0"/>
              </a:rPr>
              <a:t>    "barrier": 1,</a:t>
            </a:r>
          </a:p>
          <a:p>
            <a:r>
              <a:rPr lang="it-IT" sz="1200">
                <a:latin typeface="IBM Plex Sans" panose="020B0503050203000203" pitchFamily="34" charset="0"/>
              </a:rPr>
              <a:t>    "measure": 1</a:t>
            </a:r>
          </a:p>
          <a:p>
            <a:r>
              <a:rPr lang="it-IT" sz="1200">
                <a:latin typeface="IBM Plex Sans" panose="020B0503050203000203" pitchFamily="34" charset="0"/>
              </a:rPr>
              <a:t>  }</a:t>
            </a:r>
          </a:p>
        </p:txBody>
      </p:sp>
      <p:pic>
        <p:nvPicPr>
          <p:cNvPr id="10" name="Picture 9">
            <a:extLst>
              <a:ext uri="{FF2B5EF4-FFF2-40B4-BE49-F238E27FC236}">
                <a16:creationId xmlns:a16="http://schemas.microsoft.com/office/drawing/2014/main" id="{CEC79130-E08D-7B49-B7FE-17171E761D0B}"/>
              </a:ext>
            </a:extLst>
          </p:cNvPr>
          <p:cNvPicPr>
            <a:picLocks noChangeAspect="1"/>
          </p:cNvPicPr>
          <p:nvPr/>
        </p:nvPicPr>
        <p:blipFill>
          <a:blip r:embed="rId3"/>
          <a:stretch>
            <a:fillRect/>
          </a:stretch>
        </p:blipFill>
        <p:spPr>
          <a:xfrm>
            <a:off x="8602057" y="2939313"/>
            <a:ext cx="3911163" cy="2681364"/>
          </a:xfrm>
          <a:prstGeom prst="rect">
            <a:avLst/>
          </a:prstGeom>
        </p:spPr>
      </p:pic>
      <p:pic>
        <p:nvPicPr>
          <p:cNvPr id="22" name="Picture 21">
            <a:extLst>
              <a:ext uri="{FF2B5EF4-FFF2-40B4-BE49-F238E27FC236}">
                <a16:creationId xmlns:a16="http://schemas.microsoft.com/office/drawing/2014/main" id="{01BADA2E-4904-3C48-858E-BC496A42CD50}"/>
              </a:ext>
            </a:extLst>
          </p:cNvPr>
          <p:cNvPicPr>
            <a:picLocks noChangeAspect="1"/>
          </p:cNvPicPr>
          <p:nvPr/>
        </p:nvPicPr>
        <p:blipFill>
          <a:blip r:embed="rId4"/>
          <a:stretch>
            <a:fillRect/>
          </a:stretch>
        </p:blipFill>
        <p:spPr>
          <a:xfrm>
            <a:off x="4506856" y="2933618"/>
            <a:ext cx="3911163" cy="2681364"/>
          </a:xfrm>
          <a:prstGeom prst="rect">
            <a:avLst/>
          </a:prstGeom>
        </p:spPr>
      </p:pic>
      <p:sp>
        <p:nvSpPr>
          <p:cNvPr id="35" name="Right Arrow 34">
            <a:extLst>
              <a:ext uri="{FF2B5EF4-FFF2-40B4-BE49-F238E27FC236}">
                <a16:creationId xmlns:a16="http://schemas.microsoft.com/office/drawing/2014/main" id="{F407207F-AC7E-504F-A942-F0669F7CF411}"/>
              </a:ext>
            </a:extLst>
          </p:cNvPr>
          <p:cNvSpPr/>
          <p:nvPr/>
        </p:nvSpPr>
        <p:spPr>
          <a:xfrm rot="20041186">
            <a:off x="4653524" y="3248431"/>
            <a:ext cx="395637" cy="17649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pic>
        <p:nvPicPr>
          <p:cNvPr id="36" name="Picture 35">
            <a:extLst>
              <a:ext uri="{FF2B5EF4-FFF2-40B4-BE49-F238E27FC236}">
                <a16:creationId xmlns:a16="http://schemas.microsoft.com/office/drawing/2014/main" id="{8D4325DD-F6DD-F945-9A86-1973806B2AE0}"/>
              </a:ext>
            </a:extLst>
          </p:cNvPr>
          <p:cNvPicPr>
            <a:picLocks noChangeAspect="1"/>
          </p:cNvPicPr>
          <p:nvPr/>
        </p:nvPicPr>
        <p:blipFill>
          <a:blip r:embed="rId5"/>
          <a:stretch>
            <a:fillRect/>
          </a:stretch>
        </p:blipFill>
        <p:spPr>
          <a:xfrm>
            <a:off x="12326237" y="0"/>
            <a:ext cx="2286000" cy="2207773"/>
          </a:xfrm>
          <a:prstGeom prst="rect">
            <a:avLst/>
          </a:prstGeom>
        </p:spPr>
      </p:pic>
      <p:sp>
        <p:nvSpPr>
          <p:cNvPr id="37" name="Rectangle 36">
            <a:extLst>
              <a:ext uri="{FF2B5EF4-FFF2-40B4-BE49-F238E27FC236}">
                <a16:creationId xmlns:a16="http://schemas.microsoft.com/office/drawing/2014/main" id="{4FBDA447-DF7C-C849-9BB6-3A1FE981B05E}"/>
              </a:ext>
            </a:extLst>
          </p:cNvPr>
          <p:cNvSpPr/>
          <p:nvPr/>
        </p:nvSpPr>
        <p:spPr>
          <a:xfrm>
            <a:off x="694086" y="1667298"/>
            <a:ext cx="4338047" cy="400110"/>
          </a:xfrm>
          <a:prstGeom prst="rect">
            <a:avLst/>
          </a:prstGeom>
        </p:spPr>
        <p:txBody>
          <a:bodyPr wrap="none">
            <a:spAutoFit/>
          </a:bodyPr>
          <a:lstStyle/>
          <a:p>
            <a:r>
              <a:rPr lang="it-IT" sz="2000" b="1">
                <a:latin typeface="IBM Plex Sans" panose="020B0503050203000203" pitchFamily="34" charset="0"/>
              </a:rPr>
              <a:t>ibmq_5_yorktown - ibmqx2 v2.0.0</a:t>
            </a:r>
          </a:p>
        </p:txBody>
      </p:sp>
      <p:sp>
        <p:nvSpPr>
          <p:cNvPr id="42" name="Right Arrow 41">
            <a:extLst>
              <a:ext uri="{FF2B5EF4-FFF2-40B4-BE49-F238E27FC236}">
                <a16:creationId xmlns:a16="http://schemas.microsoft.com/office/drawing/2014/main" id="{4876ACB1-C9A0-F74C-B11A-A8F7354BD93D}"/>
              </a:ext>
            </a:extLst>
          </p:cNvPr>
          <p:cNvSpPr/>
          <p:nvPr/>
        </p:nvSpPr>
        <p:spPr>
          <a:xfrm rot="20041186">
            <a:off x="8733484" y="3248430"/>
            <a:ext cx="395637" cy="17649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cxnSp>
        <p:nvCxnSpPr>
          <p:cNvPr id="44" name="Straight Connector 43">
            <a:extLst>
              <a:ext uri="{FF2B5EF4-FFF2-40B4-BE49-F238E27FC236}">
                <a16:creationId xmlns:a16="http://schemas.microsoft.com/office/drawing/2014/main" id="{14214578-780F-7B4D-915F-0D66944120BD}"/>
              </a:ext>
            </a:extLst>
          </p:cNvPr>
          <p:cNvCxnSpPr>
            <a:cxnSpLocks/>
          </p:cNvCxnSpPr>
          <p:nvPr/>
        </p:nvCxnSpPr>
        <p:spPr>
          <a:xfrm>
            <a:off x="7589520" y="2974106"/>
            <a:ext cx="0" cy="2216784"/>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0B77B8F4-2218-C046-8758-4F91501DBCE1}"/>
              </a:ext>
            </a:extLst>
          </p:cNvPr>
          <p:cNvCxnSpPr>
            <a:cxnSpLocks/>
          </p:cNvCxnSpPr>
          <p:nvPr/>
        </p:nvCxnSpPr>
        <p:spPr>
          <a:xfrm>
            <a:off x="2057400" y="2974106"/>
            <a:ext cx="0" cy="2216784"/>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AF141DFF-73FA-C847-80BB-734AA97B1923}"/>
              </a:ext>
            </a:extLst>
          </p:cNvPr>
          <p:cNvCxnSpPr>
            <a:cxnSpLocks/>
          </p:cNvCxnSpPr>
          <p:nvPr/>
        </p:nvCxnSpPr>
        <p:spPr>
          <a:xfrm>
            <a:off x="10515600" y="2974106"/>
            <a:ext cx="0" cy="2216784"/>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8" name="Rectangle 47">
            <a:extLst>
              <a:ext uri="{FF2B5EF4-FFF2-40B4-BE49-F238E27FC236}">
                <a16:creationId xmlns:a16="http://schemas.microsoft.com/office/drawing/2014/main" id="{BCFDC9B9-D3DF-624C-A575-E80A5940C22E}"/>
              </a:ext>
            </a:extLst>
          </p:cNvPr>
          <p:cNvSpPr/>
          <p:nvPr/>
        </p:nvSpPr>
        <p:spPr>
          <a:xfrm>
            <a:off x="5179061" y="7375167"/>
            <a:ext cx="3806903" cy="461665"/>
          </a:xfrm>
          <a:prstGeom prst="rect">
            <a:avLst/>
          </a:prstGeom>
          <a:noFill/>
        </p:spPr>
        <p:txBody>
          <a:bodyPr wrap="square" lIns="91440" tIns="45720" rIns="91440" bIns="45720">
            <a:spAutoFit/>
          </a:bodyPr>
          <a:lstStyle/>
          <a:p>
            <a:r>
              <a:rPr lang="en-GB" sz="24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 details in next slide</a:t>
            </a:r>
          </a:p>
        </p:txBody>
      </p:sp>
      <p:sp>
        <p:nvSpPr>
          <p:cNvPr id="24" name="TextBox 23">
            <a:extLst>
              <a:ext uri="{FF2B5EF4-FFF2-40B4-BE49-F238E27FC236}">
                <a16:creationId xmlns:a16="http://schemas.microsoft.com/office/drawing/2014/main" id="{813FBA11-6ABA-0643-9D59-7362139BA88F}"/>
              </a:ext>
            </a:extLst>
          </p:cNvPr>
          <p:cNvSpPr txBox="1"/>
          <p:nvPr/>
        </p:nvSpPr>
        <p:spPr>
          <a:xfrm>
            <a:off x="365760" y="1096059"/>
            <a:ext cx="1541540" cy="369332"/>
          </a:xfrm>
          <a:prstGeom prst="rect">
            <a:avLst/>
          </a:prstGeom>
          <a:noFill/>
        </p:spPr>
        <p:txBody>
          <a:bodyPr wrap="square" rtlCol="0">
            <a:spAutoFit/>
          </a:bodyPr>
          <a:lstStyle/>
          <a:p>
            <a:r>
              <a:rPr lang="it-IT" sz="1800" b="1">
                <a:solidFill>
                  <a:schemeClr val="bg2">
                    <a:lumMod val="50000"/>
                  </a:schemeClr>
                </a:solidFill>
                <a:latin typeface="IBM Plex Sans" panose="020B0503050203000203" pitchFamily="34" charset="0"/>
              </a:rPr>
              <a:t>Mapping 1</a:t>
            </a:r>
          </a:p>
        </p:txBody>
      </p:sp>
    </p:spTree>
    <p:extLst>
      <p:ext uri="{BB962C8B-B14F-4D97-AF65-F5344CB8AC3E}">
        <p14:creationId xmlns:p14="http://schemas.microsoft.com/office/powerpoint/2010/main" val="31071708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C6DC0F-20CB-8642-89F2-B39B771D84CC}"/>
              </a:ext>
            </a:extLst>
          </p:cNvPr>
          <p:cNvSpPr>
            <a:spLocks noGrp="1"/>
          </p:cNvSpPr>
          <p:nvPr>
            <p:ph type="body" sz="quarter" idx="11"/>
          </p:nvPr>
        </p:nvSpPr>
        <p:spPr/>
        <p:txBody>
          <a:bodyPr/>
          <a:lstStyle/>
          <a:p>
            <a:r>
              <a:rPr lang="it-IT"/>
              <a:t>Optimization tests</a:t>
            </a:r>
          </a:p>
        </p:txBody>
      </p:sp>
      <p:sp>
        <p:nvSpPr>
          <p:cNvPr id="3" name="Title 2">
            <a:extLst>
              <a:ext uri="{FF2B5EF4-FFF2-40B4-BE49-F238E27FC236}">
                <a16:creationId xmlns:a16="http://schemas.microsoft.com/office/drawing/2014/main" id="{C185E944-B7E2-D843-9010-83D182066E49}"/>
              </a:ext>
            </a:extLst>
          </p:cNvPr>
          <p:cNvSpPr>
            <a:spLocks noGrp="1"/>
          </p:cNvSpPr>
          <p:nvPr>
            <p:ph type="title"/>
          </p:nvPr>
        </p:nvSpPr>
        <p:spPr/>
        <p:txBody>
          <a:bodyPr/>
          <a:lstStyle/>
          <a:p>
            <a:r>
              <a:rPr lang="it-IT"/>
              <a:t>Expectation value corrections vs Transpile level</a:t>
            </a:r>
          </a:p>
        </p:txBody>
      </p:sp>
      <p:pic>
        <p:nvPicPr>
          <p:cNvPr id="4" name="Picture 3">
            <a:extLst>
              <a:ext uri="{FF2B5EF4-FFF2-40B4-BE49-F238E27FC236}">
                <a16:creationId xmlns:a16="http://schemas.microsoft.com/office/drawing/2014/main" id="{4BCF567F-3A2E-4D43-A09A-A21EE4A2037C}"/>
              </a:ext>
            </a:extLst>
          </p:cNvPr>
          <p:cNvPicPr>
            <a:picLocks noChangeAspect="1"/>
          </p:cNvPicPr>
          <p:nvPr/>
        </p:nvPicPr>
        <p:blipFill>
          <a:blip r:embed="rId2"/>
          <a:stretch>
            <a:fillRect/>
          </a:stretch>
        </p:blipFill>
        <p:spPr>
          <a:xfrm>
            <a:off x="274319" y="2764259"/>
            <a:ext cx="4956385" cy="3397934"/>
          </a:xfrm>
          <a:prstGeom prst="rect">
            <a:avLst/>
          </a:prstGeom>
        </p:spPr>
      </p:pic>
      <p:sp>
        <p:nvSpPr>
          <p:cNvPr id="5" name="Content Placeholder 6">
            <a:extLst>
              <a:ext uri="{FF2B5EF4-FFF2-40B4-BE49-F238E27FC236}">
                <a16:creationId xmlns:a16="http://schemas.microsoft.com/office/drawing/2014/main" id="{99E72595-B88B-214F-B28D-827CEEE7CA85}"/>
              </a:ext>
            </a:extLst>
          </p:cNvPr>
          <p:cNvSpPr txBox="1">
            <a:spLocks/>
          </p:cNvSpPr>
          <p:nvPr/>
        </p:nvSpPr>
        <p:spPr>
          <a:xfrm>
            <a:off x="703784" y="210312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 nT=2</a:t>
            </a:r>
          </a:p>
        </p:txBody>
      </p:sp>
      <p:sp>
        <p:nvSpPr>
          <p:cNvPr id="6" name="Rectangle 5">
            <a:extLst>
              <a:ext uri="{FF2B5EF4-FFF2-40B4-BE49-F238E27FC236}">
                <a16:creationId xmlns:a16="http://schemas.microsoft.com/office/drawing/2014/main" id="{0397ADB4-B516-3F49-A54C-FA5700EB2EA9}"/>
              </a:ext>
            </a:extLst>
          </p:cNvPr>
          <p:cNvSpPr/>
          <p:nvPr/>
        </p:nvSpPr>
        <p:spPr>
          <a:xfrm>
            <a:off x="694086" y="2487260"/>
            <a:ext cx="3904536" cy="276999"/>
          </a:xfrm>
          <a:prstGeom prst="rect">
            <a:avLst/>
          </a:prstGeom>
        </p:spPr>
        <p:txBody>
          <a:bodyPr wrap="square">
            <a:spAutoFit/>
          </a:bodyPr>
          <a:lstStyle/>
          <a:p>
            <a:r>
              <a:rPr lang="it-IT" sz="1200"/>
              <a:t>"_id": "91ab8052194475bafc661f05ae27c7d8"</a:t>
            </a:r>
          </a:p>
        </p:txBody>
      </p:sp>
      <p:sp>
        <p:nvSpPr>
          <p:cNvPr id="7" name="Rectangle 6">
            <a:extLst>
              <a:ext uri="{FF2B5EF4-FFF2-40B4-BE49-F238E27FC236}">
                <a16:creationId xmlns:a16="http://schemas.microsoft.com/office/drawing/2014/main" id="{05829262-5AD5-AF45-B47D-12B0CE4983E3}"/>
              </a:ext>
            </a:extLst>
          </p:cNvPr>
          <p:cNvSpPr/>
          <p:nvPr/>
        </p:nvSpPr>
        <p:spPr>
          <a:xfrm>
            <a:off x="694086" y="1667298"/>
            <a:ext cx="4338047" cy="400110"/>
          </a:xfrm>
          <a:prstGeom prst="rect">
            <a:avLst/>
          </a:prstGeom>
        </p:spPr>
        <p:txBody>
          <a:bodyPr wrap="none">
            <a:spAutoFit/>
          </a:bodyPr>
          <a:lstStyle/>
          <a:p>
            <a:r>
              <a:rPr lang="it-IT" sz="2000" b="1">
                <a:latin typeface="IBM Plex Sans" panose="020B0503050203000203" pitchFamily="34" charset="0"/>
              </a:rPr>
              <a:t>ibmq_5_yorktown - ibmqx2 v2.0.0</a:t>
            </a:r>
          </a:p>
        </p:txBody>
      </p:sp>
      <p:sp>
        <p:nvSpPr>
          <p:cNvPr id="8" name="Rectangle 7">
            <a:extLst>
              <a:ext uri="{FF2B5EF4-FFF2-40B4-BE49-F238E27FC236}">
                <a16:creationId xmlns:a16="http://schemas.microsoft.com/office/drawing/2014/main" id="{E9FCE657-2C17-7E46-86E8-9B36F4BFE420}"/>
              </a:ext>
            </a:extLst>
          </p:cNvPr>
          <p:cNvSpPr/>
          <p:nvPr/>
        </p:nvSpPr>
        <p:spPr>
          <a:xfrm>
            <a:off x="5545222" y="2764259"/>
            <a:ext cx="2783816" cy="1938992"/>
          </a:xfrm>
          <a:prstGeom prst="rect">
            <a:avLst/>
          </a:prstGeom>
        </p:spPr>
        <p:txBody>
          <a:bodyPr wrap="square">
            <a:spAutoFit/>
          </a:bodyPr>
          <a:lstStyle/>
          <a:p>
            <a:r>
              <a:rPr lang="it-IT" sz="1200">
                <a:latin typeface="IBM Plex Sans" panose="020B0503050203000203" pitchFamily="34" charset="0"/>
              </a:rPr>
              <a:t>CORRECTION FACTOR 2.9</a:t>
            </a:r>
          </a:p>
          <a:p>
            <a:r>
              <a:rPr lang="it-IT" sz="1200">
                <a:latin typeface="IBM Plex Sans" panose="020B0503050203000203" pitchFamily="34" charset="0"/>
              </a:rPr>
              <a:t>TRANSPILE L1</a:t>
            </a:r>
          </a:p>
          <a:p>
            <a:endParaRPr lang="it-IT" sz="1200">
              <a:latin typeface="IBM Plex Sans" panose="020B0503050203000203" pitchFamily="34" charset="0"/>
            </a:endParaRPr>
          </a:p>
          <a:p>
            <a:r>
              <a:rPr lang="it-IT" sz="1200">
                <a:latin typeface="IBM Plex Sans" panose="020B0503050203000203" pitchFamily="34" charset="0"/>
              </a:rPr>
              <a:t>"depth": 39,</a:t>
            </a:r>
          </a:p>
          <a:p>
            <a:r>
              <a:rPr lang="it-IT" sz="1200">
                <a:latin typeface="IBM Plex Sans" panose="020B0503050203000203" pitchFamily="34" charset="0"/>
              </a:rPr>
              <a:t>"gates": {</a:t>
            </a:r>
          </a:p>
          <a:p>
            <a:r>
              <a:rPr lang="it-IT" sz="1200">
                <a:latin typeface="IBM Plex Sans" panose="020B0503050203000203" pitchFamily="34" charset="0"/>
              </a:rPr>
              <a:t>    "cx": 45,</a:t>
            </a:r>
          </a:p>
          <a:p>
            <a:r>
              <a:rPr lang="it-IT" sz="1200">
                <a:latin typeface="IBM Plex Sans" panose="020B0503050203000203" pitchFamily="34" charset="0"/>
              </a:rPr>
              <a:t>    "u3": 44,</a:t>
            </a:r>
          </a:p>
          <a:p>
            <a:r>
              <a:rPr lang="it-IT" sz="1200">
                <a:latin typeface="IBM Plex Sans" panose="020B0503050203000203" pitchFamily="34" charset="0"/>
              </a:rPr>
              <a:t>    "barrier": 1,</a:t>
            </a:r>
          </a:p>
          <a:p>
            <a:r>
              <a:rPr lang="it-IT" sz="1200">
                <a:latin typeface="IBM Plex Sans" panose="020B0503050203000203" pitchFamily="34" charset="0"/>
              </a:rPr>
              <a:t>    "measure": 1</a:t>
            </a:r>
          </a:p>
          <a:p>
            <a:r>
              <a:rPr lang="it-IT" sz="1200">
                <a:latin typeface="IBM Plex Sans" panose="020B0503050203000203" pitchFamily="34" charset="0"/>
              </a:rPr>
              <a:t> },</a:t>
            </a:r>
          </a:p>
        </p:txBody>
      </p:sp>
      <p:pic>
        <p:nvPicPr>
          <p:cNvPr id="9" name="Picture 8">
            <a:extLst>
              <a:ext uri="{FF2B5EF4-FFF2-40B4-BE49-F238E27FC236}">
                <a16:creationId xmlns:a16="http://schemas.microsoft.com/office/drawing/2014/main" id="{7D404827-8381-C64C-AF41-64B42A8FC618}"/>
              </a:ext>
            </a:extLst>
          </p:cNvPr>
          <p:cNvPicPr>
            <a:picLocks noChangeAspect="1"/>
          </p:cNvPicPr>
          <p:nvPr/>
        </p:nvPicPr>
        <p:blipFill>
          <a:blip r:embed="rId3"/>
          <a:stretch>
            <a:fillRect/>
          </a:stretch>
        </p:blipFill>
        <p:spPr>
          <a:xfrm>
            <a:off x="8092440" y="2764259"/>
            <a:ext cx="4956385" cy="3397934"/>
          </a:xfrm>
          <a:prstGeom prst="rect">
            <a:avLst/>
          </a:prstGeom>
        </p:spPr>
      </p:pic>
      <p:sp>
        <p:nvSpPr>
          <p:cNvPr id="12" name="Rectangle 11">
            <a:extLst>
              <a:ext uri="{FF2B5EF4-FFF2-40B4-BE49-F238E27FC236}">
                <a16:creationId xmlns:a16="http://schemas.microsoft.com/office/drawing/2014/main" id="{EB7975C4-95F2-BF4A-A9B8-DBE20E85F39C}"/>
              </a:ext>
            </a:extLst>
          </p:cNvPr>
          <p:cNvSpPr/>
          <p:nvPr/>
        </p:nvSpPr>
        <p:spPr>
          <a:xfrm>
            <a:off x="5414192" y="1775020"/>
            <a:ext cx="819171" cy="584775"/>
          </a:xfrm>
          <a:prstGeom prst="rect">
            <a:avLst/>
          </a:prstGeom>
          <a:noFill/>
        </p:spPr>
        <p:txBody>
          <a:bodyPr wrap="square" lIns="91440" tIns="45720" rIns="91440" bIns="45720">
            <a:spAutoFit/>
          </a:bodyPr>
          <a:lstStyle/>
          <a:p>
            <a:r>
              <a:rPr lang="en-GB" sz="32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cxnSp>
        <p:nvCxnSpPr>
          <p:cNvPr id="13" name="Straight Connector 12">
            <a:extLst>
              <a:ext uri="{FF2B5EF4-FFF2-40B4-BE49-F238E27FC236}">
                <a16:creationId xmlns:a16="http://schemas.microsoft.com/office/drawing/2014/main" id="{5B7A3D75-799E-4041-BB36-21B67C87648B}"/>
              </a:ext>
            </a:extLst>
          </p:cNvPr>
          <p:cNvCxnSpPr>
            <a:cxnSpLocks/>
          </p:cNvCxnSpPr>
          <p:nvPr/>
        </p:nvCxnSpPr>
        <p:spPr>
          <a:xfrm>
            <a:off x="3429000" y="2880360"/>
            <a:ext cx="0" cy="2687895"/>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14" name="Picture 13">
            <a:extLst>
              <a:ext uri="{FF2B5EF4-FFF2-40B4-BE49-F238E27FC236}">
                <a16:creationId xmlns:a16="http://schemas.microsoft.com/office/drawing/2014/main" id="{80C1C6CF-9629-9241-8B03-48975627C010}"/>
              </a:ext>
            </a:extLst>
          </p:cNvPr>
          <p:cNvPicPr>
            <a:picLocks noChangeAspect="1"/>
          </p:cNvPicPr>
          <p:nvPr/>
        </p:nvPicPr>
        <p:blipFill>
          <a:blip r:embed="rId4"/>
          <a:stretch>
            <a:fillRect/>
          </a:stretch>
        </p:blipFill>
        <p:spPr>
          <a:xfrm>
            <a:off x="12327490" y="0"/>
            <a:ext cx="2286000" cy="2207773"/>
          </a:xfrm>
          <a:prstGeom prst="rect">
            <a:avLst/>
          </a:prstGeom>
        </p:spPr>
      </p:pic>
      <p:sp>
        <p:nvSpPr>
          <p:cNvPr id="16" name="Rectangle 15">
            <a:extLst>
              <a:ext uri="{FF2B5EF4-FFF2-40B4-BE49-F238E27FC236}">
                <a16:creationId xmlns:a16="http://schemas.microsoft.com/office/drawing/2014/main" id="{C1C29D02-A65D-F540-8D5E-DE76DB7B190C}"/>
              </a:ext>
            </a:extLst>
          </p:cNvPr>
          <p:cNvSpPr/>
          <p:nvPr/>
        </p:nvSpPr>
        <p:spPr>
          <a:xfrm>
            <a:off x="8626717" y="2180364"/>
            <a:ext cx="2117483" cy="461665"/>
          </a:xfrm>
          <a:prstGeom prst="rect">
            <a:avLst/>
          </a:prstGeom>
        </p:spPr>
        <p:txBody>
          <a:bodyPr wrap="square">
            <a:spAutoFit/>
          </a:bodyPr>
          <a:lstStyle/>
          <a:p>
            <a:r>
              <a:rPr lang="it-IT" sz="1200">
                <a:latin typeface="IBM Plex Sans" panose="020B0503050203000203" pitchFamily="34" charset="0"/>
              </a:rPr>
              <a:t>CORRECTION FACTOR: 2 to 5, 0.25 step</a:t>
            </a:r>
          </a:p>
        </p:txBody>
      </p:sp>
      <p:sp>
        <p:nvSpPr>
          <p:cNvPr id="15" name="TextBox 14">
            <a:extLst>
              <a:ext uri="{FF2B5EF4-FFF2-40B4-BE49-F238E27FC236}">
                <a16:creationId xmlns:a16="http://schemas.microsoft.com/office/drawing/2014/main" id="{143B5DFC-794E-6549-9A4F-7F53C18D917C}"/>
              </a:ext>
            </a:extLst>
          </p:cNvPr>
          <p:cNvSpPr txBox="1"/>
          <p:nvPr/>
        </p:nvSpPr>
        <p:spPr>
          <a:xfrm>
            <a:off x="365760" y="1096059"/>
            <a:ext cx="1541540" cy="369332"/>
          </a:xfrm>
          <a:prstGeom prst="rect">
            <a:avLst/>
          </a:prstGeom>
          <a:noFill/>
        </p:spPr>
        <p:txBody>
          <a:bodyPr wrap="square" rtlCol="0">
            <a:spAutoFit/>
          </a:bodyPr>
          <a:lstStyle/>
          <a:p>
            <a:r>
              <a:rPr lang="it-IT" sz="1800" b="1">
                <a:solidFill>
                  <a:schemeClr val="bg2">
                    <a:lumMod val="50000"/>
                  </a:schemeClr>
                </a:solidFill>
                <a:latin typeface="IBM Plex Sans" panose="020B0503050203000203" pitchFamily="34" charset="0"/>
              </a:rPr>
              <a:t>Mapping 1</a:t>
            </a:r>
          </a:p>
        </p:txBody>
      </p:sp>
    </p:spTree>
    <p:extLst>
      <p:ext uri="{BB962C8B-B14F-4D97-AF65-F5344CB8AC3E}">
        <p14:creationId xmlns:p14="http://schemas.microsoft.com/office/powerpoint/2010/main" val="42469695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2D0C1E4-984C-EF4E-AB56-4A2243EC68E8}"/>
              </a:ext>
            </a:extLst>
          </p:cNvPr>
          <p:cNvPicPr>
            <a:picLocks noChangeAspect="1"/>
          </p:cNvPicPr>
          <p:nvPr/>
        </p:nvPicPr>
        <p:blipFill rotWithShape="1">
          <a:blip r:embed="rId2"/>
          <a:srcRect l="415"/>
          <a:stretch/>
        </p:blipFill>
        <p:spPr>
          <a:xfrm>
            <a:off x="12333753" y="0"/>
            <a:ext cx="2286000" cy="2204226"/>
          </a:xfrm>
          <a:prstGeom prst="rect">
            <a:avLst/>
          </a:prstGeom>
        </p:spPr>
      </p:pic>
      <p:pic>
        <p:nvPicPr>
          <p:cNvPr id="11" name="Picture 10">
            <a:extLst>
              <a:ext uri="{FF2B5EF4-FFF2-40B4-BE49-F238E27FC236}">
                <a16:creationId xmlns:a16="http://schemas.microsoft.com/office/drawing/2014/main" id="{D598FE62-C88A-514C-AFD8-64C86E48DEB2}"/>
              </a:ext>
            </a:extLst>
          </p:cNvPr>
          <p:cNvPicPr>
            <a:picLocks noChangeAspect="1"/>
          </p:cNvPicPr>
          <p:nvPr/>
        </p:nvPicPr>
        <p:blipFill>
          <a:blip r:embed="rId3"/>
          <a:stretch>
            <a:fillRect/>
          </a:stretch>
        </p:blipFill>
        <p:spPr>
          <a:xfrm>
            <a:off x="172126" y="2764259"/>
            <a:ext cx="5058578" cy="3397934"/>
          </a:xfrm>
          <a:prstGeom prst="rect">
            <a:avLst/>
          </a:prstGeom>
        </p:spPr>
      </p:pic>
      <p:sp>
        <p:nvSpPr>
          <p:cNvPr id="2" name="Text Placeholder 1">
            <a:extLst>
              <a:ext uri="{FF2B5EF4-FFF2-40B4-BE49-F238E27FC236}">
                <a16:creationId xmlns:a16="http://schemas.microsoft.com/office/drawing/2014/main" id="{6FC6DC0F-20CB-8642-89F2-B39B771D84CC}"/>
              </a:ext>
            </a:extLst>
          </p:cNvPr>
          <p:cNvSpPr>
            <a:spLocks noGrp="1"/>
          </p:cNvSpPr>
          <p:nvPr>
            <p:ph type="body" sz="quarter" idx="11"/>
          </p:nvPr>
        </p:nvSpPr>
        <p:spPr/>
        <p:txBody>
          <a:bodyPr/>
          <a:lstStyle/>
          <a:p>
            <a:r>
              <a:rPr lang="it-IT"/>
              <a:t>Optimization tests</a:t>
            </a:r>
          </a:p>
        </p:txBody>
      </p:sp>
      <p:sp>
        <p:nvSpPr>
          <p:cNvPr id="3" name="Title 2">
            <a:extLst>
              <a:ext uri="{FF2B5EF4-FFF2-40B4-BE49-F238E27FC236}">
                <a16:creationId xmlns:a16="http://schemas.microsoft.com/office/drawing/2014/main" id="{C185E944-B7E2-D843-9010-83D182066E49}"/>
              </a:ext>
            </a:extLst>
          </p:cNvPr>
          <p:cNvSpPr>
            <a:spLocks noGrp="1"/>
          </p:cNvSpPr>
          <p:nvPr>
            <p:ph type="title"/>
          </p:nvPr>
        </p:nvSpPr>
        <p:spPr/>
        <p:txBody>
          <a:bodyPr/>
          <a:lstStyle/>
          <a:p>
            <a:r>
              <a:rPr lang="it-IT"/>
              <a:t>Expectation value corrections vs Transpile level</a:t>
            </a:r>
          </a:p>
        </p:txBody>
      </p:sp>
      <p:sp>
        <p:nvSpPr>
          <p:cNvPr id="5" name="Content Placeholder 6">
            <a:extLst>
              <a:ext uri="{FF2B5EF4-FFF2-40B4-BE49-F238E27FC236}">
                <a16:creationId xmlns:a16="http://schemas.microsoft.com/office/drawing/2014/main" id="{99E72595-B88B-214F-B28D-827CEEE7CA85}"/>
              </a:ext>
            </a:extLst>
          </p:cNvPr>
          <p:cNvSpPr txBox="1">
            <a:spLocks/>
          </p:cNvSpPr>
          <p:nvPr/>
        </p:nvSpPr>
        <p:spPr>
          <a:xfrm>
            <a:off x="703784" y="210312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 nT=3</a:t>
            </a:r>
          </a:p>
        </p:txBody>
      </p:sp>
      <p:sp>
        <p:nvSpPr>
          <p:cNvPr id="6" name="Rectangle 5">
            <a:extLst>
              <a:ext uri="{FF2B5EF4-FFF2-40B4-BE49-F238E27FC236}">
                <a16:creationId xmlns:a16="http://schemas.microsoft.com/office/drawing/2014/main" id="{0397ADB4-B516-3F49-A54C-FA5700EB2EA9}"/>
              </a:ext>
            </a:extLst>
          </p:cNvPr>
          <p:cNvSpPr/>
          <p:nvPr/>
        </p:nvSpPr>
        <p:spPr>
          <a:xfrm>
            <a:off x="694086" y="2487260"/>
            <a:ext cx="3904536" cy="276999"/>
          </a:xfrm>
          <a:prstGeom prst="rect">
            <a:avLst/>
          </a:prstGeom>
        </p:spPr>
        <p:txBody>
          <a:bodyPr wrap="square">
            <a:spAutoFit/>
          </a:bodyPr>
          <a:lstStyle/>
          <a:p>
            <a:r>
              <a:rPr lang="it-IT" sz="1200"/>
              <a:t>"_id": "036d189a68ed5e7855dd8f4deb0cba74"</a:t>
            </a:r>
          </a:p>
        </p:txBody>
      </p:sp>
      <p:sp>
        <p:nvSpPr>
          <p:cNvPr id="7" name="Rectangle 6">
            <a:extLst>
              <a:ext uri="{FF2B5EF4-FFF2-40B4-BE49-F238E27FC236}">
                <a16:creationId xmlns:a16="http://schemas.microsoft.com/office/drawing/2014/main" id="{05829262-5AD5-AF45-B47D-12B0CE4983E3}"/>
              </a:ext>
            </a:extLst>
          </p:cNvPr>
          <p:cNvSpPr/>
          <p:nvPr/>
        </p:nvSpPr>
        <p:spPr>
          <a:xfrm>
            <a:off x="694086" y="1667298"/>
            <a:ext cx="4338047" cy="400110"/>
          </a:xfrm>
          <a:prstGeom prst="rect">
            <a:avLst/>
          </a:prstGeom>
        </p:spPr>
        <p:txBody>
          <a:bodyPr wrap="none">
            <a:spAutoFit/>
          </a:bodyPr>
          <a:lstStyle/>
          <a:p>
            <a:r>
              <a:rPr lang="it-IT" sz="2000" b="1">
                <a:latin typeface="IBM Plex Sans" panose="020B0503050203000203" pitchFamily="34" charset="0"/>
              </a:rPr>
              <a:t>ibmq_5_yorktown - ibmqx2 v2.0.0</a:t>
            </a:r>
          </a:p>
        </p:txBody>
      </p:sp>
      <p:sp>
        <p:nvSpPr>
          <p:cNvPr id="8" name="Rectangle 7">
            <a:extLst>
              <a:ext uri="{FF2B5EF4-FFF2-40B4-BE49-F238E27FC236}">
                <a16:creationId xmlns:a16="http://schemas.microsoft.com/office/drawing/2014/main" id="{E9FCE657-2C17-7E46-86E8-9B36F4BFE420}"/>
              </a:ext>
            </a:extLst>
          </p:cNvPr>
          <p:cNvSpPr/>
          <p:nvPr/>
        </p:nvSpPr>
        <p:spPr>
          <a:xfrm>
            <a:off x="5166360" y="2764259"/>
            <a:ext cx="2783816" cy="1938992"/>
          </a:xfrm>
          <a:prstGeom prst="rect">
            <a:avLst/>
          </a:prstGeom>
        </p:spPr>
        <p:txBody>
          <a:bodyPr wrap="square">
            <a:spAutoFit/>
          </a:bodyPr>
          <a:lstStyle/>
          <a:p>
            <a:r>
              <a:rPr lang="it-IT" sz="1200">
                <a:latin typeface="IBM Plex Sans" panose="020B0503050203000203" pitchFamily="34" charset="0"/>
              </a:rPr>
              <a:t>CORRECTION FACTOR 20</a:t>
            </a:r>
          </a:p>
          <a:p>
            <a:r>
              <a:rPr lang="it-IT" sz="1200">
                <a:latin typeface="IBM Plex Sans" panose="020B0503050203000203" pitchFamily="34" charset="0"/>
              </a:rPr>
              <a:t>TRANSPILE L3</a:t>
            </a:r>
          </a:p>
          <a:p>
            <a:endParaRPr lang="it-IT" sz="1200">
              <a:latin typeface="IBM Plex Sans" panose="020B0503050203000203" pitchFamily="34" charset="0"/>
            </a:endParaRPr>
          </a:p>
          <a:p>
            <a:r>
              <a:rPr lang="it-IT" sz="1200">
                <a:latin typeface="IBM Plex Sans" panose="020B0503050203000203" pitchFamily="34" charset="0"/>
              </a:rPr>
              <a:t> "depth": 58,</a:t>
            </a:r>
          </a:p>
          <a:p>
            <a:r>
              <a:rPr lang="it-IT" sz="1200">
                <a:latin typeface="IBM Plex Sans" panose="020B0503050203000203" pitchFamily="34" charset="0"/>
              </a:rPr>
              <a:t>  "gates": {</a:t>
            </a:r>
          </a:p>
          <a:p>
            <a:r>
              <a:rPr lang="it-IT" sz="1200">
                <a:latin typeface="IBM Plex Sans" panose="020B0503050203000203" pitchFamily="34" charset="0"/>
              </a:rPr>
              <a:t>    "u3": 66,</a:t>
            </a:r>
          </a:p>
          <a:p>
            <a:r>
              <a:rPr lang="it-IT" sz="1200">
                <a:latin typeface="IBM Plex Sans" panose="020B0503050203000203" pitchFamily="34" charset="0"/>
              </a:rPr>
              <a:t>    "cx": 63,</a:t>
            </a:r>
          </a:p>
          <a:p>
            <a:r>
              <a:rPr lang="it-IT" sz="1200">
                <a:latin typeface="IBM Plex Sans" panose="020B0503050203000203" pitchFamily="34" charset="0"/>
              </a:rPr>
              <a:t>    "barrier": 1,</a:t>
            </a:r>
          </a:p>
          <a:p>
            <a:r>
              <a:rPr lang="it-IT" sz="1200">
                <a:latin typeface="IBM Plex Sans" panose="020B0503050203000203" pitchFamily="34" charset="0"/>
              </a:rPr>
              <a:t>    "measure": 1</a:t>
            </a:r>
          </a:p>
          <a:p>
            <a:r>
              <a:rPr lang="it-IT" sz="1200">
                <a:latin typeface="IBM Plex Sans" panose="020B0503050203000203" pitchFamily="34" charset="0"/>
              </a:rPr>
              <a:t>  },</a:t>
            </a:r>
          </a:p>
        </p:txBody>
      </p:sp>
      <p:cxnSp>
        <p:nvCxnSpPr>
          <p:cNvPr id="13" name="Straight Connector 12">
            <a:extLst>
              <a:ext uri="{FF2B5EF4-FFF2-40B4-BE49-F238E27FC236}">
                <a16:creationId xmlns:a16="http://schemas.microsoft.com/office/drawing/2014/main" id="{5B7A3D75-799E-4041-BB36-21B67C87648B}"/>
              </a:ext>
            </a:extLst>
          </p:cNvPr>
          <p:cNvCxnSpPr>
            <a:cxnSpLocks/>
          </p:cNvCxnSpPr>
          <p:nvPr/>
        </p:nvCxnSpPr>
        <p:spPr>
          <a:xfrm>
            <a:off x="2560320" y="2880360"/>
            <a:ext cx="0" cy="2687895"/>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15" name="Picture 14">
            <a:extLst>
              <a:ext uri="{FF2B5EF4-FFF2-40B4-BE49-F238E27FC236}">
                <a16:creationId xmlns:a16="http://schemas.microsoft.com/office/drawing/2014/main" id="{DF56BDF0-342F-0645-BB88-E355326488B4}"/>
              </a:ext>
            </a:extLst>
          </p:cNvPr>
          <p:cNvPicPr>
            <a:picLocks noChangeAspect="1"/>
          </p:cNvPicPr>
          <p:nvPr/>
        </p:nvPicPr>
        <p:blipFill>
          <a:blip r:embed="rId4"/>
          <a:stretch>
            <a:fillRect/>
          </a:stretch>
        </p:blipFill>
        <p:spPr>
          <a:xfrm>
            <a:off x="2482861" y="6162194"/>
            <a:ext cx="2514600" cy="1689100"/>
          </a:xfrm>
          <a:prstGeom prst="rect">
            <a:avLst/>
          </a:prstGeom>
        </p:spPr>
      </p:pic>
      <p:sp>
        <p:nvSpPr>
          <p:cNvPr id="16" name="Rectangle 15">
            <a:extLst>
              <a:ext uri="{FF2B5EF4-FFF2-40B4-BE49-F238E27FC236}">
                <a16:creationId xmlns:a16="http://schemas.microsoft.com/office/drawing/2014/main" id="{2BD024FD-908E-3E4D-98E0-254F25A8C699}"/>
              </a:ext>
            </a:extLst>
          </p:cNvPr>
          <p:cNvSpPr/>
          <p:nvPr/>
        </p:nvSpPr>
        <p:spPr>
          <a:xfrm>
            <a:off x="1014359" y="6162193"/>
            <a:ext cx="1545961" cy="646331"/>
          </a:xfrm>
          <a:prstGeom prst="rect">
            <a:avLst/>
          </a:prstGeom>
        </p:spPr>
        <p:txBody>
          <a:bodyPr wrap="square">
            <a:spAutoFit/>
          </a:bodyPr>
          <a:lstStyle/>
          <a:p>
            <a:r>
              <a:rPr lang="it-IT" sz="1200">
                <a:latin typeface="IBM Plex Sans" panose="020B0503050203000203" pitchFamily="34" charset="0"/>
              </a:rPr>
              <a:t>CORRECTION FACTOR: 1 to 30, 2 step</a:t>
            </a:r>
          </a:p>
        </p:txBody>
      </p:sp>
      <p:pic>
        <p:nvPicPr>
          <p:cNvPr id="18" name="Picture 17">
            <a:extLst>
              <a:ext uri="{FF2B5EF4-FFF2-40B4-BE49-F238E27FC236}">
                <a16:creationId xmlns:a16="http://schemas.microsoft.com/office/drawing/2014/main" id="{8B3A6EAD-EA0A-8646-A787-93AAE7DF2E1D}"/>
              </a:ext>
            </a:extLst>
          </p:cNvPr>
          <p:cNvPicPr>
            <a:picLocks noChangeAspect="1"/>
          </p:cNvPicPr>
          <p:nvPr/>
        </p:nvPicPr>
        <p:blipFill>
          <a:blip r:embed="rId5"/>
          <a:stretch>
            <a:fillRect/>
          </a:stretch>
        </p:blipFill>
        <p:spPr>
          <a:xfrm>
            <a:off x="7084204" y="2764259"/>
            <a:ext cx="5058578" cy="3397934"/>
          </a:xfrm>
          <a:prstGeom prst="rect">
            <a:avLst/>
          </a:prstGeom>
        </p:spPr>
      </p:pic>
      <p:pic>
        <p:nvPicPr>
          <p:cNvPr id="19" name="Picture 18">
            <a:extLst>
              <a:ext uri="{FF2B5EF4-FFF2-40B4-BE49-F238E27FC236}">
                <a16:creationId xmlns:a16="http://schemas.microsoft.com/office/drawing/2014/main" id="{780E5216-B5AE-4A4B-9508-66E3F763A259}"/>
              </a:ext>
            </a:extLst>
          </p:cNvPr>
          <p:cNvPicPr>
            <a:picLocks noChangeAspect="1"/>
          </p:cNvPicPr>
          <p:nvPr/>
        </p:nvPicPr>
        <p:blipFill>
          <a:blip r:embed="rId6"/>
          <a:stretch>
            <a:fillRect/>
          </a:stretch>
        </p:blipFill>
        <p:spPr>
          <a:xfrm>
            <a:off x="9583773" y="6174720"/>
            <a:ext cx="2514600" cy="1689100"/>
          </a:xfrm>
          <a:prstGeom prst="rect">
            <a:avLst/>
          </a:prstGeom>
        </p:spPr>
      </p:pic>
      <p:sp>
        <p:nvSpPr>
          <p:cNvPr id="20" name="Rectangle 19">
            <a:extLst>
              <a:ext uri="{FF2B5EF4-FFF2-40B4-BE49-F238E27FC236}">
                <a16:creationId xmlns:a16="http://schemas.microsoft.com/office/drawing/2014/main" id="{02B65061-07D8-1246-AB0E-7E2706FD53B7}"/>
              </a:ext>
            </a:extLst>
          </p:cNvPr>
          <p:cNvSpPr/>
          <p:nvPr/>
        </p:nvSpPr>
        <p:spPr>
          <a:xfrm>
            <a:off x="8037812" y="6162193"/>
            <a:ext cx="1545961" cy="646331"/>
          </a:xfrm>
          <a:prstGeom prst="rect">
            <a:avLst/>
          </a:prstGeom>
        </p:spPr>
        <p:txBody>
          <a:bodyPr wrap="square">
            <a:spAutoFit/>
          </a:bodyPr>
          <a:lstStyle/>
          <a:p>
            <a:r>
              <a:rPr lang="it-IT" sz="1200">
                <a:latin typeface="IBM Plex Sans" panose="020B0503050203000203" pitchFamily="34" charset="0"/>
              </a:rPr>
              <a:t>CORRECTION FACTOR: 1 to 5, 0.5 step</a:t>
            </a:r>
          </a:p>
        </p:txBody>
      </p:sp>
      <p:sp>
        <p:nvSpPr>
          <p:cNvPr id="21" name="Rectangle 20">
            <a:extLst>
              <a:ext uri="{FF2B5EF4-FFF2-40B4-BE49-F238E27FC236}">
                <a16:creationId xmlns:a16="http://schemas.microsoft.com/office/drawing/2014/main" id="{A9679D04-A8F9-D149-887E-97EF064B87B4}"/>
              </a:ext>
            </a:extLst>
          </p:cNvPr>
          <p:cNvSpPr/>
          <p:nvPr/>
        </p:nvSpPr>
        <p:spPr>
          <a:xfrm>
            <a:off x="12067684" y="2764259"/>
            <a:ext cx="1922636" cy="1938992"/>
          </a:xfrm>
          <a:prstGeom prst="rect">
            <a:avLst/>
          </a:prstGeom>
        </p:spPr>
        <p:txBody>
          <a:bodyPr wrap="square">
            <a:spAutoFit/>
          </a:bodyPr>
          <a:lstStyle/>
          <a:p>
            <a:r>
              <a:rPr lang="it-IT" sz="1200">
                <a:latin typeface="IBM Plex Sans" panose="020B0503050203000203" pitchFamily="34" charset="0"/>
              </a:rPr>
              <a:t>CORRECTION FACTOR 5</a:t>
            </a:r>
          </a:p>
          <a:p>
            <a:r>
              <a:rPr lang="it-IT" sz="1200">
                <a:latin typeface="IBM Plex Sans" panose="020B0503050203000203" pitchFamily="34" charset="0"/>
              </a:rPr>
              <a:t>TRANSPILE L0</a:t>
            </a:r>
          </a:p>
          <a:p>
            <a:endParaRPr lang="it-IT" sz="1200">
              <a:latin typeface="IBM Plex Sans" panose="020B0503050203000203" pitchFamily="34" charset="0"/>
            </a:endParaRPr>
          </a:p>
          <a:p>
            <a:r>
              <a:rPr lang="it-IT" sz="1200">
                <a:latin typeface="IBM Plex Sans" panose="020B0503050203000203" pitchFamily="34" charset="0"/>
              </a:rPr>
              <a:t> "depth": 62,</a:t>
            </a:r>
          </a:p>
          <a:p>
            <a:r>
              <a:rPr lang="it-IT" sz="1200">
                <a:latin typeface="IBM Plex Sans" panose="020B0503050203000203" pitchFamily="34" charset="0"/>
              </a:rPr>
              <a:t>  "gates": {</a:t>
            </a:r>
          </a:p>
          <a:p>
            <a:r>
              <a:rPr lang="it-IT" sz="1200">
                <a:latin typeface="IBM Plex Sans" panose="020B0503050203000203" pitchFamily="34" charset="0"/>
              </a:rPr>
              <a:t>    "u3": 80,</a:t>
            </a:r>
          </a:p>
          <a:p>
            <a:r>
              <a:rPr lang="it-IT" sz="1200">
                <a:latin typeface="IBM Plex Sans" panose="020B0503050203000203" pitchFamily="34" charset="0"/>
              </a:rPr>
              <a:t>    "cx": 66,</a:t>
            </a:r>
          </a:p>
          <a:p>
            <a:r>
              <a:rPr lang="it-IT" sz="1200">
                <a:latin typeface="IBM Plex Sans" panose="020B0503050203000203" pitchFamily="34" charset="0"/>
              </a:rPr>
              <a:t>    "barrier": 1,</a:t>
            </a:r>
          </a:p>
          <a:p>
            <a:r>
              <a:rPr lang="it-IT" sz="1200">
                <a:latin typeface="IBM Plex Sans" panose="020B0503050203000203" pitchFamily="34" charset="0"/>
              </a:rPr>
              <a:t>    "measure": 1</a:t>
            </a:r>
          </a:p>
          <a:p>
            <a:r>
              <a:rPr lang="it-IT" sz="1200">
                <a:latin typeface="IBM Plex Sans" panose="020B0503050203000203" pitchFamily="34" charset="0"/>
              </a:rPr>
              <a:t>  },</a:t>
            </a:r>
          </a:p>
        </p:txBody>
      </p:sp>
      <p:sp>
        <p:nvSpPr>
          <p:cNvPr id="23" name="Rectangle 22">
            <a:extLst>
              <a:ext uri="{FF2B5EF4-FFF2-40B4-BE49-F238E27FC236}">
                <a16:creationId xmlns:a16="http://schemas.microsoft.com/office/drawing/2014/main" id="{ADBFA37E-48BC-C048-BB34-E9E0ECD2F6B9}"/>
              </a:ext>
            </a:extLst>
          </p:cNvPr>
          <p:cNvSpPr/>
          <p:nvPr/>
        </p:nvSpPr>
        <p:spPr>
          <a:xfrm>
            <a:off x="7661225" y="2487260"/>
            <a:ext cx="3904536" cy="276999"/>
          </a:xfrm>
          <a:prstGeom prst="rect">
            <a:avLst/>
          </a:prstGeom>
        </p:spPr>
        <p:txBody>
          <a:bodyPr wrap="square">
            <a:spAutoFit/>
          </a:bodyPr>
          <a:lstStyle/>
          <a:p>
            <a:r>
              <a:rPr lang="it-IT" sz="1200"/>
              <a:t>"_id": "f741f956f9e03b8c2f052a34f9897134"</a:t>
            </a:r>
          </a:p>
        </p:txBody>
      </p:sp>
      <p:sp>
        <p:nvSpPr>
          <p:cNvPr id="24" name="Content Placeholder 6">
            <a:extLst>
              <a:ext uri="{FF2B5EF4-FFF2-40B4-BE49-F238E27FC236}">
                <a16:creationId xmlns:a16="http://schemas.microsoft.com/office/drawing/2014/main" id="{A00843E0-CA41-FE42-A434-FD53984FEF37}"/>
              </a:ext>
            </a:extLst>
          </p:cNvPr>
          <p:cNvSpPr txBox="1">
            <a:spLocks/>
          </p:cNvSpPr>
          <p:nvPr/>
        </p:nvSpPr>
        <p:spPr>
          <a:xfrm>
            <a:off x="7637354" y="2096857"/>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 nT=3</a:t>
            </a:r>
          </a:p>
        </p:txBody>
      </p:sp>
      <p:sp>
        <p:nvSpPr>
          <p:cNvPr id="22" name="TextBox 21">
            <a:extLst>
              <a:ext uri="{FF2B5EF4-FFF2-40B4-BE49-F238E27FC236}">
                <a16:creationId xmlns:a16="http://schemas.microsoft.com/office/drawing/2014/main" id="{B0D0C61F-9DED-C14B-820D-8C0A73E9266B}"/>
              </a:ext>
            </a:extLst>
          </p:cNvPr>
          <p:cNvSpPr txBox="1"/>
          <p:nvPr/>
        </p:nvSpPr>
        <p:spPr>
          <a:xfrm>
            <a:off x="365760" y="1096059"/>
            <a:ext cx="1541540" cy="369332"/>
          </a:xfrm>
          <a:prstGeom prst="rect">
            <a:avLst/>
          </a:prstGeom>
          <a:noFill/>
        </p:spPr>
        <p:txBody>
          <a:bodyPr wrap="square" rtlCol="0">
            <a:spAutoFit/>
          </a:bodyPr>
          <a:lstStyle/>
          <a:p>
            <a:r>
              <a:rPr lang="it-IT" sz="1800" b="1">
                <a:solidFill>
                  <a:schemeClr val="bg2">
                    <a:lumMod val="50000"/>
                  </a:schemeClr>
                </a:solidFill>
                <a:latin typeface="IBM Plex Sans" panose="020B0503050203000203" pitchFamily="34" charset="0"/>
              </a:rPr>
              <a:t>Mapping 1</a:t>
            </a:r>
          </a:p>
        </p:txBody>
      </p:sp>
    </p:spTree>
    <p:extLst>
      <p:ext uri="{BB962C8B-B14F-4D97-AF65-F5344CB8AC3E}">
        <p14:creationId xmlns:p14="http://schemas.microsoft.com/office/powerpoint/2010/main" val="2030433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C6DC0F-20CB-8642-89F2-B39B771D84CC}"/>
              </a:ext>
            </a:extLst>
          </p:cNvPr>
          <p:cNvSpPr>
            <a:spLocks noGrp="1"/>
          </p:cNvSpPr>
          <p:nvPr>
            <p:ph type="body" sz="quarter" idx="11"/>
          </p:nvPr>
        </p:nvSpPr>
        <p:spPr/>
        <p:txBody>
          <a:bodyPr/>
          <a:lstStyle/>
          <a:p>
            <a:r>
              <a:rPr lang="it-IT"/>
              <a:t>Optimization tests</a:t>
            </a:r>
          </a:p>
        </p:txBody>
      </p:sp>
      <p:sp>
        <p:nvSpPr>
          <p:cNvPr id="3" name="Title 2">
            <a:extLst>
              <a:ext uri="{FF2B5EF4-FFF2-40B4-BE49-F238E27FC236}">
                <a16:creationId xmlns:a16="http://schemas.microsoft.com/office/drawing/2014/main" id="{C185E944-B7E2-D843-9010-83D182066E49}"/>
              </a:ext>
            </a:extLst>
          </p:cNvPr>
          <p:cNvSpPr>
            <a:spLocks noGrp="1"/>
          </p:cNvSpPr>
          <p:nvPr>
            <p:ph type="title"/>
          </p:nvPr>
        </p:nvSpPr>
        <p:spPr/>
        <p:txBody>
          <a:bodyPr/>
          <a:lstStyle/>
          <a:p>
            <a:r>
              <a:rPr lang="it-IT"/>
              <a:t>Used qubit vs processor topology</a:t>
            </a:r>
          </a:p>
        </p:txBody>
      </p:sp>
      <p:sp>
        <p:nvSpPr>
          <p:cNvPr id="4" name="Content Placeholder 5">
            <a:extLst>
              <a:ext uri="{FF2B5EF4-FFF2-40B4-BE49-F238E27FC236}">
                <a16:creationId xmlns:a16="http://schemas.microsoft.com/office/drawing/2014/main" id="{A04746C6-633F-E74A-9485-A63E86B7D736}"/>
              </a:ext>
            </a:extLst>
          </p:cNvPr>
          <p:cNvSpPr txBox="1">
            <a:spLocks/>
          </p:cNvSpPr>
          <p:nvPr/>
        </p:nvSpPr>
        <p:spPr>
          <a:xfrm>
            <a:off x="457200" y="1920240"/>
            <a:ext cx="13258800" cy="1413301"/>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800" b="1"/>
              <a:t>Qubit mapping</a:t>
            </a:r>
          </a:p>
          <a:p>
            <a:r>
              <a:rPr lang="it-IT" sz="1800">
                <a:solidFill>
                  <a:schemeClr val="tx1">
                    <a:lumMod val="50000"/>
                    <a:lumOff val="50000"/>
                  </a:schemeClr>
                </a:solidFill>
              </a:rPr>
              <a:t>The «compiler» uses the qubit allowed by the processor topology, adding several SWAP gates. Probably this feature can be disabled in order to try to select manually the right qubits avoiding the SWAP gates.</a:t>
            </a:r>
          </a:p>
        </p:txBody>
      </p:sp>
      <p:sp>
        <p:nvSpPr>
          <p:cNvPr id="5" name="Rectangle 4">
            <a:extLst>
              <a:ext uri="{FF2B5EF4-FFF2-40B4-BE49-F238E27FC236}">
                <a16:creationId xmlns:a16="http://schemas.microsoft.com/office/drawing/2014/main" id="{00FC9509-B9CB-5949-8191-61FAD0DAE9B0}"/>
              </a:ext>
            </a:extLst>
          </p:cNvPr>
          <p:cNvSpPr/>
          <p:nvPr/>
        </p:nvSpPr>
        <p:spPr>
          <a:xfrm>
            <a:off x="457200" y="7574220"/>
            <a:ext cx="9326880" cy="261610"/>
          </a:xfrm>
          <a:prstGeom prst="rect">
            <a:avLst/>
          </a:prstGeom>
        </p:spPr>
        <p:txBody>
          <a:bodyPr wrap="square">
            <a:spAutoFit/>
          </a:bodyPr>
          <a:lstStyle/>
          <a:p>
            <a:r>
              <a:rPr lang="it-IT" sz="1050">
                <a:latin typeface="IBM Plex Sans" panose="020B0503050203000203" pitchFamily="34" charset="0"/>
                <a:hlinkClick r:id="rId2"/>
              </a:rPr>
              <a:t>https://github.com/Qiskit/qiskit-iqx-tutorials/blob/master/qiskit/fundamentals/5_using_the_transpiler.ipynb</a:t>
            </a:r>
            <a:endParaRPr lang="it-IT" sz="1050">
              <a:latin typeface="IBM Plex Sans" panose="020B0503050203000203" pitchFamily="34" charset="0"/>
            </a:endParaRPr>
          </a:p>
        </p:txBody>
      </p:sp>
      <p:sp>
        <p:nvSpPr>
          <p:cNvPr id="8" name="Rectangle 7">
            <a:extLst>
              <a:ext uri="{FF2B5EF4-FFF2-40B4-BE49-F238E27FC236}">
                <a16:creationId xmlns:a16="http://schemas.microsoft.com/office/drawing/2014/main" id="{804B697C-F6ED-614F-A521-B225E5B25482}"/>
              </a:ext>
            </a:extLst>
          </p:cNvPr>
          <p:cNvSpPr/>
          <p:nvPr/>
        </p:nvSpPr>
        <p:spPr>
          <a:xfrm>
            <a:off x="457200" y="3495437"/>
            <a:ext cx="9875520" cy="2585323"/>
          </a:xfrm>
          <a:prstGeom prst="rect">
            <a:avLst/>
          </a:prstGeom>
        </p:spPr>
        <p:txBody>
          <a:bodyPr wrap="square">
            <a:spAutoFit/>
          </a:bodyPr>
          <a:lstStyle/>
          <a:p>
            <a:pPr marL="285750" indent="-285750">
              <a:buFont typeface="Wingdings" pitchFamily="2" charset="2"/>
              <a:buChar char="§"/>
            </a:pPr>
            <a:r>
              <a:rPr lang="it-IT" sz="1800" b="1">
                <a:solidFill>
                  <a:srgbClr val="000000"/>
                </a:solidFill>
                <a:latin typeface="IBM Plex Sans" panose="020B0503050203000203" pitchFamily="34" charset="0"/>
              </a:rPr>
              <a:t>Trivial layout</a:t>
            </a:r>
            <a:r>
              <a:rPr lang="it-IT" sz="1800">
                <a:solidFill>
                  <a:srgbClr val="000000"/>
                </a:solidFill>
                <a:latin typeface="IBM Plex Sans" panose="020B0503050203000203" pitchFamily="34" charset="0"/>
              </a:rPr>
              <a:t>: Map virtual qubits to the same numbered physical qubit on the device, i.e. [0,1,2,3,4] -&gt; [0,1,2,3,4] (default in </a:t>
            </a:r>
            <a:r>
              <a:rPr lang="it-IT" sz="1800" i="1">
                <a:solidFill>
                  <a:srgbClr val="000000"/>
                </a:solidFill>
                <a:latin typeface="IBM Plex Sans" panose="020B0503050203000203" pitchFamily="34" charset="0"/>
              </a:rPr>
              <a:t>optimization_level=0</a:t>
            </a:r>
            <a:r>
              <a:rPr lang="it-IT" sz="1800">
                <a:solidFill>
                  <a:srgbClr val="000000"/>
                </a:solidFill>
                <a:latin typeface="IBM Plex Sans" panose="020B0503050203000203" pitchFamily="34" charset="0"/>
              </a:rPr>
              <a:t>)</a:t>
            </a:r>
          </a:p>
          <a:p>
            <a:pPr marL="285750" indent="-285750">
              <a:buFont typeface="Wingdings" pitchFamily="2" charset="2"/>
              <a:buChar char="§"/>
            </a:pPr>
            <a:endParaRPr lang="it-IT" sz="1800">
              <a:solidFill>
                <a:srgbClr val="000000"/>
              </a:solidFill>
              <a:latin typeface="IBM Plex Sans" panose="020B0503050203000203" pitchFamily="34" charset="0"/>
            </a:endParaRPr>
          </a:p>
          <a:p>
            <a:pPr marL="285750" indent="-285750">
              <a:buFont typeface="Wingdings" pitchFamily="2" charset="2"/>
              <a:buChar char="§"/>
            </a:pPr>
            <a:r>
              <a:rPr lang="it-IT" sz="1800" b="1">
                <a:solidFill>
                  <a:srgbClr val="000000"/>
                </a:solidFill>
                <a:latin typeface="IBM Plex Sans" panose="020B0503050203000203" pitchFamily="34" charset="0"/>
              </a:rPr>
              <a:t>Dense layout</a:t>
            </a:r>
            <a:r>
              <a:rPr lang="it-IT" sz="1800">
                <a:solidFill>
                  <a:srgbClr val="000000"/>
                </a:solidFill>
                <a:latin typeface="IBM Plex Sans" panose="020B0503050203000203" pitchFamily="34" charset="0"/>
              </a:rPr>
              <a:t>: Find the sub-graph of the device with same number of qubits as the circuit with the greatest connectivity (default in </a:t>
            </a:r>
            <a:r>
              <a:rPr lang="it-IT" sz="1800" i="1">
                <a:solidFill>
                  <a:srgbClr val="000000"/>
                </a:solidFill>
                <a:latin typeface="IBM Plex Sans" panose="020B0503050203000203" pitchFamily="34" charset="0"/>
              </a:rPr>
              <a:t>optimization_level=1</a:t>
            </a:r>
            <a:r>
              <a:rPr lang="it-IT" sz="1800">
                <a:solidFill>
                  <a:srgbClr val="000000"/>
                </a:solidFill>
                <a:latin typeface="IBM Plex Sans" panose="020B0503050203000203" pitchFamily="34" charset="0"/>
              </a:rPr>
              <a:t>)</a:t>
            </a:r>
          </a:p>
          <a:p>
            <a:pPr marL="285750" indent="-285750">
              <a:buFont typeface="Wingdings" pitchFamily="2" charset="2"/>
              <a:buChar char="§"/>
            </a:pPr>
            <a:endParaRPr lang="it-IT" sz="1800">
              <a:solidFill>
                <a:srgbClr val="000000"/>
              </a:solidFill>
              <a:latin typeface="IBM Plex Sans" panose="020B0503050203000203" pitchFamily="34" charset="0"/>
            </a:endParaRPr>
          </a:p>
          <a:p>
            <a:pPr marL="285750" indent="-285750">
              <a:buFont typeface="Wingdings" pitchFamily="2" charset="2"/>
              <a:buChar char="§"/>
            </a:pPr>
            <a:r>
              <a:rPr lang="it-IT" sz="1800" b="1">
                <a:solidFill>
                  <a:srgbClr val="000000"/>
                </a:solidFill>
                <a:latin typeface="IBM Plex Sans" panose="020B0503050203000203" pitchFamily="34" charset="0"/>
              </a:rPr>
              <a:t>Noise adaptive layout</a:t>
            </a:r>
            <a:r>
              <a:rPr lang="it-IT" sz="1800">
                <a:solidFill>
                  <a:srgbClr val="000000"/>
                </a:solidFill>
                <a:latin typeface="IBM Plex Sans" panose="020B0503050203000203" pitchFamily="34" charset="0"/>
              </a:rPr>
              <a:t>: Uses the noise properties of the device, in concert with the circuit properties, to generate the layout with the best noise properties (default in </a:t>
            </a:r>
            <a:r>
              <a:rPr lang="it-IT" sz="1800" i="1">
                <a:solidFill>
                  <a:srgbClr val="000000"/>
                </a:solidFill>
                <a:latin typeface="IBM Plex Sans" panose="020B0503050203000203" pitchFamily="34" charset="0"/>
              </a:rPr>
              <a:t>optimization_level=2</a:t>
            </a:r>
            <a:r>
              <a:rPr lang="it-IT" sz="1800">
                <a:solidFill>
                  <a:srgbClr val="000000"/>
                </a:solidFill>
                <a:latin typeface="IBM Plex Sans" panose="020B0503050203000203" pitchFamily="34" charset="0"/>
              </a:rPr>
              <a:t> and </a:t>
            </a:r>
            <a:r>
              <a:rPr lang="it-IT" sz="1800" i="1">
                <a:solidFill>
                  <a:srgbClr val="000000"/>
                </a:solidFill>
                <a:latin typeface="IBM Plex Sans" panose="020B0503050203000203" pitchFamily="34" charset="0"/>
              </a:rPr>
              <a:t>optimization_level=3</a:t>
            </a:r>
            <a:r>
              <a:rPr lang="it-IT" sz="1800">
                <a:solidFill>
                  <a:srgbClr val="000000"/>
                </a:solidFill>
                <a:latin typeface="IBM Plex Sans" panose="020B0503050203000203" pitchFamily="34" charset="0"/>
              </a:rPr>
              <a:t>)</a:t>
            </a:r>
          </a:p>
        </p:txBody>
      </p:sp>
      <p:sp>
        <p:nvSpPr>
          <p:cNvPr id="9" name="Rectangle 8">
            <a:extLst>
              <a:ext uri="{FF2B5EF4-FFF2-40B4-BE49-F238E27FC236}">
                <a16:creationId xmlns:a16="http://schemas.microsoft.com/office/drawing/2014/main" id="{D96BD8E0-160E-E446-BA18-5AAC8534439F}"/>
              </a:ext>
            </a:extLst>
          </p:cNvPr>
          <p:cNvSpPr/>
          <p:nvPr/>
        </p:nvSpPr>
        <p:spPr>
          <a:xfrm>
            <a:off x="457200" y="6355080"/>
            <a:ext cx="12664440" cy="923330"/>
          </a:xfrm>
          <a:prstGeom prst="rect">
            <a:avLst/>
          </a:prstGeom>
        </p:spPr>
        <p:txBody>
          <a:bodyPr wrap="square">
            <a:spAutoFit/>
          </a:bodyPr>
          <a:lstStyle/>
          <a:p>
            <a:pPr algn="just"/>
            <a:r>
              <a:rPr lang="it-IT" sz="1800">
                <a:solidFill>
                  <a:srgbClr val="000000"/>
                </a:solidFill>
                <a:latin typeface="IBM Plex Sans" panose="020B0503050203000203" pitchFamily="34" charset="0"/>
              </a:rPr>
              <a:t>The choice of initial layout is extremely important when:</a:t>
            </a:r>
          </a:p>
          <a:p>
            <a:pPr algn="just"/>
            <a:r>
              <a:rPr lang="it-IT" sz="1800">
                <a:solidFill>
                  <a:srgbClr val="000000"/>
                </a:solidFill>
                <a:latin typeface="IBM Plex Sans" panose="020B0503050203000203" pitchFamily="34" charset="0"/>
              </a:rPr>
              <a:t>1) Computing the number of SWAP operations needed to map the input circuit onto the device topology</a:t>
            </a:r>
          </a:p>
          <a:p>
            <a:pPr algn="just"/>
            <a:r>
              <a:rPr lang="it-IT" sz="1800">
                <a:solidFill>
                  <a:srgbClr val="000000"/>
                </a:solidFill>
                <a:latin typeface="IBM Plex Sans" panose="020B0503050203000203" pitchFamily="34" charset="0"/>
              </a:rPr>
              <a:t>2) Taking into account the noise properties of the device</a:t>
            </a:r>
          </a:p>
        </p:txBody>
      </p:sp>
      <p:sp>
        <p:nvSpPr>
          <p:cNvPr id="11" name="Rectangle 10">
            <a:extLst>
              <a:ext uri="{FF2B5EF4-FFF2-40B4-BE49-F238E27FC236}">
                <a16:creationId xmlns:a16="http://schemas.microsoft.com/office/drawing/2014/main" id="{EB8EE47C-B4D9-3E41-821F-F105912F7A45}"/>
              </a:ext>
            </a:extLst>
          </p:cNvPr>
          <p:cNvSpPr/>
          <p:nvPr/>
        </p:nvSpPr>
        <p:spPr>
          <a:xfrm>
            <a:off x="9768114" y="3044543"/>
            <a:ext cx="4709160" cy="1200329"/>
          </a:xfrm>
          <a:prstGeom prst="rect">
            <a:avLst/>
          </a:prstGeom>
          <a:noFill/>
        </p:spPr>
        <p:txBody>
          <a:bodyPr wrap="square" lIns="91440" tIns="45720" rIns="91440" bIns="45720">
            <a:spAutoFit/>
          </a:bodyPr>
          <a:lstStyle/>
          <a:p>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I</a:t>
            </a:r>
            <a:r>
              <a:rPr lang="en-GB" sz="24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f qubits are not connected, add SWAP gates. Possibility to map manually</a:t>
            </a:r>
          </a:p>
        </p:txBody>
      </p:sp>
    </p:spTree>
    <p:extLst>
      <p:ext uri="{BB962C8B-B14F-4D97-AF65-F5344CB8AC3E}">
        <p14:creationId xmlns:p14="http://schemas.microsoft.com/office/powerpoint/2010/main" val="4018704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6D3F6A33-C034-4449-ACCF-AFE1973A5344}"/>
              </a:ext>
            </a:extLst>
          </p:cNvPr>
          <p:cNvPicPr>
            <a:picLocks noChangeAspect="1"/>
          </p:cNvPicPr>
          <p:nvPr/>
        </p:nvPicPr>
        <p:blipFill>
          <a:blip r:embed="rId2"/>
          <a:stretch>
            <a:fillRect/>
          </a:stretch>
        </p:blipFill>
        <p:spPr>
          <a:xfrm>
            <a:off x="279961" y="2768829"/>
            <a:ext cx="4953782" cy="3396149"/>
          </a:xfrm>
          <a:prstGeom prst="rect">
            <a:avLst/>
          </a:prstGeom>
        </p:spPr>
      </p:pic>
      <p:pic>
        <p:nvPicPr>
          <p:cNvPr id="14" name="Picture 13">
            <a:extLst>
              <a:ext uri="{FF2B5EF4-FFF2-40B4-BE49-F238E27FC236}">
                <a16:creationId xmlns:a16="http://schemas.microsoft.com/office/drawing/2014/main" id="{12D0C1E4-984C-EF4E-AB56-4A2243EC68E8}"/>
              </a:ext>
            </a:extLst>
          </p:cNvPr>
          <p:cNvPicPr>
            <a:picLocks noChangeAspect="1"/>
          </p:cNvPicPr>
          <p:nvPr/>
        </p:nvPicPr>
        <p:blipFill rotWithShape="1">
          <a:blip r:embed="rId3"/>
          <a:srcRect l="415"/>
          <a:stretch/>
        </p:blipFill>
        <p:spPr>
          <a:xfrm>
            <a:off x="9543386" y="3042337"/>
            <a:ext cx="4621046" cy="4455743"/>
          </a:xfrm>
          <a:prstGeom prst="rect">
            <a:avLst/>
          </a:prstGeom>
        </p:spPr>
      </p:pic>
      <p:sp>
        <p:nvSpPr>
          <p:cNvPr id="2" name="Text Placeholder 1">
            <a:extLst>
              <a:ext uri="{FF2B5EF4-FFF2-40B4-BE49-F238E27FC236}">
                <a16:creationId xmlns:a16="http://schemas.microsoft.com/office/drawing/2014/main" id="{6FC6DC0F-20CB-8642-89F2-B39B771D84CC}"/>
              </a:ext>
            </a:extLst>
          </p:cNvPr>
          <p:cNvSpPr>
            <a:spLocks noGrp="1"/>
          </p:cNvSpPr>
          <p:nvPr>
            <p:ph type="body" sz="quarter" idx="11"/>
          </p:nvPr>
        </p:nvSpPr>
        <p:spPr/>
        <p:txBody>
          <a:bodyPr/>
          <a:lstStyle/>
          <a:p>
            <a:r>
              <a:rPr lang="it-IT"/>
              <a:t>Optimization tests</a:t>
            </a:r>
          </a:p>
        </p:txBody>
      </p:sp>
      <p:sp>
        <p:nvSpPr>
          <p:cNvPr id="3" name="Title 2">
            <a:extLst>
              <a:ext uri="{FF2B5EF4-FFF2-40B4-BE49-F238E27FC236}">
                <a16:creationId xmlns:a16="http://schemas.microsoft.com/office/drawing/2014/main" id="{C185E944-B7E2-D843-9010-83D182066E49}"/>
              </a:ext>
            </a:extLst>
          </p:cNvPr>
          <p:cNvSpPr>
            <a:spLocks noGrp="1"/>
          </p:cNvSpPr>
          <p:nvPr>
            <p:ph type="title"/>
          </p:nvPr>
        </p:nvSpPr>
        <p:spPr/>
        <p:txBody>
          <a:bodyPr/>
          <a:lstStyle/>
          <a:p>
            <a:r>
              <a:rPr lang="it-IT"/>
              <a:t>Used qubit vs processor topology</a:t>
            </a:r>
          </a:p>
        </p:txBody>
      </p:sp>
      <p:sp>
        <p:nvSpPr>
          <p:cNvPr id="5" name="Content Placeholder 6">
            <a:extLst>
              <a:ext uri="{FF2B5EF4-FFF2-40B4-BE49-F238E27FC236}">
                <a16:creationId xmlns:a16="http://schemas.microsoft.com/office/drawing/2014/main" id="{99E72595-B88B-214F-B28D-827CEEE7CA85}"/>
              </a:ext>
            </a:extLst>
          </p:cNvPr>
          <p:cNvSpPr txBox="1">
            <a:spLocks/>
          </p:cNvSpPr>
          <p:nvPr/>
        </p:nvSpPr>
        <p:spPr>
          <a:xfrm>
            <a:off x="703784" y="210312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 nT=2</a:t>
            </a:r>
          </a:p>
        </p:txBody>
      </p:sp>
      <p:sp>
        <p:nvSpPr>
          <p:cNvPr id="6" name="Rectangle 5">
            <a:extLst>
              <a:ext uri="{FF2B5EF4-FFF2-40B4-BE49-F238E27FC236}">
                <a16:creationId xmlns:a16="http://schemas.microsoft.com/office/drawing/2014/main" id="{0397ADB4-B516-3F49-A54C-FA5700EB2EA9}"/>
              </a:ext>
            </a:extLst>
          </p:cNvPr>
          <p:cNvSpPr/>
          <p:nvPr/>
        </p:nvSpPr>
        <p:spPr>
          <a:xfrm>
            <a:off x="694086" y="2487260"/>
            <a:ext cx="3904536" cy="276999"/>
          </a:xfrm>
          <a:prstGeom prst="rect">
            <a:avLst/>
          </a:prstGeom>
        </p:spPr>
        <p:txBody>
          <a:bodyPr wrap="square">
            <a:spAutoFit/>
          </a:bodyPr>
          <a:lstStyle/>
          <a:p>
            <a:r>
              <a:rPr lang="it-IT" sz="1200"/>
              <a:t>"_id": "8cec0388abfe68b62a5aa6bf313325d5"</a:t>
            </a:r>
          </a:p>
        </p:txBody>
      </p:sp>
      <p:sp>
        <p:nvSpPr>
          <p:cNvPr id="7" name="Rectangle 6">
            <a:extLst>
              <a:ext uri="{FF2B5EF4-FFF2-40B4-BE49-F238E27FC236}">
                <a16:creationId xmlns:a16="http://schemas.microsoft.com/office/drawing/2014/main" id="{05829262-5AD5-AF45-B47D-12B0CE4983E3}"/>
              </a:ext>
            </a:extLst>
          </p:cNvPr>
          <p:cNvSpPr/>
          <p:nvPr/>
        </p:nvSpPr>
        <p:spPr>
          <a:xfrm>
            <a:off x="694086" y="1667298"/>
            <a:ext cx="4338047" cy="400110"/>
          </a:xfrm>
          <a:prstGeom prst="rect">
            <a:avLst/>
          </a:prstGeom>
        </p:spPr>
        <p:txBody>
          <a:bodyPr wrap="none">
            <a:spAutoFit/>
          </a:bodyPr>
          <a:lstStyle/>
          <a:p>
            <a:r>
              <a:rPr lang="it-IT" sz="2000" b="1">
                <a:latin typeface="IBM Plex Sans" panose="020B0503050203000203" pitchFamily="34" charset="0"/>
              </a:rPr>
              <a:t>ibmq_5_yorktown - ibmqx2 v2.0.0</a:t>
            </a:r>
          </a:p>
        </p:txBody>
      </p:sp>
      <p:sp>
        <p:nvSpPr>
          <p:cNvPr id="8" name="Rectangle 7">
            <a:extLst>
              <a:ext uri="{FF2B5EF4-FFF2-40B4-BE49-F238E27FC236}">
                <a16:creationId xmlns:a16="http://schemas.microsoft.com/office/drawing/2014/main" id="{E9FCE657-2C17-7E46-86E8-9B36F4BFE420}"/>
              </a:ext>
            </a:extLst>
          </p:cNvPr>
          <p:cNvSpPr/>
          <p:nvPr/>
        </p:nvSpPr>
        <p:spPr>
          <a:xfrm>
            <a:off x="5166360" y="2764259"/>
            <a:ext cx="2267549" cy="1938992"/>
          </a:xfrm>
          <a:prstGeom prst="rect">
            <a:avLst/>
          </a:prstGeom>
        </p:spPr>
        <p:txBody>
          <a:bodyPr wrap="square">
            <a:spAutoFit/>
          </a:bodyPr>
          <a:lstStyle/>
          <a:p>
            <a:r>
              <a:rPr lang="it-IT" sz="1200">
                <a:latin typeface="IBM Plex Sans" panose="020B0503050203000203" pitchFamily="34" charset="0"/>
              </a:rPr>
              <a:t>CORRECTION FACTOR 1.7</a:t>
            </a:r>
          </a:p>
          <a:p>
            <a:r>
              <a:rPr lang="it-IT" sz="1200">
                <a:latin typeface="IBM Plex Sans" panose="020B0503050203000203" pitchFamily="34" charset="0"/>
              </a:rPr>
              <a:t>initial_layout = [0,1,2,3]</a:t>
            </a:r>
          </a:p>
          <a:p>
            <a:endParaRPr lang="it-IT" sz="1200">
              <a:latin typeface="IBM Plex Sans" panose="020B0503050203000203" pitchFamily="34" charset="0"/>
            </a:endParaRPr>
          </a:p>
          <a:p>
            <a:r>
              <a:rPr lang="it-IT" sz="1200">
                <a:latin typeface="IBM Plex Sans" panose="020B0503050203000203" pitchFamily="34" charset="0"/>
              </a:rPr>
              <a:t> "depth": 39,</a:t>
            </a:r>
          </a:p>
          <a:p>
            <a:r>
              <a:rPr lang="it-IT" sz="1200">
                <a:latin typeface="IBM Plex Sans" panose="020B0503050203000203" pitchFamily="34" charset="0"/>
              </a:rPr>
              <a:t>  "gates": {</a:t>
            </a:r>
          </a:p>
          <a:p>
            <a:r>
              <a:rPr lang="it-IT" sz="1200">
                <a:latin typeface="IBM Plex Sans" panose="020B0503050203000203" pitchFamily="34" charset="0"/>
              </a:rPr>
              <a:t>    "u3": 44,</a:t>
            </a:r>
          </a:p>
          <a:p>
            <a:r>
              <a:rPr lang="it-IT" sz="1200">
                <a:latin typeface="IBM Plex Sans" panose="020B0503050203000203" pitchFamily="34" charset="0"/>
              </a:rPr>
              <a:t>    "cx": 42,</a:t>
            </a:r>
          </a:p>
          <a:p>
            <a:r>
              <a:rPr lang="it-IT" sz="1200">
                <a:latin typeface="IBM Plex Sans" panose="020B0503050203000203" pitchFamily="34" charset="0"/>
              </a:rPr>
              <a:t>    "barrier": 1,</a:t>
            </a:r>
          </a:p>
          <a:p>
            <a:r>
              <a:rPr lang="it-IT" sz="1200">
                <a:latin typeface="IBM Plex Sans" panose="020B0503050203000203" pitchFamily="34" charset="0"/>
              </a:rPr>
              <a:t>    "measure": 1</a:t>
            </a:r>
          </a:p>
          <a:p>
            <a:r>
              <a:rPr lang="it-IT" sz="1200">
                <a:latin typeface="IBM Plex Sans" panose="020B0503050203000203" pitchFamily="34" charset="0"/>
              </a:rPr>
              <a:t>  },</a:t>
            </a:r>
          </a:p>
        </p:txBody>
      </p:sp>
      <p:cxnSp>
        <p:nvCxnSpPr>
          <p:cNvPr id="13" name="Straight Connector 12">
            <a:extLst>
              <a:ext uri="{FF2B5EF4-FFF2-40B4-BE49-F238E27FC236}">
                <a16:creationId xmlns:a16="http://schemas.microsoft.com/office/drawing/2014/main" id="{5B7A3D75-799E-4041-BB36-21B67C87648B}"/>
              </a:ext>
            </a:extLst>
          </p:cNvPr>
          <p:cNvCxnSpPr>
            <a:cxnSpLocks/>
          </p:cNvCxnSpPr>
          <p:nvPr/>
        </p:nvCxnSpPr>
        <p:spPr>
          <a:xfrm>
            <a:off x="3200400" y="2880360"/>
            <a:ext cx="0" cy="2687895"/>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FEF42116-72C0-144E-81D9-95ACB0A41212}"/>
              </a:ext>
            </a:extLst>
          </p:cNvPr>
          <p:cNvSpPr txBox="1"/>
          <p:nvPr/>
        </p:nvSpPr>
        <p:spPr>
          <a:xfrm>
            <a:off x="8282019" y="3739020"/>
            <a:ext cx="546410" cy="1702967"/>
          </a:xfrm>
          <a:prstGeom prst="rect">
            <a:avLst/>
          </a:prstGeom>
          <a:noFill/>
        </p:spPr>
        <p:txBody>
          <a:bodyPr wrap="square" rtlCol="0">
            <a:spAutoFit/>
          </a:bodyPr>
          <a:lstStyle/>
          <a:p>
            <a:pPr>
              <a:lnSpc>
                <a:spcPct val="150000"/>
              </a:lnSpc>
            </a:pPr>
            <a:r>
              <a:rPr lang="it-IT" sz="1800">
                <a:solidFill>
                  <a:schemeClr val="accent2"/>
                </a:solidFill>
                <a:latin typeface="IBM Plex Sans" panose="020B0503050203000203" pitchFamily="34" charset="0"/>
              </a:rPr>
              <a:t>q0</a:t>
            </a:r>
          </a:p>
          <a:p>
            <a:pPr>
              <a:lnSpc>
                <a:spcPct val="150000"/>
              </a:lnSpc>
            </a:pPr>
            <a:r>
              <a:rPr lang="it-IT" sz="1800">
                <a:solidFill>
                  <a:schemeClr val="accent2"/>
                </a:solidFill>
                <a:latin typeface="IBM Plex Sans" panose="020B0503050203000203" pitchFamily="34" charset="0"/>
              </a:rPr>
              <a:t>q1</a:t>
            </a:r>
          </a:p>
          <a:p>
            <a:pPr>
              <a:lnSpc>
                <a:spcPct val="150000"/>
              </a:lnSpc>
            </a:pPr>
            <a:r>
              <a:rPr lang="it-IT" sz="1800">
                <a:solidFill>
                  <a:schemeClr val="accent2"/>
                </a:solidFill>
                <a:latin typeface="IBM Plex Sans" panose="020B0503050203000203" pitchFamily="34" charset="0"/>
              </a:rPr>
              <a:t>q2</a:t>
            </a:r>
          </a:p>
          <a:p>
            <a:pPr>
              <a:lnSpc>
                <a:spcPct val="150000"/>
              </a:lnSpc>
            </a:pPr>
            <a:r>
              <a:rPr lang="it-IT" sz="1800">
                <a:solidFill>
                  <a:schemeClr val="accent2"/>
                </a:solidFill>
                <a:latin typeface="IBM Plex Sans" panose="020B0503050203000203" pitchFamily="34" charset="0"/>
              </a:rPr>
              <a:t>q3</a:t>
            </a:r>
          </a:p>
        </p:txBody>
      </p:sp>
      <p:sp>
        <p:nvSpPr>
          <p:cNvPr id="9" name="Freeform 8">
            <a:extLst>
              <a:ext uri="{FF2B5EF4-FFF2-40B4-BE49-F238E27FC236}">
                <a16:creationId xmlns:a16="http://schemas.microsoft.com/office/drawing/2014/main" id="{5BF6C044-1D47-DE40-969C-A0E9FAC62A4E}"/>
              </a:ext>
            </a:extLst>
          </p:cNvPr>
          <p:cNvSpPr/>
          <p:nvPr/>
        </p:nvSpPr>
        <p:spPr>
          <a:xfrm>
            <a:off x="8605381" y="3173640"/>
            <a:ext cx="2480153" cy="837821"/>
          </a:xfrm>
          <a:custGeom>
            <a:avLst/>
            <a:gdLst>
              <a:gd name="connsiteX0" fmla="*/ 0 w 2480153"/>
              <a:gd name="connsiteY0" fmla="*/ 436988 h 837821"/>
              <a:gd name="connsiteX1" fmla="*/ 1302707 w 2480153"/>
              <a:gd name="connsiteY1" fmla="*/ 11103 h 837821"/>
              <a:gd name="connsiteX2" fmla="*/ 2480153 w 2480153"/>
              <a:gd name="connsiteY2" fmla="*/ 837821 h 837821"/>
            </a:gdLst>
            <a:ahLst/>
            <a:cxnLst>
              <a:cxn ang="0">
                <a:pos x="connsiteX0" y="connsiteY0"/>
              </a:cxn>
              <a:cxn ang="0">
                <a:pos x="connsiteX1" y="connsiteY1"/>
              </a:cxn>
              <a:cxn ang="0">
                <a:pos x="connsiteX2" y="connsiteY2"/>
              </a:cxn>
            </a:cxnLst>
            <a:rect l="l" t="t" r="r" b="b"/>
            <a:pathLst>
              <a:path w="2480153" h="837821">
                <a:moveTo>
                  <a:pt x="0" y="436988"/>
                </a:moveTo>
                <a:cubicBezTo>
                  <a:pt x="444674" y="190642"/>
                  <a:pt x="889348" y="-55703"/>
                  <a:pt x="1302707" y="11103"/>
                </a:cubicBezTo>
                <a:cubicBezTo>
                  <a:pt x="1716066" y="77909"/>
                  <a:pt x="2386208" y="687509"/>
                  <a:pt x="2480153" y="837821"/>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2" name="Straight Arrow Connector 11">
            <a:extLst>
              <a:ext uri="{FF2B5EF4-FFF2-40B4-BE49-F238E27FC236}">
                <a16:creationId xmlns:a16="http://schemas.microsoft.com/office/drawing/2014/main" id="{79BA504C-EE41-F042-9B33-CAEC98FEF930}"/>
              </a:ext>
            </a:extLst>
          </p:cNvPr>
          <p:cNvCxnSpPr>
            <a:cxnSpLocks/>
          </p:cNvCxnSpPr>
          <p:nvPr/>
        </p:nvCxnSpPr>
        <p:spPr>
          <a:xfrm>
            <a:off x="8888181" y="4055511"/>
            <a:ext cx="2076000" cy="213646"/>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21E6991-5F3E-8A4A-ADA2-02012ADDD85C}"/>
              </a:ext>
            </a:extLst>
          </p:cNvPr>
          <p:cNvCxnSpPr>
            <a:cxnSpLocks/>
          </p:cNvCxnSpPr>
          <p:nvPr/>
        </p:nvCxnSpPr>
        <p:spPr>
          <a:xfrm flipV="1">
            <a:off x="8888181" y="3592551"/>
            <a:ext cx="2678979" cy="825094"/>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F12AC71-9739-674A-96F5-973650079E0D}"/>
              </a:ext>
            </a:extLst>
          </p:cNvPr>
          <p:cNvCxnSpPr>
            <a:cxnSpLocks/>
          </p:cNvCxnSpPr>
          <p:nvPr/>
        </p:nvCxnSpPr>
        <p:spPr>
          <a:xfrm flipV="1">
            <a:off x="8888181" y="4417645"/>
            <a:ext cx="2770419" cy="426913"/>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D9A9181-3686-6243-A333-2C45DB8EF69A}"/>
              </a:ext>
            </a:extLst>
          </p:cNvPr>
          <p:cNvCxnSpPr>
            <a:cxnSpLocks/>
          </p:cNvCxnSpPr>
          <p:nvPr/>
        </p:nvCxnSpPr>
        <p:spPr>
          <a:xfrm flipV="1">
            <a:off x="8888181" y="4373596"/>
            <a:ext cx="3325589" cy="89661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0E62737C-DD1E-D841-92CE-4CB1C8D81F8D}"/>
              </a:ext>
            </a:extLst>
          </p:cNvPr>
          <p:cNvSpPr/>
          <p:nvPr/>
        </p:nvSpPr>
        <p:spPr>
          <a:xfrm>
            <a:off x="7510044" y="2252890"/>
            <a:ext cx="1839799" cy="1200329"/>
          </a:xfrm>
          <a:prstGeom prst="rect">
            <a:avLst/>
          </a:prstGeom>
        </p:spPr>
        <p:txBody>
          <a:bodyPr wrap="square">
            <a:spAutoFit/>
          </a:bodyPr>
          <a:lstStyle/>
          <a:p>
            <a:r>
              <a:rPr lang="it-IT" sz="1200">
                <a:latin typeface="IBM Plex Sans" panose="020B0503050203000203" pitchFamily="34" charset="0"/>
              </a:rPr>
              <a:t>REQUIRED CX</a:t>
            </a:r>
          </a:p>
          <a:p>
            <a:endParaRPr lang="it-IT" sz="1200">
              <a:latin typeface="IBM Plex Sans" panose="020B0503050203000203" pitchFamily="34" charset="0"/>
            </a:endParaRPr>
          </a:p>
          <a:p>
            <a:r>
              <a:rPr lang="it-IT" sz="1200">
                <a:latin typeface="IBM Plex Sans" panose="020B0503050203000203" pitchFamily="34" charset="0"/>
              </a:rPr>
              <a:t>(0-2) x4 -&gt; connected</a:t>
            </a:r>
          </a:p>
          <a:p>
            <a:r>
              <a:rPr lang="it-IT" sz="1200">
                <a:latin typeface="IBM Plex Sans" panose="020B0503050203000203" pitchFamily="34" charset="0"/>
              </a:rPr>
              <a:t>(1-3) x4 -&gt; indirect</a:t>
            </a:r>
          </a:p>
          <a:p>
            <a:r>
              <a:rPr lang="it-IT" sz="1200">
                <a:latin typeface="IBM Plex Sans" panose="020B0503050203000203" pitchFamily="34" charset="0"/>
              </a:rPr>
              <a:t>(0-1) x2 -&gt; connected</a:t>
            </a:r>
          </a:p>
          <a:p>
            <a:r>
              <a:rPr lang="it-IT" sz="1200">
                <a:latin typeface="IBM Plex Sans" panose="020B0503050203000203" pitchFamily="34" charset="0"/>
              </a:rPr>
              <a:t>(2-3) x2 -&gt; connected</a:t>
            </a:r>
          </a:p>
        </p:txBody>
      </p:sp>
      <p:pic>
        <p:nvPicPr>
          <p:cNvPr id="42" name="Picture 41">
            <a:extLst>
              <a:ext uri="{FF2B5EF4-FFF2-40B4-BE49-F238E27FC236}">
                <a16:creationId xmlns:a16="http://schemas.microsoft.com/office/drawing/2014/main" id="{7E9DEB26-A6BB-1D46-B57C-4CE9552CD371}"/>
              </a:ext>
            </a:extLst>
          </p:cNvPr>
          <p:cNvPicPr>
            <a:picLocks noChangeAspect="1"/>
          </p:cNvPicPr>
          <p:nvPr/>
        </p:nvPicPr>
        <p:blipFill>
          <a:blip r:embed="rId4"/>
          <a:stretch>
            <a:fillRect/>
          </a:stretch>
        </p:blipFill>
        <p:spPr>
          <a:xfrm>
            <a:off x="11925717" y="4844558"/>
            <a:ext cx="324312" cy="324312"/>
          </a:xfrm>
          <a:prstGeom prst="rect">
            <a:avLst/>
          </a:prstGeom>
        </p:spPr>
      </p:pic>
      <p:pic>
        <p:nvPicPr>
          <p:cNvPr id="43" name="Picture 42">
            <a:extLst>
              <a:ext uri="{FF2B5EF4-FFF2-40B4-BE49-F238E27FC236}">
                <a16:creationId xmlns:a16="http://schemas.microsoft.com/office/drawing/2014/main" id="{A71C8AE3-C404-A443-8596-8F2DBBC91599}"/>
              </a:ext>
            </a:extLst>
          </p:cNvPr>
          <p:cNvPicPr>
            <a:picLocks noChangeAspect="1"/>
          </p:cNvPicPr>
          <p:nvPr/>
        </p:nvPicPr>
        <p:blipFill>
          <a:blip r:embed="rId5"/>
          <a:stretch>
            <a:fillRect/>
          </a:stretch>
        </p:blipFill>
        <p:spPr>
          <a:xfrm>
            <a:off x="12250029" y="3430394"/>
            <a:ext cx="423016" cy="324312"/>
          </a:xfrm>
          <a:prstGeom prst="rect">
            <a:avLst/>
          </a:prstGeom>
        </p:spPr>
      </p:pic>
      <p:sp>
        <p:nvSpPr>
          <p:cNvPr id="44" name="Rectangle 43">
            <a:extLst>
              <a:ext uri="{FF2B5EF4-FFF2-40B4-BE49-F238E27FC236}">
                <a16:creationId xmlns:a16="http://schemas.microsoft.com/office/drawing/2014/main" id="{FCB84A36-D997-BB41-A620-D853EE5A1A36}"/>
              </a:ext>
            </a:extLst>
          </p:cNvPr>
          <p:cNvSpPr/>
          <p:nvPr/>
        </p:nvSpPr>
        <p:spPr>
          <a:xfrm>
            <a:off x="10995599" y="3385042"/>
            <a:ext cx="1714561" cy="1097381"/>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5" name="Rectangle 44">
            <a:extLst>
              <a:ext uri="{FF2B5EF4-FFF2-40B4-BE49-F238E27FC236}">
                <a16:creationId xmlns:a16="http://schemas.microsoft.com/office/drawing/2014/main" id="{D04B10F8-EDFF-1E41-965B-5F637CF1C5AA}"/>
              </a:ext>
            </a:extLst>
          </p:cNvPr>
          <p:cNvSpPr/>
          <p:nvPr/>
        </p:nvSpPr>
        <p:spPr>
          <a:xfrm>
            <a:off x="10010601" y="2030272"/>
            <a:ext cx="3431079" cy="830997"/>
          </a:xfrm>
          <a:prstGeom prst="rect">
            <a:avLst/>
          </a:prstGeom>
          <a:noFill/>
        </p:spPr>
        <p:txBody>
          <a:bodyPr wrap="square" lIns="91440" tIns="45720" rIns="91440" bIns="45720">
            <a:spAutoFit/>
          </a:bodyPr>
          <a:lstStyle/>
          <a:p>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qubit 1: highest error</a:t>
            </a:r>
          </a:p>
          <a:p>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cx(0,1): highest error</a:t>
            </a:r>
          </a:p>
        </p:txBody>
      </p:sp>
      <p:sp>
        <p:nvSpPr>
          <p:cNvPr id="23" name="TextBox 22">
            <a:extLst>
              <a:ext uri="{FF2B5EF4-FFF2-40B4-BE49-F238E27FC236}">
                <a16:creationId xmlns:a16="http://schemas.microsoft.com/office/drawing/2014/main" id="{F27FD623-CD5C-6E47-AE33-A9E559F8582F}"/>
              </a:ext>
            </a:extLst>
          </p:cNvPr>
          <p:cNvSpPr txBox="1"/>
          <p:nvPr/>
        </p:nvSpPr>
        <p:spPr>
          <a:xfrm>
            <a:off x="365760" y="1096059"/>
            <a:ext cx="1541540" cy="369332"/>
          </a:xfrm>
          <a:prstGeom prst="rect">
            <a:avLst/>
          </a:prstGeom>
          <a:noFill/>
        </p:spPr>
        <p:txBody>
          <a:bodyPr wrap="square" rtlCol="0">
            <a:spAutoFit/>
          </a:bodyPr>
          <a:lstStyle/>
          <a:p>
            <a:r>
              <a:rPr lang="it-IT" sz="1800" b="1">
                <a:solidFill>
                  <a:schemeClr val="bg2">
                    <a:lumMod val="50000"/>
                  </a:schemeClr>
                </a:solidFill>
                <a:latin typeface="IBM Plex Sans" panose="020B0503050203000203" pitchFamily="34" charset="0"/>
              </a:rPr>
              <a:t>Mapping 1</a:t>
            </a:r>
          </a:p>
        </p:txBody>
      </p:sp>
    </p:spTree>
    <p:extLst>
      <p:ext uri="{BB962C8B-B14F-4D97-AF65-F5344CB8AC3E}">
        <p14:creationId xmlns:p14="http://schemas.microsoft.com/office/powerpoint/2010/main" val="11566801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DEFA33E-2A75-9549-B177-BE42253A767D}"/>
              </a:ext>
            </a:extLst>
          </p:cNvPr>
          <p:cNvPicPr>
            <a:picLocks noChangeAspect="1"/>
          </p:cNvPicPr>
          <p:nvPr/>
        </p:nvPicPr>
        <p:blipFill>
          <a:blip r:embed="rId2"/>
          <a:stretch>
            <a:fillRect/>
          </a:stretch>
        </p:blipFill>
        <p:spPr>
          <a:xfrm>
            <a:off x="279961" y="2777528"/>
            <a:ext cx="4953782" cy="3396150"/>
          </a:xfrm>
          <a:prstGeom prst="rect">
            <a:avLst/>
          </a:prstGeom>
        </p:spPr>
      </p:pic>
      <p:pic>
        <p:nvPicPr>
          <p:cNvPr id="14" name="Picture 13">
            <a:extLst>
              <a:ext uri="{FF2B5EF4-FFF2-40B4-BE49-F238E27FC236}">
                <a16:creationId xmlns:a16="http://schemas.microsoft.com/office/drawing/2014/main" id="{12D0C1E4-984C-EF4E-AB56-4A2243EC68E8}"/>
              </a:ext>
            </a:extLst>
          </p:cNvPr>
          <p:cNvPicPr>
            <a:picLocks noChangeAspect="1"/>
          </p:cNvPicPr>
          <p:nvPr/>
        </p:nvPicPr>
        <p:blipFill rotWithShape="1">
          <a:blip r:embed="rId3"/>
          <a:srcRect l="415"/>
          <a:stretch/>
        </p:blipFill>
        <p:spPr>
          <a:xfrm>
            <a:off x="9543386" y="3042337"/>
            <a:ext cx="4621046" cy="4455743"/>
          </a:xfrm>
          <a:prstGeom prst="rect">
            <a:avLst/>
          </a:prstGeom>
        </p:spPr>
      </p:pic>
      <p:sp>
        <p:nvSpPr>
          <p:cNvPr id="2" name="Text Placeholder 1">
            <a:extLst>
              <a:ext uri="{FF2B5EF4-FFF2-40B4-BE49-F238E27FC236}">
                <a16:creationId xmlns:a16="http://schemas.microsoft.com/office/drawing/2014/main" id="{6FC6DC0F-20CB-8642-89F2-B39B771D84CC}"/>
              </a:ext>
            </a:extLst>
          </p:cNvPr>
          <p:cNvSpPr>
            <a:spLocks noGrp="1"/>
          </p:cNvSpPr>
          <p:nvPr>
            <p:ph type="body" sz="quarter" idx="11"/>
          </p:nvPr>
        </p:nvSpPr>
        <p:spPr/>
        <p:txBody>
          <a:bodyPr/>
          <a:lstStyle/>
          <a:p>
            <a:r>
              <a:rPr lang="it-IT"/>
              <a:t>Optimization tests</a:t>
            </a:r>
          </a:p>
        </p:txBody>
      </p:sp>
      <p:sp>
        <p:nvSpPr>
          <p:cNvPr id="3" name="Title 2">
            <a:extLst>
              <a:ext uri="{FF2B5EF4-FFF2-40B4-BE49-F238E27FC236}">
                <a16:creationId xmlns:a16="http://schemas.microsoft.com/office/drawing/2014/main" id="{C185E944-B7E2-D843-9010-83D182066E49}"/>
              </a:ext>
            </a:extLst>
          </p:cNvPr>
          <p:cNvSpPr>
            <a:spLocks noGrp="1"/>
          </p:cNvSpPr>
          <p:nvPr>
            <p:ph type="title"/>
          </p:nvPr>
        </p:nvSpPr>
        <p:spPr/>
        <p:txBody>
          <a:bodyPr/>
          <a:lstStyle/>
          <a:p>
            <a:r>
              <a:rPr lang="it-IT"/>
              <a:t>Used qubit vs processor topology</a:t>
            </a:r>
          </a:p>
        </p:txBody>
      </p:sp>
      <p:sp>
        <p:nvSpPr>
          <p:cNvPr id="5" name="Content Placeholder 6">
            <a:extLst>
              <a:ext uri="{FF2B5EF4-FFF2-40B4-BE49-F238E27FC236}">
                <a16:creationId xmlns:a16="http://schemas.microsoft.com/office/drawing/2014/main" id="{99E72595-B88B-214F-B28D-827CEEE7CA85}"/>
              </a:ext>
            </a:extLst>
          </p:cNvPr>
          <p:cNvSpPr txBox="1">
            <a:spLocks/>
          </p:cNvSpPr>
          <p:nvPr/>
        </p:nvSpPr>
        <p:spPr>
          <a:xfrm>
            <a:off x="703784" y="210312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 nT=2</a:t>
            </a:r>
          </a:p>
        </p:txBody>
      </p:sp>
      <p:sp>
        <p:nvSpPr>
          <p:cNvPr id="6" name="Rectangle 5">
            <a:extLst>
              <a:ext uri="{FF2B5EF4-FFF2-40B4-BE49-F238E27FC236}">
                <a16:creationId xmlns:a16="http://schemas.microsoft.com/office/drawing/2014/main" id="{0397ADB4-B516-3F49-A54C-FA5700EB2EA9}"/>
              </a:ext>
            </a:extLst>
          </p:cNvPr>
          <p:cNvSpPr/>
          <p:nvPr/>
        </p:nvSpPr>
        <p:spPr>
          <a:xfrm>
            <a:off x="694086" y="2487260"/>
            <a:ext cx="3904536" cy="276999"/>
          </a:xfrm>
          <a:prstGeom prst="rect">
            <a:avLst/>
          </a:prstGeom>
        </p:spPr>
        <p:txBody>
          <a:bodyPr wrap="square">
            <a:spAutoFit/>
          </a:bodyPr>
          <a:lstStyle/>
          <a:p>
            <a:r>
              <a:rPr lang="it-IT" sz="1200"/>
              <a:t>"_id": "8cec0388abfe68b62a5aa6bf313325d5"</a:t>
            </a:r>
          </a:p>
        </p:txBody>
      </p:sp>
      <p:sp>
        <p:nvSpPr>
          <p:cNvPr id="7" name="Rectangle 6">
            <a:extLst>
              <a:ext uri="{FF2B5EF4-FFF2-40B4-BE49-F238E27FC236}">
                <a16:creationId xmlns:a16="http://schemas.microsoft.com/office/drawing/2014/main" id="{05829262-5AD5-AF45-B47D-12B0CE4983E3}"/>
              </a:ext>
            </a:extLst>
          </p:cNvPr>
          <p:cNvSpPr/>
          <p:nvPr/>
        </p:nvSpPr>
        <p:spPr>
          <a:xfrm>
            <a:off x="694086" y="1667298"/>
            <a:ext cx="4338047" cy="400110"/>
          </a:xfrm>
          <a:prstGeom prst="rect">
            <a:avLst/>
          </a:prstGeom>
        </p:spPr>
        <p:txBody>
          <a:bodyPr wrap="none">
            <a:spAutoFit/>
          </a:bodyPr>
          <a:lstStyle/>
          <a:p>
            <a:r>
              <a:rPr lang="it-IT" sz="2000" b="1">
                <a:latin typeface="IBM Plex Sans" panose="020B0503050203000203" pitchFamily="34" charset="0"/>
              </a:rPr>
              <a:t>ibmq_5_yorktown - ibmqx2 v2.0.0</a:t>
            </a:r>
          </a:p>
        </p:txBody>
      </p:sp>
      <p:sp>
        <p:nvSpPr>
          <p:cNvPr id="8" name="Rectangle 7">
            <a:extLst>
              <a:ext uri="{FF2B5EF4-FFF2-40B4-BE49-F238E27FC236}">
                <a16:creationId xmlns:a16="http://schemas.microsoft.com/office/drawing/2014/main" id="{E9FCE657-2C17-7E46-86E8-9B36F4BFE420}"/>
              </a:ext>
            </a:extLst>
          </p:cNvPr>
          <p:cNvSpPr/>
          <p:nvPr/>
        </p:nvSpPr>
        <p:spPr>
          <a:xfrm>
            <a:off x="5166360" y="2764259"/>
            <a:ext cx="2343684" cy="1938992"/>
          </a:xfrm>
          <a:prstGeom prst="rect">
            <a:avLst/>
          </a:prstGeom>
        </p:spPr>
        <p:txBody>
          <a:bodyPr wrap="square">
            <a:spAutoFit/>
          </a:bodyPr>
          <a:lstStyle/>
          <a:p>
            <a:r>
              <a:rPr lang="it-IT" sz="1200">
                <a:latin typeface="IBM Plex Sans" panose="020B0503050203000203" pitchFamily="34" charset="0"/>
              </a:rPr>
              <a:t>CORRECTION FACTOR 4.5</a:t>
            </a:r>
          </a:p>
          <a:p>
            <a:r>
              <a:rPr lang="it-IT" sz="1200">
                <a:latin typeface="IBM Plex Sans" panose="020B0503050203000203" pitchFamily="34" charset="0"/>
              </a:rPr>
              <a:t>initial_layout = [0,4,2,3]</a:t>
            </a:r>
          </a:p>
          <a:p>
            <a:endParaRPr lang="it-IT" sz="1200">
              <a:latin typeface="IBM Plex Sans" panose="020B0503050203000203" pitchFamily="34" charset="0"/>
            </a:endParaRPr>
          </a:p>
          <a:p>
            <a:r>
              <a:rPr lang="it-IT" sz="1200">
                <a:latin typeface="IBM Plex Sans" panose="020B0503050203000203" pitchFamily="34" charset="0"/>
              </a:rPr>
              <a:t> "depth": 36,</a:t>
            </a:r>
          </a:p>
          <a:p>
            <a:r>
              <a:rPr lang="it-IT" sz="1200">
                <a:latin typeface="IBM Plex Sans" panose="020B0503050203000203" pitchFamily="34" charset="0"/>
              </a:rPr>
              <a:t>  "gates": {</a:t>
            </a:r>
          </a:p>
          <a:p>
            <a:r>
              <a:rPr lang="it-IT" sz="1200">
                <a:latin typeface="IBM Plex Sans" panose="020B0503050203000203" pitchFamily="34" charset="0"/>
              </a:rPr>
              <a:t>    "u3": 44,</a:t>
            </a:r>
          </a:p>
          <a:p>
            <a:r>
              <a:rPr lang="it-IT" sz="1200">
                <a:latin typeface="IBM Plex Sans" panose="020B0503050203000203" pitchFamily="34" charset="0"/>
              </a:rPr>
              <a:t>    "cx": 36,</a:t>
            </a:r>
          </a:p>
          <a:p>
            <a:r>
              <a:rPr lang="it-IT" sz="1200">
                <a:latin typeface="IBM Plex Sans" panose="020B0503050203000203" pitchFamily="34" charset="0"/>
              </a:rPr>
              <a:t>    "barrier": 1,</a:t>
            </a:r>
          </a:p>
          <a:p>
            <a:r>
              <a:rPr lang="it-IT" sz="1200">
                <a:latin typeface="IBM Plex Sans" panose="020B0503050203000203" pitchFamily="34" charset="0"/>
              </a:rPr>
              <a:t>    "measure": 1</a:t>
            </a:r>
          </a:p>
          <a:p>
            <a:r>
              <a:rPr lang="it-IT" sz="1200">
                <a:latin typeface="IBM Plex Sans" panose="020B0503050203000203" pitchFamily="34" charset="0"/>
              </a:rPr>
              <a:t>  },</a:t>
            </a:r>
          </a:p>
        </p:txBody>
      </p:sp>
      <p:sp>
        <p:nvSpPr>
          <p:cNvPr id="22" name="TextBox 21">
            <a:extLst>
              <a:ext uri="{FF2B5EF4-FFF2-40B4-BE49-F238E27FC236}">
                <a16:creationId xmlns:a16="http://schemas.microsoft.com/office/drawing/2014/main" id="{FEF42116-72C0-144E-81D9-95ACB0A41212}"/>
              </a:ext>
            </a:extLst>
          </p:cNvPr>
          <p:cNvSpPr txBox="1"/>
          <p:nvPr/>
        </p:nvSpPr>
        <p:spPr>
          <a:xfrm>
            <a:off x="8282019" y="3739020"/>
            <a:ext cx="546410" cy="1702967"/>
          </a:xfrm>
          <a:prstGeom prst="rect">
            <a:avLst/>
          </a:prstGeom>
          <a:noFill/>
        </p:spPr>
        <p:txBody>
          <a:bodyPr wrap="square" rtlCol="0">
            <a:spAutoFit/>
          </a:bodyPr>
          <a:lstStyle/>
          <a:p>
            <a:pPr>
              <a:lnSpc>
                <a:spcPct val="150000"/>
              </a:lnSpc>
            </a:pPr>
            <a:r>
              <a:rPr lang="it-IT" sz="1800">
                <a:solidFill>
                  <a:schemeClr val="accent2"/>
                </a:solidFill>
                <a:latin typeface="IBM Plex Sans" panose="020B0503050203000203" pitchFamily="34" charset="0"/>
              </a:rPr>
              <a:t>q0</a:t>
            </a:r>
          </a:p>
          <a:p>
            <a:pPr>
              <a:lnSpc>
                <a:spcPct val="150000"/>
              </a:lnSpc>
            </a:pPr>
            <a:r>
              <a:rPr lang="it-IT" sz="1800">
                <a:solidFill>
                  <a:schemeClr val="accent2"/>
                </a:solidFill>
                <a:latin typeface="IBM Plex Sans" panose="020B0503050203000203" pitchFamily="34" charset="0"/>
              </a:rPr>
              <a:t>q1</a:t>
            </a:r>
          </a:p>
          <a:p>
            <a:pPr>
              <a:lnSpc>
                <a:spcPct val="150000"/>
              </a:lnSpc>
            </a:pPr>
            <a:r>
              <a:rPr lang="it-IT" sz="1800">
                <a:solidFill>
                  <a:schemeClr val="accent2"/>
                </a:solidFill>
                <a:latin typeface="IBM Plex Sans" panose="020B0503050203000203" pitchFamily="34" charset="0"/>
              </a:rPr>
              <a:t>q2</a:t>
            </a:r>
          </a:p>
          <a:p>
            <a:pPr>
              <a:lnSpc>
                <a:spcPct val="150000"/>
              </a:lnSpc>
            </a:pPr>
            <a:r>
              <a:rPr lang="it-IT" sz="1800">
                <a:solidFill>
                  <a:schemeClr val="accent2"/>
                </a:solidFill>
                <a:latin typeface="IBM Plex Sans" panose="020B0503050203000203" pitchFamily="34" charset="0"/>
              </a:rPr>
              <a:t>q3</a:t>
            </a:r>
          </a:p>
        </p:txBody>
      </p:sp>
      <p:cxnSp>
        <p:nvCxnSpPr>
          <p:cNvPr id="12" name="Straight Arrow Connector 11">
            <a:extLst>
              <a:ext uri="{FF2B5EF4-FFF2-40B4-BE49-F238E27FC236}">
                <a16:creationId xmlns:a16="http://schemas.microsoft.com/office/drawing/2014/main" id="{79BA504C-EE41-F042-9B33-CAEC98FEF930}"/>
              </a:ext>
            </a:extLst>
          </p:cNvPr>
          <p:cNvCxnSpPr>
            <a:cxnSpLocks/>
          </p:cNvCxnSpPr>
          <p:nvPr/>
        </p:nvCxnSpPr>
        <p:spPr>
          <a:xfrm>
            <a:off x="8888181" y="4055511"/>
            <a:ext cx="2076000" cy="213646"/>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21E6991-5F3E-8A4A-ADA2-02012ADDD85C}"/>
              </a:ext>
            </a:extLst>
          </p:cNvPr>
          <p:cNvCxnSpPr>
            <a:cxnSpLocks/>
          </p:cNvCxnSpPr>
          <p:nvPr/>
        </p:nvCxnSpPr>
        <p:spPr>
          <a:xfrm>
            <a:off x="8869680" y="4417645"/>
            <a:ext cx="2770419" cy="426913"/>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F12AC71-9739-674A-96F5-973650079E0D}"/>
              </a:ext>
            </a:extLst>
          </p:cNvPr>
          <p:cNvCxnSpPr>
            <a:cxnSpLocks/>
          </p:cNvCxnSpPr>
          <p:nvPr/>
        </p:nvCxnSpPr>
        <p:spPr>
          <a:xfrm flipV="1">
            <a:off x="8888181" y="4417645"/>
            <a:ext cx="2770419" cy="426913"/>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D9A9181-3686-6243-A333-2C45DB8EF69A}"/>
              </a:ext>
            </a:extLst>
          </p:cNvPr>
          <p:cNvCxnSpPr>
            <a:cxnSpLocks/>
          </p:cNvCxnSpPr>
          <p:nvPr/>
        </p:nvCxnSpPr>
        <p:spPr>
          <a:xfrm flipV="1">
            <a:off x="8888181" y="4373596"/>
            <a:ext cx="3325589" cy="89661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0E62737C-DD1E-D841-92CE-4CB1C8D81F8D}"/>
              </a:ext>
            </a:extLst>
          </p:cNvPr>
          <p:cNvSpPr/>
          <p:nvPr/>
        </p:nvSpPr>
        <p:spPr>
          <a:xfrm>
            <a:off x="7510044" y="2252890"/>
            <a:ext cx="1839799" cy="1200329"/>
          </a:xfrm>
          <a:prstGeom prst="rect">
            <a:avLst/>
          </a:prstGeom>
        </p:spPr>
        <p:txBody>
          <a:bodyPr wrap="square">
            <a:spAutoFit/>
          </a:bodyPr>
          <a:lstStyle/>
          <a:p>
            <a:r>
              <a:rPr lang="it-IT" sz="1200">
                <a:latin typeface="IBM Plex Sans" panose="020B0503050203000203" pitchFamily="34" charset="0"/>
              </a:rPr>
              <a:t>REQUIRED CX</a:t>
            </a:r>
          </a:p>
          <a:p>
            <a:endParaRPr lang="it-IT" sz="1200">
              <a:latin typeface="IBM Plex Sans" panose="020B0503050203000203" pitchFamily="34" charset="0"/>
            </a:endParaRPr>
          </a:p>
          <a:p>
            <a:r>
              <a:rPr lang="it-IT" sz="1200">
                <a:latin typeface="IBM Plex Sans" panose="020B0503050203000203" pitchFamily="34" charset="0"/>
              </a:rPr>
              <a:t>(0-2) x4 -&gt; connected</a:t>
            </a:r>
          </a:p>
          <a:p>
            <a:r>
              <a:rPr lang="it-IT" sz="1200">
                <a:latin typeface="IBM Plex Sans" panose="020B0503050203000203" pitchFamily="34" charset="0"/>
              </a:rPr>
              <a:t>(4-3) x4 -&gt; connected</a:t>
            </a:r>
          </a:p>
          <a:p>
            <a:r>
              <a:rPr lang="it-IT" sz="1200">
                <a:latin typeface="IBM Plex Sans" panose="020B0503050203000203" pitchFamily="34" charset="0"/>
              </a:rPr>
              <a:t>(0-4) x2 -&gt; indirect</a:t>
            </a:r>
          </a:p>
          <a:p>
            <a:r>
              <a:rPr lang="it-IT" sz="1200">
                <a:latin typeface="IBM Plex Sans" panose="020B0503050203000203" pitchFamily="34" charset="0"/>
              </a:rPr>
              <a:t>(2-3) x2 -&gt; connected</a:t>
            </a:r>
          </a:p>
        </p:txBody>
      </p:sp>
      <p:pic>
        <p:nvPicPr>
          <p:cNvPr id="18" name="Picture 17">
            <a:extLst>
              <a:ext uri="{FF2B5EF4-FFF2-40B4-BE49-F238E27FC236}">
                <a16:creationId xmlns:a16="http://schemas.microsoft.com/office/drawing/2014/main" id="{DBE44781-4AB8-EA43-BBF0-1107210BABF1}"/>
              </a:ext>
            </a:extLst>
          </p:cNvPr>
          <p:cNvPicPr>
            <a:picLocks noChangeAspect="1"/>
          </p:cNvPicPr>
          <p:nvPr/>
        </p:nvPicPr>
        <p:blipFill>
          <a:blip r:embed="rId4"/>
          <a:stretch>
            <a:fillRect/>
          </a:stretch>
        </p:blipFill>
        <p:spPr>
          <a:xfrm>
            <a:off x="12261524" y="4775146"/>
            <a:ext cx="423016" cy="324312"/>
          </a:xfrm>
          <a:prstGeom prst="rect">
            <a:avLst/>
          </a:prstGeom>
        </p:spPr>
      </p:pic>
      <p:pic>
        <p:nvPicPr>
          <p:cNvPr id="23" name="Picture 22">
            <a:extLst>
              <a:ext uri="{FF2B5EF4-FFF2-40B4-BE49-F238E27FC236}">
                <a16:creationId xmlns:a16="http://schemas.microsoft.com/office/drawing/2014/main" id="{6D7668FC-A8B6-764B-AEF9-FAFEACEE506D}"/>
              </a:ext>
            </a:extLst>
          </p:cNvPr>
          <p:cNvPicPr>
            <a:picLocks noChangeAspect="1"/>
          </p:cNvPicPr>
          <p:nvPr/>
        </p:nvPicPr>
        <p:blipFill>
          <a:blip r:embed="rId5"/>
          <a:stretch>
            <a:fillRect/>
          </a:stretch>
        </p:blipFill>
        <p:spPr>
          <a:xfrm>
            <a:off x="11323044" y="3728085"/>
            <a:ext cx="324312" cy="324312"/>
          </a:xfrm>
          <a:prstGeom prst="rect">
            <a:avLst/>
          </a:prstGeom>
        </p:spPr>
      </p:pic>
      <p:pic>
        <p:nvPicPr>
          <p:cNvPr id="31" name="Picture 30">
            <a:extLst>
              <a:ext uri="{FF2B5EF4-FFF2-40B4-BE49-F238E27FC236}">
                <a16:creationId xmlns:a16="http://schemas.microsoft.com/office/drawing/2014/main" id="{F68774A6-CAF6-7B48-989F-87C2D1015D69}"/>
              </a:ext>
            </a:extLst>
          </p:cNvPr>
          <p:cNvPicPr>
            <a:picLocks noChangeAspect="1"/>
          </p:cNvPicPr>
          <p:nvPr/>
        </p:nvPicPr>
        <p:blipFill>
          <a:blip r:embed="rId5"/>
          <a:stretch>
            <a:fillRect/>
          </a:stretch>
        </p:blipFill>
        <p:spPr>
          <a:xfrm>
            <a:off x="11879587" y="3383655"/>
            <a:ext cx="324312" cy="324312"/>
          </a:xfrm>
          <a:prstGeom prst="rect">
            <a:avLst/>
          </a:prstGeom>
        </p:spPr>
      </p:pic>
      <p:sp>
        <p:nvSpPr>
          <p:cNvPr id="25" name="Rectangle 24">
            <a:extLst>
              <a:ext uri="{FF2B5EF4-FFF2-40B4-BE49-F238E27FC236}">
                <a16:creationId xmlns:a16="http://schemas.microsoft.com/office/drawing/2014/main" id="{67842E47-95DD-774C-97A3-FFFC1F78D235}"/>
              </a:ext>
            </a:extLst>
          </p:cNvPr>
          <p:cNvSpPr/>
          <p:nvPr/>
        </p:nvSpPr>
        <p:spPr>
          <a:xfrm>
            <a:off x="10995599" y="4023360"/>
            <a:ext cx="1714561" cy="1101926"/>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35" name="Rectangle 34">
            <a:extLst>
              <a:ext uri="{FF2B5EF4-FFF2-40B4-BE49-F238E27FC236}">
                <a16:creationId xmlns:a16="http://schemas.microsoft.com/office/drawing/2014/main" id="{D35DF78E-1291-5148-88E8-552BDB65E742}"/>
              </a:ext>
            </a:extLst>
          </p:cNvPr>
          <p:cNvSpPr/>
          <p:nvPr/>
        </p:nvSpPr>
        <p:spPr>
          <a:xfrm>
            <a:off x="810995" y="6206311"/>
            <a:ext cx="6456090" cy="1200329"/>
          </a:xfrm>
          <a:prstGeom prst="rect">
            <a:avLst/>
          </a:prstGeom>
          <a:noFill/>
        </p:spPr>
        <p:txBody>
          <a:bodyPr wrap="square" lIns="91440" tIns="45720" rIns="91440" bIns="45720">
            <a:spAutoFit/>
          </a:bodyPr>
          <a:lstStyle/>
          <a:p>
            <a:pPr marL="342900" indent="-342900">
              <a:buFont typeface="Wingdings" pitchFamily="2" charset="2"/>
              <a:buChar char="§"/>
            </a:pPr>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Not accurate even if better qubit status</a:t>
            </a:r>
          </a:p>
          <a:p>
            <a:pPr marL="342900" indent="-342900">
              <a:buFont typeface="Wingdings" pitchFamily="2" charset="2"/>
              <a:buChar char="§"/>
            </a:pPr>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Possible shift</a:t>
            </a:r>
          </a:p>
          <a:p>
            <a:pPr marL="342900" indent="-342900">
              <a:buFont typeface="Wingdings" pitchFamily="2" charset="2"/>
              <a:buChar char="§"/>
            </a:pPr>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Problems on 0</a:t>
            </a:r>
          </a:p>
        </p:txBody>
      </p:sp>
      <p:sp>
        <p:nvSpPr>
          <p:cNvPr id="28" name="TextBox 27">
            <a:extLst>
              <a:ext uri="{FF2B5EF4-FFF2-40B4-BE49-F238E27FC236}">
                <a16:creationId xmlns:a16="http://schemas.microsoft.com/office/drawing/2014/main" id="{448FD887-1420-6641-B526-2B5363E7A56D}"/>
              </a:ext>
            </a:extLst>
          </p:cNvPr>
          <p:cNvSpPr txBox="1"/>
          <p:nvPr/>
        </p:nvSpPr>
        <p:spPr>
          <a:xfrm>
            <a:off x="365760" y="1096059"/>
            <a:ext cx="1541540" cy="369332"/>
          </a:xfrm>
          <a:prstGeom prst="rect">
            <a:avLst/>
          </a:prstGeom>
          <a:noFill/>
        </p:spPr>
        <p:txBody>
          <a:bodyPr wrap="square" rtlCol="0">
            <a:spAutoFit/>
          </a:bodyPr>
          <a:lstStyle/>
          <a:p>
            <a:r>
              <a:rPr lang="it-IT" sz="1800" b="1">
                <a:solidFill>
                  <a:schemeClr val="bg2">
                    <a:lumMod val="50000"/>
                  </a:schemeClr>
                </a:solidFill>
                <a:latin typeface="IBM Plex Sans" panose="020B0503050203000203" pitchFamily="34" charset="0"/>
              </a:rPr>
              <a:t>Mapping 1</a:t>
            </a:r>
          </a:p>
        </p:txBody>
      </p:sp>
      <p:sp>
        <p:nvSpPr>
          <p:cNvPr id="30" name="Rectangle 29">
            <a:extLst>
              <a:ext uri="{FF2B5EF4-FFF2-40B4-BE49-F238E27FC236}">
                <a16:creationId xmlns:a16="http://schemas.microsoft.com/office/drawing/2014/main" id="{823FFBBD-11F4-3A4F-83C4-2571381580E0}"/>
              </a:ext>
            </a:extLst>
          </p:cNvPr>
          <p:cNvSpPr/>
          <p:nvPr/>
        </p:nvSpPr>
        <p:spPr>
          <a:xfrm>
            <a:off x="4850940" y="7082581"/>
            <a:ext cx="3431079" cy="830997"/>
          </a:xfrm>
          <a:prstGeom prst="rect">
            <a:avLst/>
          </a:prstGeom>
          <a:noFill/>
        </p:spPr>
        <p:txBody>
          <a:bodyPr wrap="square" lIns="91440" tIns="45720" rIns="91440" bIns="45720">
            <a:spAutoFit/>
          </a:bodyPr>
          <a:lstStyle/>
          <a:p>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Calibration issues or run statistical noise</a:t>
            </a:r>
          </a:p>
        </p:txBody>
      </p:sp>
      <p:sp>
        <p:nvSpPr>
          <p:cNvPr id="32" name="Right Arrow 31">
            <a:extLst>
              <a:ext uri="{FF2B5EF4-FFF2-40B4-BE49-F238E27FC236}">
                <a16:creationId xmlns:a16="http://schemas.microsoft.com/office/drawing/2014/main" id="{DC0B4895-71CA-8C45-88B1-8C819E83B20D}"/>
              </a:ext>
            </a:extLst>
          </p:cNvPr>
          <p:cNvSpPr/>
          <p:nvPr/>
        </p:nvSpPr>
        <p:spPr>
          <a:xfrm rot="10800000">
            <a:off x="2692240" y="3678251"/>
            <a:ext cx="395637" cy="176496"/>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33" name="Right Arrow 32">
            <a:extLst>
              <a:ext uri="{FF2B5EF4-FFF2-40B4-BE49-F238E27FC236}">
                <a16:creationId xmlns:a16="http://schemas.microsoft.com/office/drawing/2014/main" id="{4C90EADC-CB0D-BC48-89D4-C9909F0B6D06}"/>
              </a:ext>
            </a:extLst>
          </p:cNvPr>
          <p:cNvSpPr/>
          <p:nvPr/>
        </p:nvSpPr>
        <p:spPr>
          <a:xfrm rot="10800000">
            <a:off x="2103120" y="5116326"/>
            <a:ext cx="395637" cy="176496"/>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34" name="Right Arrow 33">
            <a:extLst>
              <a:ext uri="{FF2B5EF4-FFF2-40B4-BE49-F238E27FC236}">
                <a16:creationId xmlns:a16="http://schemas.microsoft.com/office/drawing/2014/main" id="{B94D50B8-B916-1B4A-A23D-23AE86FD469B}"/>
              </a:ext>
            </a:extLst>
          </p:cNvPr>
          <p:cNvSpPr/>
          <p:nvPr/>
        </p:nvSpPr>
        <p:spPr>
          <a:xfrm rot="10800000">
            <a:off x="1417320" y="4526755"/>
            <a:ext cx="395637" cy="176496"/>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36" name="Right Arrow 35">
            <a:extLst>
              <a:ext uri="{FF2B5EF4-FFF2-40B4-BE49-F238E27FC236}">
                <a16:creationId xmlns:a16="http://schemas.microsoft.com/office/drawing/2014/main" id="{EA0A34F4-46C4-5549-9C1E-4DE8B9ACE6CB}"/>
              </a:ext>
            </a:extLst>
          </p:cNvPr>
          <p:cNvSpPr/>
          <p:nvPr/>
        </p:nvSpPr>
        <p:spPr>
          <a:xfrm rot="990039">
            <a:off x="613176" y="3964149"/>
            <a:ext cx="395637" cy="17649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Tree>
    <p:extLst>
      <p:ext uri="{BB962C8B-B14F-4D97-AF65-F5344CB8AC3E}">
        <p14:creationId xmlns:p14="http://schemas.microsoft.com/office/powerpoint/2010/main" val="31721633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946893-FD56-8741-A4D1-7268AD264BF3}"/>
              </a:ext>
            </a:extLst>
          </p:cNvPr>
          <p:cNvPicPr>
            <a:picLocks noChangeAspect="1"/>
          </p:cNvPicPr>
          <p:nvPr/>
        </p:nvPicPr>
        <p:blipFill>
          <a:blip r:embed="rId2"/>
          <a:stretch>
            <a:fillRect/>
          </a:stretch>
        </p:blipFill>
        <p:spPr>
          <a:xfrm>
            <a:off x="285155" y="2782144"/>
            <a:ext cx="4953783" cy="3396150"/>
          </a:xfrm>
          <a:prstGeom prst="rect">
            <a:avLst/>
          </a:prstGeom>
        </p:spPr>
      </p:pic>
      <p:pic>
        <p:nvPicPr>
          <p:cNvPr id="14" name="Picture 13">
            <a:extLst>
              <a:ext uri="{FF2B5EF4-FFF2-40B4-BE49-F238E27FC236}">
                <a16:creationId xmlns:a16="http://schemas.microsoft.com/office/drawing/2014/main" id="{12D0C1E4-984C-EF4E-AB56-4A2243EC68E8}"/>
              </a:ext>
            </a:extLst>
          </p:cNvPr>
          <p:cNvPicPr>
            <a:picLocks noChangeAspect="1"/>
          </p:cNvPicPr>
          <p:nvPr/>
        </p:nvPicPr>
        <p:blipFill rotWithShape="1">
          <a:blip r:embed="rId3"/>
          <a:srcRect l="415"/>
          <a:stretch/>
        </p:blipFill>
        <p:spPr>
          <a:xfrm>
            <a:off x="9543386" y="3042337"/>
            <a:ext cx="4621046" cy="4455743"/>
          </a:xfrm>
          <a:prstGeom prst="rect">
            <a:avLst/>
          </a:prstGeom>
        </p:spPr>
      </p:pic>
      <p:sp>
        <p:nvSpPr>
          <p:cNvPr id="2" name="Text Placeholder 1">
            <a:extLst>
              <a:ext uri="{FF2B5EF4-FFF2-40B4-BE49-F238E27FC236}">
                <a16:creationId xmlns:a16="http://schemas.microsoft.com/office/drawing/2014/main" id="{6FC6DC0F-20CB-8642-89F2-B39B771D84CC}"/>
              </a:ext>
            </a:extLst>
          </p:cNvPr>
          <p:cNvSpPr>
            <a:spLocks noGrp="1"/>
          </p:cNvSpPr>
          <p:nvPr>
            <p:ph type="body" sz="quarter" idx="11"/>
          </p:nvPr>
        </p:nvSpPr>
        <p:spPr/>
        <p:txBody>
          <a:bodyPr/>
          <a:lstStyle/>
          <a:p>
            <a:r>
              <a:rPr lang="it-IT"/>
              <a:t>Optimization tests</a:t>
            </a:r>
          </a:p>
        </p:txBody>
      </p:sp>
      <p:sp>
        <p:nvSpPr>
          <p:cNvPr id="3" name="Title 2">
            <a:extLst>
              <a:ext uri="{FF2B5EF4-FFF2-40B4-BE49-F238E27FC236}">
                <a16:creationId xmlns:a16="http://schemas.microsoft.com/office/drawing/2014/main" id="{C185E944-B7E2-D843-9010-83D182066E49}"/>
              </a:ext>
            </a:extLst>
          </p:cNvPr>
          <p:cNvSpPr>
            <a:spLocks noGrp="1"/>
          </p:cNvSpPr>
          <p:nvPr>
            <p:ph type="title"/>
          </p:nvPr>
        </p:nvSpPr>
        <p:spPr/>
        <p:txBody>
          <a:bodyPr/>
          <a:lstStyle/>
          <a:p>
            <a:r>
              <a:rPr lang="it-IT"/>
              <a:t>Used qubit vs processor topology</a:t>
            </a:r>
          </a:p>
        </p:txBody>
      </p:sp>
      <p:sp>
        <p:nvSpPr>
          <p:cNvPr id="5" name="Content Placeholder 6">
            <a:extLst>
              <a:ext uri="{FF2B5EF4-FFF2-40B4-BE49-F238E27FC236}">
                <a16:creationId xmlns:a16="http://schemas.microsoft.com/office/drawing/2014/main" id="{99E72595-B88B-214F-B28D-827CEEE7CA85}"/>
              </a:ext>
            </a:extLst>
          </p:cNvPr>
          <p:cNvSpPr txBox="1">
            <a:spLocks/>
          </p:cNvSpPr>
          <p:nvPr/>
        </p:nvSpPr>
        <p:spPr>
          <a:xfrm>
            <a:off x="703784" y="210312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 nT=2</a:t>
            </a:r>
          </a:p>
        </p:txBody>
      </p:sp>
      <p:sp>
        <p:nvSpPr>
          <p:cNvPr id="6" name="Rectangle 5">
            <a:extLst>
              <a:ext uri="{FF2B5EF4-FFF2-40B4-BE49-F238E27FC236}">
                <a16:creationId xmlns:a16="http://schemas.microsoft.com/office/drawing/2014/main" id="{0397ADB4-B516-3F49-A54C-FA5700EB2EA9}"/>
              </a:ext>
            </a:extLst>
          </p:cNvPr>
          <p:cNvSpPr/>
          <p:nvPr/>
        </p:nvSpPr>
        <p:spPr>
          <a:xfrm>
            <a:off x="694086" y="2487260"/>
            <a:ext cx="3904536" cy="276999"/>
          </a:xfrm>
          <a:prstGeom prst="rect">
            <a:avLst/>
          </a:prstGeom>
        </p:spPr>
        <p:txBody>
          <a:bodyPr wrap="square">
            <a:spAutoFit/>
          </a:bodyPr>
          <a:lstStyle/>
          <a:p>
            <a:r>
              <a:rPr lang="it-IT" sz="1200"/>
              <a:t>"_id": "9afe611929c0f3526a56d1f6a9324841"</a:t>
            </a:r>
          </a:p>
        </p:txBody>
      </p:sp>
      <p:sp>
        <p:nvSpPr>
          <p:cNvPr id="7" name="Rectangle 6">
            <a:extLst>
              <a:ext uri="{FF2B5EF4-FFF2-40B4-BE49-F238E27FC236}">
                <a16:creationId xmlns:a16="http://schemas.microsoft.com/office/drawing/2014/main" id="{05829262-5AD5-AF45-B47D-12B0CE4983E3}"/>
              </a:ext>
            </a:extLst>
          </p:cNvPr>
          <p:cNvSpPr/>
          <p:nvPr/>
        </p:nvSpPr>
        <p:spPr>
          <a:xfrm>
            <a:off x="694086" y="1667298"/>
            <a:ext cx="4338047" cy="400110"/>
          </a:xfrm>
          <a:prstGeom prst="rect">
            <a:avLst/>
          </a:prstGeom>
        </p:spPr>
        <p:txBody>
          <a:bodyPr wrap="none">
            <a:spAutoFit/>
          </a:bodyPr>
          <a:lstStyle/>
          <a:p>
            <a:r>
              <a:rPr lang="it-IT" sz="2000" b="1">
                <a:latin typeface="IBM Plex Sans" panose="020B0503050203000203" pitchFamily="34" charset="0"/>
              </a:rPr>
              <a:t>ibmq_5_yorktown - ibmqx2 v2.0.0</a:t>
            </a:r>
          </a:p>
        </p:txBody>
      </p:sp>
      <p:sp>
        <p:nvSpPr>
          <p:cNvPr id="8" name="Rectangle 7">
            <a:extLst>
              <a:ext uri="{FF2B5EF4-FFF2-40B4-BE49-F238E27FC236}">
                <a16:creationId xmlns:a16="http://schemas.microsoft.com/office/drawing/2014/main" id="{E9FCE657-2C17-7E46-86E8-9B36F4BFE420}"/>
              </a:ext>
            </a:extLst>
          </p:cNvPr>
          <p:cNvSpPr/>
          <p:nvPr/>
        </p:nvSpPr>
        <p:spPr>
          <a:xfrm>
            <a:off x="5166360" y="2764259"/>
            <a:ext cx="2343684" cy="1938992"/>
          </a:xfrm>
          <a:prstGeom prst="rect">
            <a:avLst/>
          </a:prstGeom>
        </p:spPr>
        <p:txBody>
          <a:bodyPr wrap="square">
            <a:spAutoFit/>
          </a:bodyPr>
          <a:lstStyle/>
          <a:p>
            <a:r>
              <a:rPr lang="it-IT" sz="1200">
                <a:latin typeface="IBM Plex Sans" panose="020B0503050203000203" pitchFamily="34" charset="0"/>
              </a:rPr>
              <a:t>CORRECTION FACTOR 4</a:t>
            </a:r>
          </a:p>
          <a:p>
            <a:r>
              <a:rPr lang="it-IT" sz="1200">
                <a:latin typeface="IBM Plex Sans" panose="020B0503050203000203" pitchFamily="34" charset="0"/>
              </a:rPr>
              <a:t>TRANSPILE L3</a:t>
            </a:r>
          </a:p>
          <a:p>
            <a:endParaRPr lang="it-IT" sz="1200">
              <a:latin typeface="IBM Plex Sans" panose="020B0503050203000203" pitchFamily="34" charset="0"/>
            </a:endParaRPr>
          </a:p>
          <a:p>
            <a:r>
              <a:rPr lang="it-IT" sz="1200">
                <a:latin typeface="IBM Plex Sans" panose="020B0503050203000203" pitchFamily="34" charset="0"/>
              </a:rPr>
              <a:t> "depth": 39,</a:t>
            </a:r>
          </a:p>
          <a:p>
            <a:r>
              <a:rPr lang="it-IT" sz="1200">
                <a:latin typeface="IBM Plex Sans" panose="020B0503050203000203" pitchFamily="34" charset="0"/>
              </a:rPr>
              <a:t>  "gates": {</a:t>
            </a:r>
          </a:p>
          <a:p>
            <a:r>
              <a:rPr lang="it-IT" sz="1200">
                <a:latin typeface="IBM Plex Sans" panose="020B0503050203000203" pitchFamily="34" charset="0"/>
              </a:rPr>
              <a:t>    "u3": 44,</a:t>
            </a:r>
          </a:p>
          <a:p>
            <a:r>
              <a:rPr lang="it-IT" sz="1200">
                <a:latin typeface="IBM Plex Sans" panose="020B0503050203000203" pitchFamily="34" charset="0"/>
              </a:rPr>
              <a:t>    "cx": 42,</a:t>
            </a:r>
          </a:p>
          <a:p>
            <a:r>
              <a:rPr lang="it-IT" sz="1200">
                <a:latin typeface="IBM Plex Sans" panose="020B0503050203000203" pitchFamily="34" charset="0"/>
              </a:rPr>
              <a:t>    "barrier": 1,</a:t>
            </a:r>
          </a:p>
          <a:p>
            <a:r>
              <a:rPr lang="it-IT" sz="1200">
                <a:latin typeface="IBM Plex Sans" panose="020B0503050203000203" pitchFamily="34" charset="0"/>
              </a:rPr>
              <a:t>    "measure": 1</a:t>
            </a:r>
          </a:p>
          <a:p>
            <a:r>
              <a:rPr lang="it-IT" sz="1200">
                <a:latin typeface="IBM Plex Sans" panose="020B0503050203000203" pitchFamily="34" charset="0"/>
              </a:rPr>
              <a:t>  },</a:t>
            </a:r>
          </a:p>
        </p:txBody>
      </p:sp>
      <p:sp>
        <p:nvSpPr>
          <p:cNvPr id="22" name="TextBox 21">
            <a:extLst>
              <a:ext uri="{FF2B5EF4-FFF2-40B4-BE49-F238E27FC236}">
                <a16:creationId xmlns:a16="http://schemas.microsoft.com/office/drawing/2014/main" id="{FEF42116-72C0-144E-81D9-95ACB0A41212}"/>
              </a:ext>
            </a:extLst>
          </p:cNvPr>
          <p:cNvSpPr txBox="1"/>
          <p:nvPr/>
        </p:nvSpPr>
        <p:spPr>
          <a:xfrm>
            <a:off x="8282019" y="3739020"/>
            <a:ext cx="546410" cy="1702967"/>
          </a:xfrm>
          <a:prstGeom prst="rect">
            <a:avLst/>
          </a:prstGeom>
          <a:noFill/>
        </p:spPr>
        <p:txBody>
          <a:bodyPr wrap="square" rtlCol="0">
            <a:spAutoFit/>
          </a:bodyPr>
          <a:lstStyle/>
          <a:p>
            <a:pPr>
              <a:lnSpc>
                <a:spcPct val="150000"/>
              </a:lnSpc>
            </a:pPr>
            <a:r>
              <a:rPr lang="it-IT" sz="1800">
                <a:solidFill>
                  <a:schemeClr val="accent2"/>
                </a:solidFill>
                <a:latin typeface="IBM Plex Sans" panose="020B0503050203000203" pitchFamily="34" charset="0"/>
              </a:rPr>
              <a:t>q0</a:t>
            </a:r>
          </a:p>
          <a:p>
            <a:pPr>
              <a:lnSpc>
                <a:spcPct val="150000"/>
              </a:lnSpc>
            </a:pPr>
            <a:r>
              <a:rPr lang="it-IT" sz="1800">
                <a:solidFill>
                  <a:schemeClr val="accent2"/>
                </a:solidFill>
                <a:latin typeface="IBM Plex Sans" panose="020B0503050203000203" pitchFamily="34" charset="0"/>
              </a:rPr>
              <a:t>q1</a:t>
            </a:r>
          </a:p>
          <a:p>
            <a:pPr>
              <a:lnSpc>
                <a:spcPct val="150000"/>
              </a:lnSpc>
            </a:pPr>
            <a:r>
              <a:rPr lang="it-IT" sz="1800">
                <a:solidFill>
                  <a:schemeClr val="accent2"/>
                </a:solidFill>
                <a:latin typeface="IBM Plex Sans" panose="020B0503050203000203" pitchFamily="34" charset="0"/>
              </a:rPr>
              <a:t>q2</a:t>
            </a:r>
          </a:p>
          <a:p>
            <a:pPr>
              <a:lnSpc>
                <a:spcPct val="150000"/>
              </a:lnSpc>
            </a:pPr>
            <a:r>
              <a:rPr lang="it-IT" sz="1800">
                <a:solidFill>
                  <a:schemeClr val="accent2"/>
                </a:solidFill>
                <a:latin typeface="IBM Plex Sans" panose="020B0503050203000203" pitchFamily="34" charset="0"/>
              </a:rPr>
              <a:t>q3</a:t>
            </a:r>
          </a:p>
        </p:txBody>
      </p:sp>
      <p:sp>
        <p:nvSpPr>
          <p:cNvPr id="9" name="Freeform 8">
            <a:extLst>
              <a:ext uri="{FF2B5EF4-FFF2-40B4-BE49-F238E27FC236}">
                <a16:creationId xmlns:a16="http://schemas.microsoft.com/office/drawing/2014/main" id="{5BF6C044-1D47-DE40-969C-A0E9FAC62A4E}"/>
              </a:ext>
            </a:extLst>
          </p:cNvPr>
          <p:cNvSpPr/>
          <p:nvPr/>
        </p:nvSpPr>
        <p:spPr>
          <a:xfrm>
            <a:off x="8605381" y="3173640"/>
            <a:ext cx="2480153" cy="837821"/>
          </a:xfrm>
          <a:custGeom>
            <a:avLst/>
            <a:gdLst>
              <a:gd name="connsiteX0" fmla="*/ 0 w 2480153"/>
              <a:gd name="connsiteY0" fmla="*/ 436988 h 837821"/>
              <a:gd name="connsiteX1" fmla="*/ 1302707 w 2480153"/>
              <a:gd name="connsiteY1" fmla="*/ 11103 h 837821"/>
              <a:gd name="connsiteX2" fmla="*/ 2480153 w 2480153"/>
              <a:gd name="connsiteY2" fmla="*/ 837821 h 837821"/>
            </a:gdLst>
            <a:ahLst/>
            <a:cxnLst>
              <a:cxn ang="0">
                <a:pos x="connsiteX0" y="connsiteY0"/>
              </a:cxn>
              <a:cxn ang="0">
                <a:pos x="connsiteX1" y="connsiteY1"/>
              </a:cxn>
              <a:cxn ang="0">
                <a:pos x="connsiteX2" y="connsiteY2"/>
              </a:cxn>
            </a:cxnLst>
            <a:rect l="l" t="t" r="r" b="b"/>
            <a:pathLst>
              <a:path w="2480153" h="837821">
                <a:moveTo>
                  <a:pt x="0" y="436988"/>
                </a:moveTo>
                <a:cubicBezTo>
                  <a:pt x="444674" y="190642"/>
                  <a:pt x="889348" y="-55703"/>
                  <a:pt x="1302707" y="11103"/>
                </a:cubicBezTo>
                <a:cubicBezTo>
                  <a:pt x="1716066" y="77909"/>
                  <a:pt x="2386208" y="687509"/>
                  <a:pt x="2480153" y="837821"/>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9" name="Rectangle 38">
            <a:extLst>
              <a:ext uri="{FF2B5EF4-FFF2-40B4-BE49-F238E27FC236}">
                <a16:creationId xmlns:a16="http://schemas.microsoft.com/office/drawing/2014/main" id="{0E62737C-DD1E-D841-92CE-4CB1C8D81F8D}"/>
              </a:ext>
            </a:extLst>
          </p:cNvPr>
          <p:cNvSpPr/>
          <p:nvPr/>
        </p:nvSpPr>
        <p:spPr>
          <a:xfrm>
            <a:off x="8077782" y="2252890"/>
            <a:ext cx="1272061" cy="1200329"/>
          </a:xfrm>
          <a:prstGeom prst="rect">
            <a:avLst/>
          </a:prstGeom>
        </p:spPr>
        <p:txBody>
          <a:bodyPr wrap="square">
            <a:spAutoFit/>
          </a:bodyPr>
          <a:lstStyle/>
          <a:p>
            <a:r>
              <a:rPr lang="it-IT" sz="1200">
                <a:latin typeface="IBM Plex Sans" panose="020B0503050203000203" pitchFamily="34" charset="0"/>
              </a:rPr>
              <a:t>REQUIRED CX</a:t>
            </a:r>
          </a:p>
          <a:p>
            <a:endParaRPr lang="it-IT" sz="1200">
              <a:latin typeface="IBM Plex Sans" panose="020B0503050203000203" pitchFamily="34" charset="0"/>
            </a:endParaRPr>
          </a:p>
          <a:p>
            <a:r>
              <a:rPr lang="it-IT" sz="1200">
                <a:latin typeface="IBM Plex Sans" panose="020B0503050203000203" pitchFamily="34" charset="0"/>
              </a:rPr>
              <a:t>(0-2) x4</a:t>
            </a:r>
          </a:p>
          <a:p>
            <a:r>
              <a:rPr lang="it-IT" sz="1200">
                <a:latin typeface="IBM Plex Sans" panose="020B0503050203000203" pitchFamily="34" charset="0"/>
              </a:rPr>
              <a:t>(1-3) x4</a:t>
            </a:r>
          </a:p>
          <a:p>
            <a:r>
              <a:rPr lang="it-IT" sz="1200">
                <a:latin typeface="IBM Plex Sans" panose="020B0503050203000203" pitchFamily="34" charset="0"/>
              </a:rPr>
              <a:t>(0-1) x2 </a:t>
            </a:r>
          </a:p>
          <a:p>
            <a:r>
              <a:rPr lang="it-IT" sz="1200">
                <a:latin typeface="IBM Plex Sans" panose="020B0503050203000203" pitchFamily="34" charset="0"/>
              </a:rPr>
              <a:t>(2-3) x2</a:t>
            </a:r>
          </a:p>
        </p:txBody>
      </p:sp>
      <p:sp>
        <p:nvSpPr>
          <p:cNvPr id="28" name="Right Arrow 27">
            <a:extLst>
              <a:ext uri="{FF2B5EF4-FFF2-40B4-BE49-F238E27FC236}">
                <a16:creationId xmlns:a16="http://schemas.microsoft.com/office/drawing/2014/main" id="{5F44A606-75BE-2A4F-BDA3-BDC74C815912}"/>
              </a:ext>
            </a:extLst>
          </p:cNvPr>
          <p:cNvSpPr/>
          <p:nvPr/>
        </p:nvSpPr>
        <p:spPr>
          <a:xfrm>
            <a:off x="8931942" y="4373969"/>
            <a:ext cx="50292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30" name="Right Arrow 29">
            <a:extLst>
              <a:ext uri="{FF2B5EF4-FFF2-40B4-BE49-F238E27FC236}">
                <a16:creationId xmlns:a16="http://schemas.microsoft.com/office/drawing/2014/main" id="{D503781D-BD13-314E-B03D-50ACCA6333CB}"/>
              </a:ext>
            </a:extLst>
          </p:cNvPr>
          <p:cNvSpPr/>
          <p:nvPr/>
        </p:nvSpPr>
        <p:spPr>
          <a:xfrm rot="990039">
            <a:off x="639005" y="3298672"/>
            <a:ext cx="395637" cy="17649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pic>
        <p:nvPicPr>
          <p:cNvPr id="10" name="Picture 9">
            <a:extLst>
              <a:ext uri="{FF2B5EF4-FFF2-40B4-BE49-F238E27FC236}">
                <a16:creationId xmlns:a16="http://schemas.microsoft.com/office/drawing/2014/main" id="{610CCAF4-6D32-8040-B305-2476A9D283AD}"/>
              </a:ext>
            </a:extLst>
          </p:cNvPr>
          <p:cNvPicPr>
            <a:picLocks noChangeAspect="1"/>
          </p:cNvPicPr>
          <p:nvPr/>
        </p:nvPicPr>
        <p:blipFill>
          <a:blip r:embed="rId4"/>
          <a:stretch>
            <a:fillRect/>
          </a:stretch>
        </p:blipFill>
        <p:spPr>
          <a:xfrm>
            <a:off x="5528578" y="5847050"/>
            <a:ext cx="2463800" cy="1689100"/>
          </a:xfrm>
          <a:prstGeom prst="rect">
            <a:avLst/>
          </a:prstGeom>
        </p:spPr>
      </p:pic>
      <p:sp>
        <p:nvSpPr>
          <p:cNvPr id="32" name="Rectangle 31">
            <a:extLst>
              <a:ext uri="{FF2B5EF4-FFF2-40B4-BE49-F238E27FC236}">
                <a16:creationId xmlns:a16="http://schemas.microsoft.com/office/drawing/2014/main" id="{D23FE19C-3054-4F40-920C-F6A2B39932B1}"/>
              </a:ext>
            </a:extLst>
          </p:cNvPr>
          <p:cNvSpPr/>
          <p:nvPr/>
        </p:nvSpPr>
        <p:spPr>
          <a:xfrm>
            <a:off x="3998275" y="6622733"/>
            <a:ext cx="1545961" cy="646331"/>
          </a:xfrm>
          <a:prstGeom prst="rect">
            <a:avLst/>
          </a:prstGeom>
        </p:spPr>
        <p:txBody>
          <a:bodyPr wrap="square">
            <a:spAutoFit/>
          </a:bodyPr>
          <a:lstStyle/>
          <a:p>
            <a:r>
              <a:rPr lang="it-IT" sz="1200">
                <a:latin typeface="IBM Plex Sans" panose="020B0503050203000203" pitchFamily="34" charset="0"/>
              </a:rPr>
              <a:t>CORRECTION FACTOR: 1 to 5, 0.5 step</a:t>
            </a:r>
          </a:p>
        </p:txBody>
      </p:sp>
      <p:sp>
        <p:nvSpPr>
          <p:cNvPr id="33" name="Rectangle 32">
            <a:extLst>
              <a:ext uri="{FF2B5EF4-FFF2-40B4-BE49-F238E27FC236}">
                <a16:creationId xmlns:a16="http://schemas.microsoft.com/office/drawing/2014/main" id="{22374EDF-177E-BC46-823F-D5C0034896AD}"/>
              </a:ext>
            </a:extLst>
          </p:cNvPr>
          <p:cNvSpPr/>
          <p:nvPr/>
        </p:nvSpPr>
        <p:spPr>
          <a:xfrm>
            <a:off x="621234" y="6142033"/>
            <a:ext cx="3431079" cy="461665"/>
          </a:xfrm>
          <a:prstGeom prst="rect">
            <a:avLst/>
          </a:prstGeom>
          <a:noFill/>
        </p:spPr>
        <p:txBody>
          <a:bodyPr wrap="square" lIns="91440" tIns="45720" rIns="91440" bIns="45720">
            <a:spAutoFit/>
          </a:bodyPr>
          <a:lstStyle/>
          <a:p>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Problems on 0</a:t>
            </a:r>
          </a:p>
        </p:txBody>
      </p:sp>
      <p:sp>
        <p:nvSpPr>
          <p:cNvPr id="18" name="TextBox 17">
            <a:extLst>
              <a:ext uri="{FF2B5EF4-FFF2-40B4-BE49-F238E27FC236}">
                <a16:creationId xmlns:a16="http://schemas.microsoft.com/office/drawing/2014/main" id="{FC98E0AA-B52B-B146-B63B-9A35B0C6784D}"/>
              </a:ext>
            </a:extLst>
          </p:cNvPr>
          <p:cNvSpPr txBox="1"/>
          <p:nvPr/>
        </p:nvSpPr>
        <p:spPr>
          <a:xfrm>
            <a:off x="365760" y="1096059"/>
            <a:ext cx="1541540" cy="369332"/>
          </a:xfrm>
          <a:prstGeom prst="rect">
            <a:avLst/>
          </a:prstGeom>
          <a:noFill/>
        </p:spPr>
        <p:txBody>
          <a:bodyPr wrap="square" rtlCol="0">
            <a:spAutoFit/>
          </a:bodyPr>
          <a:lstStyle/>
          <a:p>
            <a:r>
              <a:rPr lang="it-IT" sz="1800" b="1">
                <a:solidFill>
                  <a:schemeClr val="bg2">
                    <a:lumMod val="50000"/>
                  </a:schemeClr>
                </a:solidFill>
                <a:latin typeface="IBM Plex Sans" panose="020B0503050203000203" pitchFamily="34" charset="0"/>
              </a:rPr>
              <a:t>Mapping 1</a:t>
            </a:r>
          </a:p>
        </p:txBody>
      </p:sp>
    </p:spTree>
    <p:extLst>
      <p:ext uri="{BB962C8B-B14F-4D97-AF65-F5344CB8AC3E}">
        <p14:creationId xmlns:p14="http://schemas.microsoft.com/office/powerpoint/2010/main" val="37292454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0339B18-8F26-0E41-AA18-D9D25CB9515F}"/>
              </a:ext>
            </a:extLst>
          </p:cNvPr>
          <p:cNvSpPr>
            <a:spLocks noGrp="1"/>
          </p:cNvSpPr>
          <p:nvPr>
            <p:ph type="title"/>
          </p:nvPr>
        </p:nvSpPr>
        <p:spPr/>
        <p:txBody>
          <a:bodyPr/>
          <a:lstStyle/>
          <a:p>
            <a:r>
              <a:rPr lang="it-IT"/>
              <a:t>Real runs on IBM Q HW</a:t>
            </a:r>
          </a:p>
        </p:txBody>
      </p:sp>
      <p:sp>
        <p:nvSpPr>
          <p:cNvPr id="2" name="TextBox 1">
            <a:extLst>
              <a:ext uri="{FF2B5EF4-FFF2-40B4-BE49-F238E27FC236}">
                <a16:creationId xmlns:a16="http://schemas.microsoft.com/office/drawing/2014/main" id="{D9D5B190-AD4A-DF46-8C3D-3EC83041F6AB}"/>
              </a:ext>
            </a:extLst>
          </p:cNvPr>
          <p:cNvSpPr txBox="1"/>
          <p:nvPr/>
        </p:nvSpPr>
        <p:spPr>
          <a:xfrm>
            <a:off x="3840480" y="3305908"/>
            <a:ext cx="0" cy="0"/>
          </a:xfrm>
          <a:prstGeom prst="rect">
            <a:avLst/>
          </a:prstGeom>
        </p:spPr>
        <p:txBody>
          <a:bodyPr wrap="none" lIns="91440" tIns="45720" rIns="91440" bIns="45720" rtlCol="0">
            <a:noAutofit/>
          </a:bodyPr>
          <a:lstStyle/>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p:txBody>
      </p:sp>
      <p:sp>
        <p:nvSpPr>
          <p:cNvPr id="4" name="Rectangle 3">
            <a:extLst>
              <a:ext uri="{FF2B5EF4-FFF2-40B4-BE49-F238E27FC236}">
                <a16:creationId xmlns:a16="http://schemas.microsoft.com/office/drawing/2014/main" id="{AAA1EE16-BE41-724B-862E-26C0A39EF2A0}"/>
              </a:ext>
            </a:extLst>
          </p:cNvPr>
          <p:cNvSpPr/>
          <p:nvPr/>
        </p:nvSpPr>
        <p:spPr>
          <a:xfrm>
            <a:off x="457200" y="1828800"/>
            <a:ext cx="12618720" cy="4913846"/>
          </a:xfrm>
          <a:prstGeom prst="rect">
            <a:avLst/>
          </a:prstGeom>
        </p:spPr>
        <p:txBody>
          <a:bodyPr wrap="square">
            <a:spAutoFit/>
          </a:bodyPr>
          <a:lstStyle/>
          <a:p>
            <a:pPr>
              <a:lnSpc>
                <a:spcPct val="105000"/>
              </a:lnSpc>
              <a:spcBef>
                <a:spcPts val="1000"/>
              </a:spcBef>
            </a:pPr>
            <a:r>
              <a:rPr lang="it-IT" sz="2000" b="1" dirty="0" err="1">
                <a:latin typeface="IBM Plex Sans" charset="0"/>
                <a:ea typeface="IBM Plex Sans" charset="0"/>
                <a:cs typeface="IBM Plex Sans" charset="0"/>
              </a:rPr>
              <a:t>Runs performed using:</a:t>
            </a:r>
          </a:p>
          <a:p>
            <a:pPr marL="457200" indent="-457200">
              <a:lnSpc>
                <a:spcPct val="105000"/>
              </a:lnSpc>
              <a:spcBef>
                <a:spcPts val="1000"/>
              </a:spcBef>
              <a:buFont typeface="+mj-lt"/>
              <a:buAutoNum type="arabicPeriod"/>
            </a:pPr>
            <a:r>
              <a:rPr lang="it-IT" sz="2000" dirty="0" err="1">
                <a:latin typeface="IBM Plex Sans" charset="0"/>
                <a:ea typeface="IBM Plex Sans" charset="0"/>
                <a:cs typeface="IBM Plex Sans" charset="0"/>
              </a:rPr>
              <a:t>Optimized mapping (Mapping 2)</a:t>
            </a:r>
          </a:p>
          <a:p>
            <a:pPr marL="457200" indent="-457200">
              <a:lnSpc>
                <a:spcPct val="105000"/>
              </a:lnSpc>
              <a:spcBef>
                <a:spcPts val="1000"/>
              </a:spcBef>
              <a:buFont typeface="+mj-lt"/>
              <a:buAutoNum type="arabicPeriod"/>
            </a:pPr>
            <a:r>
              <a:rPr lang="it-IT" sz="2000" dirty="0" err="1">
                <a:latin typeface="IBM Plex Sans" charset="0"/>
                <a:ea typeface="IBM Plex Sans" charset="0"/>
                <a:cs typeface="IBM Plex Sans" charset="0"/>
              </a:rPr>
              <a:t>2° order Suzuki-Trotter on kinetic term</a:t>
            </a:r>
          </a:p>
          <a:p>
            <a:pPr marL="457200" indent="-457200">
              <a:lnSpc>
                <a:spcPct val="105000"/>
              </a:lnSpc>
              <a:spcBef>
                <a:spcPts val="1000"/>
              </a:spcBef>
              <a:buFont typeface="+mj-lt"/>
              <a:buAutoNum type="arabicPeriod"/>
            </a:pPr>
            <a:r>
              <a:rPr lang="it-IT" sz="2000" dirty="0" err="1">
                <a:latin typeface="IBM Plex Sans" charset="0"/>
                <a:ea typeface="IBM Plex Sans" charset="0"/>
                <a:cs typeface="IBM Plex Sans" charset="0"/>
              </a:rPr>
              <a:t>Amplitude correction factors</a:t>
            </a:r>
          </a:p>
          <a:p>
            <a:pPr marL="457200" indent="-457200">
              <a:lnSpc>
                <a:spcPct val="105000"/>
              </a:lnSpc>
              <a:spcBef>
                <a:spcPts val="1000"/>
              </a:spcBef>
              <a:buFont typeface="+mj-lt"/>
              <a:buAutoNum type="arabicPeriod"/>
            </a:pPr>
            <a:r>
              <a:rPr lang="it-IT" sz="2000" dirty="0" err="1">
                <a:latin typeface="IBM Plex Sans" charset="0"/>
                <a:ea typeface="IBM Plex Sans" charset="0"/>
                <a:cs typeface="IBM Plex Sans" charset="0"/>
              </a:rPr>
              <a:t>Transpiling L3 / Initial Layout</a:t>
            </a:r>
          </a:p>
          <a:p>
            <a:pPr marL="457200" indent="-457200">
              <a:lnSpc>
                <a:spcPct val="105000"/>
              </a:lnSpc>
              <a:spcBef>
                <a:spcPts val="1000"/>
              </a:spcBef>
              <a:buFont typeface="+mj-lt"/>
              <a:buAutoNum type="arabicPeriod"/>
            </a:pPr>
            <a:endParaRPr lang="it-IT" sz="2000" i="1" dirty="0" err="1">
              <a:latin typeface="IBM Plex Sans" charset="0"/>
              <a:ea typeface="IBM Plex Sans" charset="0"/>
              <a:cs typeface="IBM Plex Sans" charset="0"/>
            </a:endParaRPr>
          </a:p>
          <a:p>
            <a:pPr marL="457200" indent="-457200">
              <a:lnSpc>
                <a:spcPct val="105000"/>
              </a:lnSpc>
              <a:spcBef>
                <a:spcPts val="1000"/>
              </a:spcBef>
              <a:buFont typeface="+mj-lt"/>
              <a:buAutoNum type="arabicPeriod"/>
            </a:pPr>
            <a:endParaRPr lang="it-IT" sz="2000" i="1" dirty="0" err="1">
              <a:latin typeface="IBM Plex Sans" charset="0"/>
              <a:ea typeface="IBM Plex Sans" charset="0"/>
              <a:cs typeface="IBM Plex Sans" charset="0"/>
            </a:endParaRPr>
          </a:p>
          <a:p>
            <a:pPr>
              <a:lnSpc>
                <a:spcPct val="105000"/>
              </a:lnSpc>
              <a:spcBef>
                <a:spcPts val="1000"/>
              </a:spcBef>
            </a:pPr>
            <a:r>
              <a:rPr lang="it-IT" sz="2000" b="1" dirty="0" err="1">
                <a:latin typeface="IBM Plex Sans" charset="0"/>
                <a:ea typeface="IBM Plex Sans" charset="0"/>
                <a:cs typeface="IBM Plex Sans" charset="0"/>
              </a:rPr>
              <a:t>Results:</a:t>
            </a:r>
          </a:p>
          <a:p>
            <a:pPr marL="342900" indent="-342900">
              <a:lnSpc>
                <a:spcPct val="105000"/>
              </a:lnSpc>
              <a:spcBef>
                <a:spcPts val="1000"/>
              </a:spcBef>
              <a:buFont typeface="Wingdings" pitchFamily="2" charset="2"/>
              <a:buChar char="§"/>
            </a:pPr>
            <a:r>
              <a:rPr lang="it-IT" sz="2000" dirty="0" err="1">
                <a:latin typeface="IBM Plex Sans" charset="0"/>
                <a:ea typeface="IBM Plex Sans" charset="0"/>
                <a:cs typeface="IBM Plex Sans" charset="0"/>
              </a:rPr>
              <a:t>Calculation of n1</a:t>
            </a:r>
          </a:p>
          <a:p>
            <a:pPr marL="342900" indent="-342900">
              <a:lnSpc>
                <a:spcPct val="105000"/>
              </a:lnSpc>
              <a:spcBef>
                <a:spcPts val="1000"/>
              </a:spcBef>
              <a:buFont typeface="Wingdings" pitchFamily="2" charset="2"/>
              <a:buChar char="§"/>
            </a:pPr>
            <a:r>
              <a:rPr lang="it-IT" sz="2000" dirty="0" err="1">
                <a:latin typeface="IBM Plex Sans" panose="020B0503050203000203" pitchFamily="34" charset="0"/>
                <a:ea typeface="IBM Plex Sans" charset="0"/>
                <a:cs typeface="IBM Plex Sans" charset="0"/>
              </a:rPr>
              <a:t>T </a:t>
            </a:r>
            <a:r>
              <a:rPr lang="it-IT" sz="2000">
                <a:latin typeface="IBM Plex Sans" panose="020B0503050203000203" pitchFamily="34" charset="0"/>
              </a:rPr>
              <a:t>~ V range</a:t>
            </a:r>
          </a:p>
          <a:p>
            <a:pPr marL="342900" indent="-342900">
              <a:lnSpc>
                <a:spcPct val="105000"/>
              </a:lnSpc>
              <a:spcBef>
                <a:spcPts val="1000"/>
              </a:spcBef>
              <a:buFont typeface="Wingdings" pitchFamily="2" charset="2"/>
              <a:buChar char="§"/>
            </a:pPr>
            <a:r>
              <a:rPr lang="it-IT" sz="2000" dirty="0" err="1">
                <a:latin typeface="IBM Plex Sans" panose="020B0503050203000203" pitchFamily="34" charset="0"/>
                <a:ea typeface="IBM Plex Sans" charset="0"/>
                <a:cs typeface="IBM Plex Sans" charset="0"/>
              </a:rPr>
              <a:t>1 </a:t>
            </a:r>
            <a:r>
              <a:rPr lang="it-IT" sz="2000">
                <a:latin typeface="IBM Plex Sans" panose="020B0503050203000203" pitchFamily="34" charset="0"/>
              </a:rPr>
              <a:t>~</a:t>
            </a:r>
            <a:r>
              <a:rPr lang="it-IT" sz="2000" dirty="0" err="1">
                <a:latin typeface="IBM Plex Sans" panose="020B0503050203000203" pitchFamily="34" charset="0"/>
                <a:ea typeface="IBM Plex Sans" charset="0"/>
                <a:cs typeface="IBM Plex Sans" charset="0"/>
              </a:rPr>
              <a:t> 3 nTrot + 2° order on Kinetic term</a:t>
            </a:r>
          </a:p>
        </p:txBody>
      </p:sp>
      <p:grpSp>
        <p:nvGrpSpPr>
          <p:cNvPr id="5" name="Group 4">
            <a:extLst>
              <a:ext uri="{FF2B5EF4-FFF2-40B4-BE49-F238E27FC236}">
                <a16:creationId xmlns:a16="http://schemas.microsoft.com/office/drawing/2014/main" id="{B04E4448-3E34-094B-944F-868030D97CD8}"/>
              </a:ext>
            </a:extLst>
          </p:cNvPr>
          <p:cNvGrpSpPr/>
          <p:nvPr/>
        </p:nvGrpSpPr>
        <p:grpSpPr>
          <a:xfrm>
            <a:off x="7498080" y="1600200"/>
            <a:ext cx="6067820" cy="2368055"/>
            <a:chOff x="502920" y="5207283"/>
            <a:chExt cx="6067820" cy="2368055"/>
          </a:xfrm>
        </p:grpSpPr>
        <p:cxnSp>
          <p:nvCxnSpPr>
            <p:cNvPr id="6" name="Straight Connector 5">
              <a:extLst>
                <a:ext uri="{FF2B5EF4-FFF2-40B4-BE49-F238E27FC236}">
                  <a16:creationId xmlns:a16="http://schemas.microsoft.com/office/drawing/2014/main" id="{168F3F14-D601-6F40-80F2-8E2119DA361C}"/>
                </a:ext>
              </a:extLst>
            </p:cNvPr>
            <p:cNvCxnSpPr/>
            <p:nvPr/>
          </p:nvCxnSpPr>
          <p:spPr>
            <a:xfrm>
              <a:off x="955346" y="5536163"/>
              <a:ext cx="4003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EEDBFA9-AA8E-FF44-8E68-C1B6E6F49524}"/>
                </a:ext>
              </a:extLst>
            </p:cNvPr>
            <p:cNvCxnSpPr/>
            <p:nvPr/>
          </p:nvCxnSpPr>
          <p:spPr>
            <a:xfrm>
              <a:off x="955346" y="5938847"/>
              <a:ext cx="4003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3846710-ECC8-6842-9A6A-28091F25401F}"/>
                </a:ext>
              </a:extLst>
            </p:cNvPr>
            <p:cNvCxnSpPr/>
            <p:nvPr/>
          </p:nvCxnSpPr>
          <p:spPr>
            <a:xfrm>
              <a:off x="955346" y="6341531"/>
              <a:ext cx="4003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39ED664-0CF9-F54B-ABBF-9070F65EC144}"/>
                </a:ext>
              </a:extLst>
            </p:cNvPr>
            <p:cNvCxnSpPr/>
            <p:nvPr/>
          </p:nvCxnSpPr>
          <p:spPr>
            <a:xfrm>
              <a:off x="955346" y="6744215"/>
              <a:ext cx="4003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E216DA9-45C0-5E45-8F9C-97564916C97F}"/>
                </a:ext>
              </a:extLst>
            </p:cNvPr>
            <p:cNvSpPr txBox="1"/>
            <p:nvPr/>
          </p:nvSpPr>
          <p:spPr>
            <a:xfrm>
              <a:off x="5082401" y="5236570"/>
              <a:ext cx="546410" cy="1702967"/>
            </a:xfrm>
            <a:prstGeom prst="rect">
              <a:avLst/>
            </a:prstGeom>
            <a:noFill/>
          </p:spPr>
          <p:txBody>
            <a:bodyPr wrap="square" rtlCol="0">
              <a:spAutoFit/>
            </a:bodyPr>
            <a:lstStyle/>
            <a:p>
              <a:pPr>
                <a:lnSpc>
                  <a:spcPct val="150000"/>
                </a:lnSpc>
              </a:pPr>
              <a:r>
                <a:rPr lang="it-IT" sz="1800">
                  <a:latin typeface="IBM Plex Sans" panose="020B0503050203000203" pitchFamily="34" charset="0"/>
                </a:rPr>
                <a:t>4</a:t>
              </a:r>
            </a:p>
            <a:p>
              <a:pPr>
                <a:lnSpc>
                  <a:spcPct val="150000"/>
                </a:lnSpc>
              </a:pPr>
              <a:r>
                <a:rPr lang="it-IT" sz="1800">
                  <a:latin typeface="IBM Plex Sans" panose="020B0503050203000203" pitchFamily="34" charset="0"/>
                </a:rPr>
                <a:t>3</a:t>
              </a:r>
            </a:p>
            <a:p>
              <a:pPr>
                <a:lnSpc>
                  <a:spcPct val="150000"/>
                </a:lnSpc>
              </a:pPr>
              <a:r>
                <a:rPr lang="it-IT" sz="1800">
                  <a:latin typeface="IBM Plex Sans" panose="020B0503050203000203" pitchFamily="34" charset="0"/>
                </a:rPr>
                <a:t>2</a:t>
              </a:r>
            </a:p>
            <a:p>
              <a:pPr>
                <a:lnSpc>
                  <a:spcPct val="150000"/>
                </a:lnSpc>
              </a:pPr>
              <a:r>
                <a:rPr lang="it-IT" sz="1800">
                  <a:latin typeface="IBM Plex Sans" panose="020B0503050203000203" pitchFamily="34" charset="0"/>
                </a:rPr>
                <a:t>1</a:t>
              </a:r>
            </a:p>
          </p:txBody>
        </p:sp>
        <p:sp>
          <p:nvSpPr>
            <p:cNvPr id="12" name="TextBox 11">
              <a:extLst>
                <a:ext uri="{FF2B5EF4-FFF2-40B4-BE49-F238E27FC236}">
                  <a16:creationId xmlns:a16="http://schemas.microsoft.com/office/drawing/2014/main" id="{505774E5-4469-344F-AF6B-535C9A29CC66}"/>
                </a:ext>
              </a:extLst>
            </p:cNvPr>
            <p:cNvSpPr txBox="1"/>
            <p:nvPr/>
          </p:nvSpPr>
          <p:spPr>
            <a:xfrm>
              <a:off x="502920" y="5236570"/>
              <a:ext cx="546410" cy="1702967"/>
            </a:xfrm>
            <a:prstGeom prst="rect">
              <a:avLst/>
            </a:prstGeom>
            <a:noFill/>
          </p:spPr>
          <p:txBody>
            <a:bodyPr wrap="square" rtlCol="0">
              <a:spAutoFit/>
            </a:bodyPr>
            <a:lstStyle/>
            <a:p>
              <a:pPr>
                <a:lnSpc>
                  <a:spcPct val="150000"/>
                </a:lnSpc>
              </a:pPr>
              <a:r>
                <a:rPr lang="it-IT" sz="1800">
                  <a:latin typeface="IBM Plex Sans" panose="020B0503050203000203" pitchFamily="34" charset="0"/>
                </a:rPr>
                <a:t>1</a:t>
              </a:r>
            </a:p>
            <a:p>
              <a:pPr>
                <a:lnSpc>
                  <a:spcPct val="150000"/>
                </a:lnSpc>
              </a:pPr>
              <a:r>
                <a:rPr lang="it-IT" sz="1800">
                  <a:latin typeface="IBM Plex Sans" panose="020B0503050203000203" pitchFamily="34" charset="0"/>
                </a:rPr>
                <a:t>2</a:t>
              </a:r>
            </a:p>
            <a:p>
              <a:pPr>
                <a:lnSpc>
                  <a:spcPct val="150000"/>
                </a:lnSpc>
              </a:pPr>
              <a:r>
                <a:rPr lang="it-IT" sz="1800">
                  <a:latin typeface="IBM Plex Sans" panose="020B0503050203000203" pitchFamily="34" charset="0"/>
                </a:rPr>
                <a:t>2</a:t>
              </a:r>
            </a:p>
            <a:p>
              <a:pPr>
                <a:lnSpc>
                  <a:spcPct val="150000"/>
                </a:lnSpc>
              </a:pPr>
              <a:r>
                <a:rPr lang="it-IT" sz="1800">
                  <a:latin typeface="IBM Plex Sans" panose="020B0503050203000203" pitchFamily="34" charset="0"/>
                </a:rPr>
                <a:t>1</a:t>
              </a:r>
            </a:p>
          </p:txBody>
        </p:sp>
        <p:cxnSp>
          <p:nvCxnSpPr>
            <p:cNvPr id="13" name="Straight Arrow Connector 12">
              <a:extLst>
                <a:ext uri="{FF2B5EF4-FFF2-40B4-BE49-F238E27FC236}">
                  <a16:creationId xmlns:a16="http://schemas.microsoft.com/office/drawing/2014/main" id="{86C4C6CE-1811-B545-B9D8-B717D328F756}"/>
                </a:ext>
              </a:extLst>
            </p:cNvPr>
            <p:cNvCxnSpPr>
              <a:cxnSpLocks/>
            </p:cNvCxnSpPr>
            <p:nvPr/>
          </p:nvCxnSpPr>
          <p:spPr>
            <a:xfrm>
              <a:off x="800188" y="6638692"/>
              <a:ext cx="0" cy="16509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CC8DB7E-9041-4549-AF2F-8A806B330D9A}"/>
                </a:ext>
              </a:extLst>
            </p:cNvPr>
            <p:cNvCxnSpPr>
              <a:cxnSpLocks/>
            </p:cNvCxnSpPr>
            <p:nvPr/>
          </p:nvCxnSpPr>
          <p:spPr>
            <a:xfrm>
              <a:off x="800188" y="6235710"/>
              <a:ext cx="0" cy="16509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BF2780E-EC4C-064F-A352-187092F67071}"/>
                </a:ext>
              </a:extLst>
            </p:cNvPr>
            <p:cNvCxnSpPr>
              <a:cxnSpLocks/>
            </p:cNvCxnSpPr>
            <p:nvPr/>
          </p:nvCxnSpPr>
          <p:spPr>
            <a:xfrm>
              <a:off x="800188" y="5833588"/>
              <a:ext cx="0" cy="16509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FF7B010-4C99-4E4F-B618-825DFBE62734}"/>
                </a:ext>
              </a:extLst>
            </p:cNvPr>
            <p:cNvCxnSpPr>
              <a:cxnSpLocks/>
            </p:cNvCxnSpPr>
            <p:nvPr/>
          </p:nvCxnSpPr>
          <p:spPr>
            <a:xfrm>
              <a:off x="800188" y="5419492"/>
              <a:ext cx="0" cy="16509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F291170-4FDE-264B-94B2-0A8CAB4B8F76}"/>
                </a:ext>
              </a:extLst>
            </p:cNvPr>
            <p:cNvSpPr/>
            <p:nvPr/>
          </p:nvSpPr>
          <p:spPr>
            <a:xfrm>
              <a:off x="1577844" y="6641597"/>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Oval 17">
              <a:extLst>
                <a:ext uri="{FF2B5EF4-FFF2-40B4-BE49-F238E27FC236}">
                  <a16:creationId xmlns:a16="http://schemas.microsoft.com/office/drawing/2014/main" id="{EF084E90-F27B-DA43-B118-F730736744CC}"/>
                </a:ext>
              </a:extLst>
            </p:cNvPr>
            <p:cNvSpPr/>
            <p:nvPr/>
          </p:nvSpPr>
          <p:spPr>
            <a:xfrm>
              <a:off x="1577844" y="6251739"/>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Oval 18">
              <a:extLst>
                <a:ext uri="{FF2B5EF4-FFF2-40B4-BE49-F238E27FC236}">
                  <a16:creationId xmlns:a16="http://schemas.microsoft.com/office/drawing/2014/main" id="{12987A72-6D39-8849-8A82-FC748EF6FF56}"/>
                </a:ext>
              </a:extLst>
            </p:cNvPr>
            <p:cNvSpPr/>
            <p:nvPr/>
          </p:nvSpPr>
          <p:spPr>
            <a:xfrm>
              <a:off x="2286000" y="5874751"/>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Oval 19">
              <a:extLst>
                <a:ext uri="{FF2B5EF4-FFF2-40B4-BE49-F238E27FC236}">
                  <a16:creationId xmlns:a16="http://schemas.microsoft.com/office/drawing/2014/main" id="{55D80D60-AEBD-8A47-AB0B-725E9AF211A5}"/>
                </a:ext>
              </a:extLst>
            </p:cNvPr>
            <p:cNvSpPr/>
            <p:nvPr/>
          </p:nvSpPr>
          <p:spPr>
            <a:xfrm>
              <a:off x="2286000" y="5438615"/>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Oval 20">
              <a:extLst>
                <a:ext uri="{FF2B5EF4-FFF2-40B4-BE49-F238E27FC236}">
                  <a16:creationId xmlns:a16="http://schemas.microsoft.com/office/drawing/2014/main" id="{287F1425-A7C5-6C41-A91E-DC718DB4715A}"/>
                </a:ext>
              </a:extLst>
            </p:cNvPr>
            <p:cNvSpPr/>
            <p:nvPr/>
          </p:nvSpPr>
          <p:spPr>
            <a:xfrm>
              <a:off x="3876297" y="6638692"/>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Oval 21">
              <a:extLst>
                <a:ext uri="{FF2B5EF4-FFF2-40B4-BE49-F238E27FC236}">
                  <a16:creationId xmlns:a16="http://schemas.microsoft.com/office/drawing/2014/main" id="{A98276DF-98A6-E943-B7BE-9AE65DAA6527}"/>
                </a:ext>
              </a:extLst>
            </p:cNvPr>
            <p:cNvSpPr/>
            <p:nvPr/>
          </p:nvSpPr>
          <p:spPr>
            <a:xfrm>
              <a:off x="3876297" y="5428261"/>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Oval 22">
              <a:extLst>
                <a:ext uri="{FF2B5EF4-FFF2-40B4-BE49-F238E27FC236}">
                  <a16:creationId xmlns:a16="http://schemas.microsoft.com/office/drawing/2014/main" id="{A0B8520B-EC61-2644-8AEA-4A3169BB8CCE}"/>
                </a:ext>
              </a:extLst>
            </p:cNvPr>
            <p:cNvSpPr/>
            <p:nvPr/>
          </p:nvSpPr>
          <p:spPr>
            <a:xfrm>
              <a:off x="4274094" y="6272366"/>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Oval 23">
              <a:extLst>
                <a:ext uri="{FF2B5EF4-FFF2-40B4-BE49-F238E27FC236}">
                  <a16:creationId xmlns:a16="http://schemas.microsoft.com/office/drawing/2014/main" id="{432CD977-0BB8-D04D-B6DE-1B5945D56FE1}"/>
                </a:ext>
              </a:extLst>
            </p:cNvPr>
            <p:cNvSpPr/>
            <p:nvPr/>
          </p:nvSpPr>
          <p:spPr>
            <a:xfrm>
              <a:off x="4287852" y="5856393"/>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5" name="Straight Connector 24">
              <a:extLst>
                <a:ext uri="{FF2B5EF4-FFF2-40B4-BE49-F238E27FC236}">
                  <a16:creationId xmlns:a16="http://schemas.microsoft.com/office/drawing/2014/main" id="{17CB2770-D810-5845-86B2-EBAA867B373F}"/>
                </a:ext>
              </a:extLst>
            </p:cNvPr>
            <p:cNvCxnSpPr>
              <a:cxnSpLocks/>
              <a:stCxn id="22" idx="4"/>
            </p:cNvCxnSpPr>
            <p:nvPr/>
          </p:nvCxnSpPr>
          <p:spPr>
            <a:xfrm flipH="1">
              <a:off x="3977565" y="5633497"/>
              <a:ext cx="1350" cy="1005195"/>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86581ABB-1F74-BF47-8995-C58EAC8D04E0}"/>
                </a:ext>
              </a:extLst>
            </p:cNvPr>
            <p:cNvCxnSpPr>
              <a:cxnSpLocks/>
              <a:endCxn id="23" idx="0"/>
            </p:cNvCxnSpPr>
            <p:nvPr/>
          </p:nvCxnSpPr>
          <p:spPr>
            <a:xfrm>
              <a:off x="4376712" y="6032978"/>
              <a:ext cx="0" cy="239388"/>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05E5FA2D-5FB9-474F-AC89-15E4AD7E92FA}"/>
                </a:ext>
              </a:extLst>
            </p:cNvPr>
            <p:cNvCxnSpPr>
              <a:cxnSpLocks/>
            </p:cNvCxnSpPr>
            <p:nvPr/>
          </p:nvCxnSpPr>
          <p:spPr>
            <a:xfrm>
              <a:off x="3389422" y="5216844"/>
              <a:ext cx="0" cy="199253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73D41A7-D0F9-AD44-81D9-2129A4B0D88C}"/>
                </a:ext>
              </a:extLst>
            </p:cNvPr>
            <p:cNvSpPr txBox="1"/>
            <p:nvPr/>
          </p:nvSpPr>
          <p:spPr>
            <a:xfrm>
              <a:off x="1353952" y="7202530"/>
              <a:ext cx="1399031" cy="307777"/>
            </a:xfrm>
            <a:prstGeom prst="rect">
              <a:avLst/>
            </a:prstGeom>
            <a:noFill/>
          </p:spPr>
          <p:txBody>
            <a:bodyPr wrap="square" rtlCol="0">
              <a:spAutoFit/>
            </a:bodyPr>
            <a:lstStyle/>
            <a:p>
              <a:pPr algn="ctr"/>
              <a:r>
                <a:rPr lang="it-IT" sz="1400">
                  <a:solidFill>
                    <a:schemeClr val="bg2">
                      <a:lumMod val="50000"/>
                    </a:schemeClr>
                  </a:solidFill>
                  <a:latin typeface="IBM Plex Sans" panose="020B0503050203000203" pitchFamily="34" charset="0"/>
                </a:rPr>
                <a:t>hopping</a:t>
              </a:r>
            </a:p>
          </p:txBody>
        </p:sp>
        <p:sp>
          <p:nvSpPr>
            <p:cNvPr id="29" name="TextBox 28">
              <a:extLst>
                <a:ext uri="{FF2B5EF4-FFF2-40B4-BE49-F238E27FC236}">
                  <a16:creationId xmlns:a16="http://schemas.microsoft.com/office/drawing/2014/main" id="{B0B5F09D-DBA2-0B4C-906A-FF1494EF2EB1}"/>
                </a:ext>
              </a:extLst>
            </p:cNvPr>
            <p:cNvSpPr txBox="1"/>
            <p:nvPr/>
          </p:nvSpPr>
          <p:spPr>
            <a:xfrm>
              <a:off x="3588336" y="7202530"/>
              <a:ext cx="1541539" cy="307777"/>
            </a:xfrm>
            <a:prstGeom prst="rect">
              <a:avLst/>
            </a:prstGeom>
            <a:noFill/>
          </p:spPr>
          <p:txBody>
            <a:bodyPr wrap="square" rtlCol="0">
              <a:spAutoFit/>
            </a:bodyPr>
            <a:lstStyle/>
            <a:p>
              <a:pPr algn="ctr"/>
              <a:r>
                <a:rPr lang="it-IT" sz="1400">
                  <a:solidFill>
                    <a:schemeClr val="bg2">
                      <a:lumMod val="50000"/>
                    </a:schemeClr>
                  </a:solidFill>
                  <a:latin typeface="IBM Plex Sans" panose="020B0503050203000203" pitchFamily="34" charset="0"/>
                </a:rPr>
                <a:t>interaction</a:t>
              </a:r>
            </a:p>
          </p:txBody>
        </p:sp>
        <p:sp>
          <p:nvSpPr>
            <p:cNvPr id="30" name="TextBox 29">
              <a:extLst>
                <a:ext uri="{FF2B5EF4-FFF2-40B4-BE49-F238E27FC236}">
                  <a16:creationId xmlns:a16="http://schemas.microsoft.com/office/drawing/2014/main" id="{157F8DFE-0B0C-BC4D-B21E-A17E846897E6}"/>
                </a:ext>
              </a:extLst>
            </p:cNvPr>
            <p:cNvSpPr txBox="1"/>
            <p:nvPr/>
          </p:nvSpPr>
          <p:spPr>
            <a:xfrm>
              <a:off x="5598004" y="5207283"/>
              <a:ext cx="546410" cy="1702967"/>
            </a:xfrm>
            <a:prstGeom prst="rect">
              <a:avLst/>
            </a:prstGeom>
            <a:noFill/>
          </p:spPr>
          <p:txBody>
            <a:bodyPr wrap="square" rtlCol="0">
              <a:spAutoFit/>
            </a:bodyPr>
            <a:lstStyle/>
            <a:p>
              <a:pPr>
                <a:lnSpc>
                  <a:spcPct val="150000"/>
                </a:lnSpc>
              </a:pPr>
              <a:r>
                <a:rPr lang="it-IT" sz="1800">
                  <a:solidFill>
                    <a:schemeClr val="accent2"/>
                  </a:solidFill>
                  <a:latin typeface="IBM Plex Sans" panose="020B0503050203000203" pitchFamily="34" charset="0"/>
                </a:rPr>
                <a:t>q0</a:t>
              </a:r>
            </a:p>
            <a:p>
              <a:pPr>
                <a:lnSpc>
                  <a:spcPct val="150000"/>
                </a:lnSpc>
              </a:pPr>
              <a:r>
                <a:rPr lang="it-IT" sz="1800">
                  <a:solidFill>
                    <a:schemeClr val="accent2"/>
                  </a:solidFill>
                  <a:latin typeface="IBM Plex Sans" panose="020B0503050203000203" pitchFamily="34" charset="0"/>
                </a:rPr>
                <a:t>q1</a:t>
              </a:r>
            </a:p>
            <a:p>
              <a:pPr>
                <a:lnSpc>
                  <a:spcPct val="150000"/>
                </a:lnSpc>
              </a:pPr>
              <a:r>
                <a:rPr lang="it-IT" sz="1800">
                  <a:solidFill>
                    <a:schemeClr val="accent2"/>
                  </a:solidFill>
                  <a:latin typeface="IBM Plex Sans" panose="020B0503050203000203" pitchFamily="34" charset="0"/>
                </a:rPr>
                <a:t>q2</a:t>
              </a:r>
            </a:p>
            <a:p>
              <a:pPr>
                <a:lnSpc>
                  <a:spcPct val="150000"/>
                </a:lnSpc>
              </a:pPr>
              <a:r>
                <a:rPr lang="it-IT" sz="1800">
                  <a:solidFill>
                    <a:schemeClr val="accent2"/>
                  </a:solidFill>
                  <a:latin typeface="IBM Plex Sans" panose="020B0503050203000203" pitchFamily="34" charset="0"/>
                </a:rPr>
                <a:t>q3</a:t>
              </a:r>
            </a:p>
          </p:txBody>
        </p:sp>
        <p:sp>
          <p:nvSpPr>
            <p:cNvPr id="31" name="TextBox 30">
              <a:extLst>
                <a:ext uri="{FF2B5EF4-FFF2-40B4-BE49-F238E27FC236}">
                  <a16:creationId xmlns:a16="http://schemas.microsoft.com/office/drawing/2014/main" id="{E3585E19-53BE-4346-AA7A-ADD7D90643F1}"/>
                </a:ext>
              </a:extLst>
            </p:cNvPr>
            <p:cNvSpPr txBox="1"/>
            <p:nvPr/>
          </p:nvSpPr>
          <p:spPr>
            <a:xfrm>
              <a:off x="5029200" y="7052118"/>
              <a:ext cx="1541540" cy="523220"/>
            </a:xfrm>
            <a:prstGeom prst="rect">
              <a:avLst/>
            </a:prstGeom>
            <a:noFill/>
          </p:spPr>
          <p:txBody>
            <a:bodyPr wrap="square" rtlCol="0">
              <a:spAutoFit/>
            </a:bodyPr>
            <a:lstStyle/>
            <a:p>
              <a:pPr algn="ctr"/>
              <a:r>
                <a:rPr lang="it-IT" sz="1400">
                  <a:solidFill>
                    <a:schemeClr val="bg2">
                      <a:lumMod val="50000"/>
                    </a:schemeClr>
                  </a:solidFill>
                  <a:latin typeface="IBM Plex Sans" panose="020B0503050203000203" pitchFamily="34" charset="0"/>
                </a:rPr>
                <a:t>qubit </a:t>
              </a:r>
            </a:p>
            <a:p>
              <a:pPr algn="ctr"/>
              <a:r>
                <a:rPr lang="it-IT" sz="1400">
                  <a:solidFill>
                    <a:schemeClr val="bg2">
                      <a:lumMod val="50000"/>
                    </a:schemeClr>
                  </a:solidFill>
                  <a:latin typeface="IBM Plex Sans" panose="020B0503050203000203" pitchFamily="34" charset="0"/>
                </a:rPr>
                <a:t>mapping</a:t>
              </a:r>
            </a:p>
          </p:txBody>
        </p:sp>
        <p:cxnSp>
          <p:nvCxnSpPr>
            <p:cNvPr id="32" name="Straight Connector 31">
              <a:extLst>
                <a:ext uri="{FF2B5EF4-FFF2-40B4-BE49-F238E27FC236}">
                  <a16:creationId xmlns:a16="http://schemas.microsoft.com/office/drawing/2014/main" id="{F3F90AB5-8355-D74B-A62E-BFDAEB424B3D}"/>
                </a:ext>
              </a:extLst>
            </p:cNvPr>
            <p:cNvCxnSpPr>
              <a:cxnSpLocks/>
              <a:stCxn id="20" idx="4"/>
              <a:endCxn id="19" idx="0"/>
            </p:cNvCxnSpPr>
            <p:nvPr/>
          </p:nvCxnSpPr>
          <p:spPr>
            <a:xfrm>
              <a:off x="2388618" y="5643851"/>
              <a:ext cx="0" cy="23090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379F2A9B-647E-F242-AB8E-7CEB02E65E6B}"/>
                </a:ext>
              </a:extLst>
            </p:cNvPr>
            <p:cNvCxnSpPr>
              <a:cxnSpLocks/>
              <a:stCxn id="18" idx="4"/>
              <a:endCxn id="17" idx="0"/>
            </p:cNvCxnSpPr>
            <p:nvPr/>
          </p:nvCxnSpPr>
          <p:spPr>
            <a:xfrm>
              <a:off x="1680462" y="6456975"/>
              <a:ext cx="0" cy="184622"/>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34" name="TextBox 33">
              <a:extLst>
                <a:ext uri="{FF2B5EF4-FFF2-40B4-BE49-F238E27FC236}">
                  <a16:creationId xmlns:a16="http://schemas.microsoft.com/office/drawing/2014/main" id="{E09FF1A5-073A-B942-A3A7-F6CC6D79A9DC}"/>
                </a:ext>
              </a:extLst>
            </p:cNvPr>
            <p:cNvSpPr txBox="1"/>
            <p:nvPr/>
          </p:nvSpPr>
          <p:spPr>
            <a:xfrm rot="5400000">
              <a:off x="5551320" y="6014879"/>
              <a:ext cx="1541540" cy="307777"/>
            </a:xfrm>
            <a:prstGeom prst="rect">
              <a:avLst/>
            </a:prstGeom>
            <a:noFill/>
          </p:spPr>
          <p:txBody>
            <a:bodyPr wrap="square" rtlCol="0">
              <a:spAutoFit/>
            </a:bodyPr>
            <a:lstStyle/>
            <a:p>
              <a:pPr algn="ctr"/>
              <a:r>
                <a:rPr lang="it-IT" sz="1400" b="1">
                  <a:solidFill>
                    <a:schemeClr val="bg2">
                      <a:lumMod val="50000"/>
                    </a:schemeClr>
                  </a:solidFill>
                  <a:latin typeface="IBM Plex Sans" panose="020B0503050203000203" pitchFamily="34" charset="0"/>
                </a:rPr>
                <a:t>Mapping 2</a:t>
              </a:r>
            </a:p>
          </p:txBody>
        </p:sp>
      </p:grpSp>
      <p:grpSp>
        <p:nvGrpSpPr>
          <p:cNvPr id="35" name="Group 34">
            <a:extLst>
              <a:ext uri="{FF2B5EF4-FFF2-40B4-BE49-F238E27FC236}">
                <a16:creationId xmlns:a16="http://schemas.microsoft.com/office/drawing/2014/main" id="{5B62F383-FC79-4D43-AD8D-03B01F193DF5}"/>
              </a:ext>
            </a:extLst>
          </p:cNvPr>
          <p:cNvGrpSpPr/>
          <p:nvPr/>
        </p:nvGrpSpPr>
        <p:grpSpPr>
          <a:xfrm>
            <a:off x="5075144" y="4789601"/>
            <a:ext cx="8766586" cy="2190073"/>
            <a:chOff x="502920" y="3579847"/>
            <a:chExt cx="12573000" cy="3140993"/>
          </a:xfrm>
        </p:grpSpPr>
        <p:pic>
          <p:nvPicPr>
            <p:cNvPr id="36" name="Picture 35">
              <a:extLst>
                <a:ext uri="{FF2B5EF4-FFF2-40B4-BE49-F238E27FC236}">
                  <a16:creationId xmlns:a16="http://schemas.microsoft.com/office/drawing/2014/main" id="{19AB7D2D-629B-584A-B955-00E6D82C138E}"/>
                </a:ext>
              </a:extLst>
            </p:cNvPr>
            <p:cNvPicPr>
              <a:picLocks noChangeAspect="1"/>
            </p:cNvPicPr>
            <p:nvPr/>
          </p:nvPicPr>
          <p:blipFill>
            <a:blip r:embed="rId2"/>
            <a:stretch>
              <a:fillRect/>
            </a:stretch>
          </p:blipFill>
          <p:spPr>
            <a:xfrm>
              <a:off x="502920" y="3579847"/>
              <a:ext cx="12573000" cy="2286000"/>
            </a:xfrm>
            <a:prstGeom prst="rect">
              <a:avLst/>
            </a:prstGeom>
          </p:spPr>
        </p:pic>
        <p:sp>
          <p:nvSpPr>
            <p:cNvPr id="37" name="Content Placeholder 6">
              <a:extLst>
                <a:ext uri="{FF2B5EF4-FFF2-40B4-BE49-F238E27FC236}">
                  <a16:creationId xmlns:a16="http://schemas.microsoft.com/office/drawing/2014/main" id="{F980481E-C9DA-5247-90AE-F58445FEC402}"/>
                </a:ext>
              </a:extLst>
            </p:cNvPr>
            <p:cNvSpPr txBox="1">
              <a:spLocks/>
            </p:cNvSpPr>
            <p:nvPr/>
          </p:nvSpPr>
          <p:spPr>
            <a:xfrm>
              <a:off x="7040881" y="6336700"/>
              <a:ext cx="3886200"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a:solidFill>
                    <a:schemeClr val="tx1">
                      <a:lumMod val="50000"/>
                      <a:lumOff val="50000"/>
                    </a:schemeClr>
                  </a:solidFill>
                </a:rPr>
                <a:t>Interaction term</a:t>
              </a:r>
            </a:p>
          </p:txBody>
        </p:sp>
        <p:sp>
          <p:nvSpPr>
            <p:cNvPr id="38" name="Content Placeholder 6">
              <a:extLst>
                <a:ext uri="{FF2B5EF4-FFF2-40B4-BE49-F238E27FC236}">
                  <a16:creationId xmlns:a16="http://schemas.microsoft.com/office/drawing/2014/main" id="{5E32122F-880E-A046-9688-DF6C9B7FA0AD}"/>
                </a:ext>
              </a:extLst>
            </p:cNvPr>
            <p:cNvSpPr txBox="1">
              <a:spLocks/>
            </p:cNvSpPr>
            <p:nvPr/>
          </p:nvSpPr>
          <p:spPr>
            <a:xfrm>
              <a:off x="1359608" y="6336700"/>
              <a:ext cx="5382973"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a:solidFill>
                    <a:schemeClr val="tx1">
                      <a:lumMod val="50000"/>
                      <a:lumOff val="50000"/>
                    </a:schemeClr>
                  </a:solidFill>
                </a:rPr>
                <a:t>Hopping term</a:t>
              </a:r>
            </a:p>
          </p:txBody>
        </p:sp>
        <p:sp>
          <p:nvSpPr>
            <p:cNvPr id="39" name="Right Brace 38">
              <a:extLst>
                <a:ext uri="{FF2B5EF4-FFF2-40B4-BE49-F238E27FC236}">
                  <a16:creationId xmlns:a16="http://schemas.microsoft.com/office/drawing/2014/main" id="{359B4C55-72A3-1A41-9055-65C6EB8D8EB7}"/>
                </a:ext>
              </a:extLst>
            </p:cNvPr>
            <p:cNvSpPr/>
            <p:nvPr/>
          </p:nvSpPr>
          <p:spPr>
            <a:xfrm rot="5400000">
              <a:off x="3921432" y="3421449"/>
              <a:ext cx="259325" cy="5382970"/>
            </a:xfrm>
            <a:prstGeom prst="rightBrac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40" name="Right Brace 39">
              <a:extLst>
                <a:ext uri="{FF2B5EF4-FFF2-40B4-BE49-F238E27FC236}">
                  <a16:creationId xmlns:a16="http://schemas.microsoft.com/office/drawing/2014/main" id="{DD6583F1-23F3-F84C-BA30-15A3E9559480}"/>
                </a:ext>
              </a:extLst>
            </p:cNvPr>
            <p:cNvSpPr/>
            <p:nvPr/>
          </p:nvSpPr>
          <p:spPr>
            <a:xfrm rot="5400000">
              <a:off x="8857342" y="4166809"/>
              <a:ext cx="253276" cy="3886200"/>
            </a:xfrm>
            <a:prstGeom prst="rightBrac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grpSp>
    </p:spTree>
    <p:extLst>
      <p:ext uri="{BB962C8B-B14F-4D97-AF65-F5344CB8AC3E}">
        <p14:creationId xmlns:p14="http://schemas.microsoft.com/office/powerpoint/2010/main" val="1255622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0339B18-8F26-0E41-AA18-D9D25CB9515F}"/>
              </a:ext>
            </a:extLst>
          </p:cNvPr>
          <p:cNvSpPr>
            <a:spLocks noGrp="1"/>
          </p:cNvSpPr>
          <p:nvPr>
            <p:ph type="title"/>
          </p:nvPr>
        </p:nvSpPr>
        <p:spPr>
          <a:xfrm>
            <a:off x="457200" y="685800"/>
            <a:ext cx="4480560" cy="1645920"/>
          </a:xfrm>
        </p:spPr>
        <p:txBody>
          <a:bodyPr/>
          <a:lstStyle/>
          <a:p>
            <a:r>
              <a:rPr lang="it-IT"/>
              <a:t>Outline</a:t>
            </a:r>
          </a:p>
        </p:txBody>
      </p:sp>
      <p:sp>
        <p:nvSpPr>
          <p:cNvPr id="6" name="Rectangle 5">
            <a:extLst>
              <a:ext uri="{FF2B5EF4-FFF2-40B4-BE49-F238E27FC236}">
                <a16:creationId xmlns:a16="http://schemas.microsoft.com/office/drawing/2014/main" id="{72ACB9E7-EBF4-4442-8A61-D5012A530C89}"/>
              </a:ext>
            </a:extLst>
          </p:cNvPr>
          <p:cNvSpPr/>
          <p:nvPr/>
        </p:nvSpPr>
        <p:spPr>
          <a:xfrm>
            <a:off x="2834640" y="685800"/>
            <a:ext cx="6537960" cy="6801862"/>
          </a:xfrm>
          <a:prstGeom prst="rect">
            <a:avLst/>
          </a:prstGeom>
        </p:spPr>
        <p:txBody>
          <a:bodyPr wrap="square" numCol="1">
            <a:spAutoFit/>
          </a:bodyPr>
          <a:lstStyle/>
          <a:p>
            <a:pPr marL="342900" indent="-342900">
              <a:spcBef>
                <a:spcPts val="1000"/>
              </a:spcBef>
              <a:buFont typeface="+mj-lt"/>
              <a:buAutoNum type="arabicPeriod"/>
            </a:pPr>
            <a:r>
              <a:rPr lang="it-IT" sz="1600" b="1" dirty="0" err="1">
                <a:latin typeface="IBM Plex Sans" charset="0"/>
                <a:ea typeface="IBM Plex Sans" charset="0"/>
                <a:cs typeface="IBM Plex Sans" charset="0"/>
              </a:rPr>
              <a:t>Definitions and J-V Transform</a:t>
            </a:r>
          </a:p>
          <a:p>
            <a:pPr marL="342900" indent="-342900">
              <a:spcBef>
                <a:spcPts val="1000"/>
              </a:spcBef>
              <a:buFont typeface="+mj-lt"/>
              <a:buAutoNum type="arabicPeriod"/>
            </a:pPr>
            <a:r>
              <a:rPr lang="it-IT" sz="1600" b="1" dirty="0" err="1">
                <a:latin typeface="IBM Plex Sans" charset="0"/>
                <a:ea typeface="IBM Plex Sans" charset="0"/>
                <a:cs typeface="IBM Plex Sans" charset="0"/>
              </a:rPr>
              <a:t>Benchmark: analytical and spin solution</a:t>
            </a:r>
          </a:p>
          <a:p>
            <a:pPr marL="342900" indent="-342900">
              <a:spcBef>
                <a:spcPts val="1000"/>
              </a:spcBef>
              <a:buFont typeface="+mj-lt"/>
              <a:buAutoNum type="arabicPeriod"/>
            </a:pPr>
            <a:r>
              <a:rPr lang="it-IT" sz="1600" b="1" dirty="0" err="1">
                <a:latin typeface="IBM Plex Sans" charset="0"/>
                <a:ea typeface="IBM Plex Sans" charset="0"/>
                <a:cs typeface="IBM Plex Sans" charset="0"/>
              </a:rPr>
              <a:t>Quantum circuit implementation</a:t>
            </a:r>
          </a:p>
          <a:p>
            <a:pPr marL="342900" indent="-342900">
              <a:spcBef>
                <a:spcPts val="1000"/>
              </a:spcBef>
              <a:buFont typeface="+mj-lt"/>
              <a:buAutoNum type="arabicPeriod"/>
            </a:pPr>
            <a:r>
              <a:rPr lang="it-IT" sz="1600" b="1" dirty="0" err="1">
                <a:latin typeface="IBM Plex Sans" charset="0"/>
                <a:ea typeface="IBM Plex Sans" charset="0"/>
                <a:cs typeface="IBM Plex Sans" charset="0"/>
              </a:rPr>
              <a:t>Quantum circuit optimization</a:t>
            </a:r>
          </a:p>
          <a:p>
            <a:pPr marL="777240" lvl="1" indent="-228600">
              <a:spcBef>
                <a:spcPts val="1000"/>
              </a:spcBef>
              <a:buFont typeface="+mj-lt"/>
              <a:buAutoNum type="alphaLcPeriod"/>
            </a:pPr>
            <a:r>
              <a:rPr lang="it-IT" sz="1400" dirty="0" err="1">
                <a:latin typeface="IBM Plex Sans" charset="0"/>
                <a:ea typeface="IBM Plex Sans" charset="0"/>
                <a:cs typeface="IBM Plex Sans" charset="0"/>
              </a:rPr>
              <a:t>Avoid 3-bodies component</a:t>
            </a:r>
          </a:p>
          <a:p>
            <a:pPr marL="777240" lvl="1" indent="-228600">
              <a:spcBef>
                <a:spcPts val="1000"/>
              </a:spcBef>
              <a:buFont typeface="+mj-lt"/>
              <a:buAutoNum type="alphaLcPeriod"/>
            </a:pPr>
            <a:r>
              <a:rPr lang="it-IT" sz="1400" dirty="0" err="1">
                <a:latin typeface="IBM Plex Sans" charset="0"/>
                <a:ea typeface="IBM Plex Sans" charset="0"/>
                <a:cs typeface="IBM Plex Sans" charset="0"/>
              </a:rPr>
              <a:t>2° order S-T</a:t>
            </a:r>
          </a:p>
          <a:p>
            <a:pPr marL="342900" indent="-342900">
              <a:spcBef>
                <a:spcPts val="1000"/>
              </a:spcBef>
              <a:buFont typeface="+mj-lt"/>
              <a:buAutoNum type="arabicPeriod"/>
            </a:pPr>
            <a:r>
              <a:rPr lang="it-IT" sz="1600" b="1" dirty="0" err="1">
                <a:latin typeface="IBM Plex Sans" charset="0"/>
                <a:ea typeface="IBM Plex Sans" charset="0"/>
                <a:cs typeface="IBM Plex Sans" charset="0"/>
              </a:rPr>
              <a:t>Tests on real HW</a:t>
            </a:r>
          </a:p>
          <a:p>
            <a:pPr marL="777240" lvl="1" indent="-228600">
              <a:spcBef>
                <a:spcPts val="1000"/>
              </a:spcBef>
              <a:buFont typeface="+mj-lt"/>
              <a:buAutoNum type="alphaLcPeriod"/>
            </a:pPr>
            <a:r>
              <a:rPr lang="it-IT" sz="1400" dirty="0" err="1">
                <a:latin typeface="IBM Plex Sans" charset="0"/>
              </a:rPr>
              <a:t>Data model on DB</a:t>
            </a:r>
          </a:p>
          <a:p>
            <a:pPr marL="342900" indent="-342900">
              <a:spcBef>
                <a:spcPts val="1000"/>
              </a:spcBef>
              <a:buFont typeface="+mj-lt"/>
              <a:buAutoNum type="arabicPeriod"/>
            </a:pPr>
            <a:r>
              <a:rPr lang="it-IT" sz="1600" b="1" dirty="0" err="1">
                <a:latin typeface="IBM Plex Sans" charset="0"/>
                <a:ea typeface="IBM Plex Sans" charset="0"/>
                <a:cs typeface="IBM Plex Sans" charset="0"/>
              </a:rPr>
              <a:t>Optimization tests</a:t>
            </a:r>
          </a:p>
          <a:p>
            <a:pPr marL="777240" lvl="1" indent="-228600">
              <a:spcBef>
                <a:spcPts val="1000"/>
              </a:spcBef>
              <a:buFont typeface="+mj-lt"/>
              <a:buAutoNum type="alphaLcPeriod"/>
            </a:pPr>
            <a:r>
              <a:rPr lang="it-IT" sz="1400" dirty="0" err="1">
                <a:latin typeface="IBM Plex Sans" charset="0"/>
                <a:ea typeface="IBM Plex Sans" charset="0"/>
                <a:cs typeface="IBM Plex Sans" charset="0"/>
              </a:rPr>
              <a:t>Expectation value corrections: amplitude correction factor</a:t>
            </a:r>
          </a:p>
          <a:p>
            <a:pPr marL="777240" lvl="1" indent="-228600">
              <a:spcBef>
                <a:spcPts val="1000"/>
              </a:spcBef>
              <a:buFont typeface="+mj-lt"/>
              <a:buAutoNum type="alphaLcPeriod"/>
            </a:pPr>
            <a:r>
              <a:rPr lang="it-IT" sz="1400" dirty="0" err="1">
                <a:latin typeface="IBM Plex Sans" charset="0"/>
                <a:ea typeface="IBM Plex Sans" charset="0"/>
                <a:cs typeface="IBM Plex Sans" charset="0"/>
              </a:rPr>
              <a:t>Transpiling optimization level</a:t>
            </a:r>
          </a:p>
          <a:p>
            <a:pPr marL="777240" lvl="1" indent="-228600">
              <a:spcBef>
                <a:spcPts val="1000"/>
              </a:spcBef>
              <a:buFont typeface="+mj-lt"/>
              <a:buAutoNum type="alphaLcPeriod"/>
            </a:pPr>
            <a:r>
              <a:rPr lang="it-IT" sz="1400" dirty="0" err="1">
                <a:latin typeface="IBM Plex Sans" charset="0"/>
                <a:ea typeface="IBM Plex Sans" charset="0"/>
                <a:cs typeface="IBM Plex Sans" charset="0"/>
              </a:rPr>
              <a:t>Processor topology: best chip selection</a:t>
            </a:r>
          </a:p>
          <a:p>
            <a:pPr marL="342900" indent="-342900">
              <a:spcBef>
                <a:spcPts val="1000"/>
              </a:spcBef>
              <a:buFont typeface="+mj-lt"/>
              <a:buAutoNum type="arabicPeriod"/>
            </a:pPr>
            <a:r>
              <a:rPr lang="it-IT" sz="1600" b="1" dirty="0" err="1">
                <a:latin typeface="IBM Plex Sans" charset="0"/>
                <a:ea typeface="IBM Plex Sans" charset="0"/>
                <a:cs typeface="IBM Plex Sans" charset="0"/>
              </a:rPr>
              <a:t>Runs on real HW</a:t>
            </a:r>
          </a:p>
          <a:p>
            <a:pPr marL="777240" lvl="1" indent="-228600">
              <a:spcBef>
                <a:spcPts val="1000"/>
              </a:spcBef>
              <a:buFont typeface="+mj-lt"/>
              <a:buAutoNum type="alphaLcPeriod"/>
            </a:pPr>
            <a:r>
              <a:rPr lang="it-IT" sz="1400" dirty="0" err="1">
                <a:latin typeface="IBM Plex Sans" charset="0"/>
                <a:ea typeface="IBM Plex Sans" charset="0"/>
                <a:cs typeface="IBM Plex Sans" charset="0"/>
              </a:rPr>
              <a:t>IBM Q Team Yorktown &amp; Zurich feedbacks</a:t>
            </a:r>
          </a:p>
          <a:p>
            <a:pPr marL="342900" indent="-342900">
              <a:spcBef>
                <a:spcPts val="1000"/>
              </a:spcBef>
              <a:buFont typeface="+mj-lt"/>
              <a:buAutoNum type="arabicPeriod"/>
            </a:pPr>
            <a:r>
              <a:rPr lang="it-IT" sz="1600" b="1" dirty="0" err="1">
                <a:latin typeface="IBM Plex Sans" charset="0"/>
                <a:ea typeface="IBM Plex Sans" charset="0"/>
                <a:cs typeface="IBM Plex Sans" charset="0"/>
              </a:rPr>
              <a:t>Error mitigation</a:t>
            </a:r>
          </a:p>
          <a:p>
            <a:pPr marL="777240" lvl="1" indent="-228600">
              <a:spcBef>
                <a:spcPts val="1000"/>
              </a:spcBef>
              <a:buFont typeface="+mj-lt"/>
              <a:buAutoNum type="alphaLcPeriod"/>
            </a:pPr>
            <a:r>
              <a:rPr lang="it-IT" sz="1400" dirty="0" err="1">
                <a:latin typeface="IBM Plex Sans" charset="0"/>
                <a:ea typeface="IBM Plex Sans" charset="0"/>
                <a:cs typeface="IBM Plex Sans" charset="0"/>
              </a:rPr>
              <a:t>Gates characterization: R &amp; CNOT</a:t>
            </a:r>
          </a:p>
          <a:p>
            <a:pPr marL="777240" lvl="1" indent="-228600">
              <a:spcBef>
                <a:spcPts val="1000"/>
              </a:spcBef>
              <a:buFont typeface="+mj-lt"/>
              <a:buAutoNum type="alphaLcPeriod"/>
            </a:pPr>
            <a:r>
              <a:rPr lang="it-IT" sz="1400" dirty="0" err="1">
                <a:latin typeface="IBM Plex Sans" charset="0"/>
                <a:ea typeface="IBM Plex Sans" charset="0"/>
                <a:cs typeface="IBM Plex Sans" charset="0"/>
              </a:rPr>
              <a:t>Qiskit Ignis Measurement Error Mitigation</a:t>
            </a:r>
          </a:p>
          <a:p>
            <a:pPr marL="342900" indent="-342900">
              <a:spcBef>
                <a:spcPts val="1000"/>
              </a:spcBef>
              <a:buFont typeface="+mj-lt"/>
              <a:buAutoNum type="arabicPeriod"/>
            </a:pPr>
            <a:r>
              <a:rPr lang="it-IT" sz="1600" b="1" dirty="0" err="1">
                <a:latin typeface="IBM Plex Sans" charset="0"/>
                <a:ea typeface="IBM Plex Sans" charset="0"/>
                <a:cs typeface="IBM Plex Sans" charset="0"/>
              </a:rPr>
              <a:t>Mitigated real HW runs</a:t>
            </a:r>
          </a:p>
          <a:p>
            <a:pPr marL="342900" indent="-342900">
              <a:spcBef>
                <a:spcPts val="1000"/>
              </a:spcBef>
              <a:buFont typeface="+mj-lt"/>
              <a:buAutoNum type="arabicPeriod"/>
            </a:pPr>
            <a:r>
              <a:rPr lang="it-IT" sz="1600" b="1" dirty="0" err="1">
                <a:latin typeface="IBM Plex Sans" charset="0"/>
                <a:ea typeface="IBM Plex Sans" charset="0"/>
                <a:cs typeface="IBM Plex Sans" charset="0"/>
              </a:rPr>
              <a:t>Outcomes &amp; next steps</a:t>
            </a:r>
          </a:p>
        </p:txBody>
      </p:sp>
    </p:spTree>
    <p:extLst>
      <p:ext uri="{BB962C8B-B14F-4D97-AF65-F5344CB8AC3E}">
        <p14:creationId xmlns:p14="http://schemas.microsoft.com/office/powerpoint/2010/main" val="12821436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0D7AA560-3444-9740-BAC6-80EEB22E256F}"/>
              </a:ext>
            </a:extLst>
          </p:cNvPr>
          <p:cNvPicPr>
            <a:picLocks noChangeAspect="1"/>
          </p:cNvPicPr>
          <p:nvPr/>
        </p:nvPicPr>
        <p:blipFill>
          <a:blip r:embed="rId2"/>
          <a:stretch>
            <a:fillRect/>
          </a:stretch>
        </p:blipFill>
        <p:spPr>
          <a:xfrm>
            <a:off x="471897" y="2743199"/>
            <a:ext cx="4022841" cy="2757927"/>
          </a:xfrm>
          <a:prstGeom prst="rect">
            <a:avLst/>
          </a:prstGeom>
        </p:spPr>
      </p:pic>
      <p:sp>
        <p:nvSpPr>
          <p:cNvPr id="2" name="Text Placeholder 1">
            <a:extLst>
              <a:ext uri="{FF2B5EF4-FFF2-40B4-BE49-F238E27FC236}">
                <a16:creationId xmlns:a16="http://schemas.microsoft.com/office/drawing/2014/main" id="{6FC6DC0F-20CB-8642-89F2-B39B771D84CC}"/>
              </a:ext>
            </a:extLst>
          </p:cNvPr>
          <p:cNvSpPr>
            <a:spLocks noGrp="1"/>
          </p:cNvSpPr>
          <p:nvPr>
            <p:ph type="body" sz="quarter" idx="11"/>
          </p:nvPr>
        </p:nvSpPr>
        <p:spPr/>
        <p:txBody>
          <a:bodyPr/>
          <a:lstStyle/>
          <a:p>
            <a:r>
              <a:rPr lang="it-IT"/>
              <a:t>Real runs</a:t>
            </a:r>
          </a:p>
        </p:txBody>
      </p:sp>
      <p:sp>
        <p:nvSpPr>
          <p:cNvPr id="3" name="Title 2">
            <a:extLst>
              <a:ext uri="{FF2B5EF4-FFF2-40B4-BE49-F238E27FC236}">
                <a16:creationId xmlns:a16="http://schemas.microsoft.com/office/drawing/2014/main" id="{C185E944-B7E2-D843-9010-83D182066E49}"/>
              </a:ext>
            </a:extLst>
          </p:cNvPr>
          <p:cNvSpPr>
            <a:spLocks noGrp="1"/>
          </p:cNvSpPr>
          <p:nvPr>
            <p:ph type="title"/>
          </p:nvPr>
        </p:nvSpPr>
        <p:spPr/>
        <p:txBody>
          <a:bodyPr/>
          <a:lstStyle/>
          <a:p>
            <a:r>
              <a:rPr lang="it-IT"/>
              <a:t>2 sites Hubbard HW run results</a:t>
            </a:r>
          </a:p>
        </p:txBody>
      </p:sp>
      <p:sp>
        <p:nvSpPr>
          <p:cNvPr id="5" name="Content Placeholder 6">
            <a:extLst>
              <a:ext uri="{FF2B5EF4-FFF2-40B4-BE49-F238E27FC236}">
                <a16:creationId xmlns:a16="http://schemas.microsoft.com/office/drawing/2014/main" id="{99E72595-B88B-214F-B28D-827CEEE7CA85}"/>
              </a:ext>
            </a:extLst>
          </p:cNvPr>
          <p:cNvSpPr txBox="1">
            <a:spLocks/>
          </p:cNvSpPr>
          <p:nvPr/>
        </p:nvSpPr>
        <p:spPr>
          <a:xfrm>
            <a:off x="703784" y="2103120"/>
            <a:ext cx="4645456"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1001, T=1, V=1, n1, nT=1+2°ordK</a:t>
            </a:r>
          </a:p>
        </p:txBody>
      </p:sp>
      <p:sp>
        <p:nvSpPr>
          <p:cNvPr id="6" name="Rectangle 5">
            <a:extLst>
              <a:ext uri="{FF2B5EF4-FFF2-40B4-BE49-F238E27FC236}">
                <a16:creationId xmlns:a16="http://schemas.microsoft.com/office/drawing/2014/main" id="{0397ADB4-B516-3F49-A54C-FA5700EB2EA9}"/>
              </a:ext>
            </a:extLst>
          </p:cNvPr>
          <p:cNvSpPr/>
          <p:nvPr/>
        </p:nvSpPr>
        <p:spPr>
          <a:xfrm>
            <a:off x="694086" y="2487260"/>
            <a:ext cx="3904536" cy="276999"/>
          </a:xfrm>
          <a:prstGeom prst="rect">
            <a:avLst/>
          </a:prstGeom>
        </p:spPr>
        <p:txBody>
          <a:bodyPr wrap="square">
            <a:spAutoFit/>
          </a:bodyPr>
          <a:lstStyle/>
          <a:p>
            <a:r>
              <a:rPr lang="it-IT" sz="1200"/>
              <a:t>"_id": "6573036740aa03305ffb74375e824b54"</a:t>
            </a:r>
          </a:p>
        </p:txBody>
      </p:sp>
      <p:sp>
        <p:nvSpPr>
          <p:cNvPr id="7" name="Rectangle 6">
            <a:extLst>
              <a:ext uri="{FF2B5EF4-FFF2-40B4-BE49-F238E27FC236}">
                <a16:creationId xmlns:a16="http://schemas.microsoft.com/office/drawing/2014/main" id="{05829262-5AD5-AF45-B47D-12B0CE4983E3}"/>
              </a:ext>
            </a:extLst>
          </p:cNvPr>
          <p:cNvSpPr/>
          <p:nvPr/>
        </p:nvSpPr>
        <p:spPr>
          <a:xfrm>
            <a:off x="694086" y="1667298"/>
            <a:ext cx="4338047" cy="400110"/>
          </a:xfrm>
          <a:prstGeom prst="rect">
            <a:avLst/>
          </a:prstGeom>
        </p:spPr>
        <p:txBody>
          <a:bodyPr wrap="none">
            <a:spAutoFit/>
          </a:bodyPr>
          <a:lstStyle/>
          <a:p>
            <a:r>
              <a:rPr lang="it-IT" sz="2000" b="1">
                <a:latin typeface="IBM Plex Sans" panose="020B0503050203000203" pitchFamily="34" charset="0"/>
              </a:rPr>
              <a:t>ibmq_5_yorktown - ibmqx2 v2.0.0</a:t>
            </a:r>
          </a:p>
        </p:txBody>
      </p:sp>
      <p:sp>
        <p:nvSpPr>
          <p:cNvPr id="8" name="Rectangle 7">
            <a:extLst>
              <a:ext uri="{FF2B5EF4-FFF2-40B4-BE49-F238E27FC236}">
                <a16:creationId xmlns:a16="http://schemas.microsoft.com/office/drawing/2014/main" id="{E9FCE657-2C17-7E46-86E8-9B36F4BFE420}"/>
              </a:ext>
            </a:extLst>
          </p:cNvPr>
          <p:cNvSpPr/>
          <p:nvPr/>
        </p:nvSpPr>
        <p:spPr>
          <a:xfrm>
            <a:off x="4578302" y="3063240"/>
            <a:ext cx="2343684" cy="1938992"/>
          </a:xfrm>
          <a:prstGeom prst="rect">
            <a:avLst/>
          </a:prstGeom>
        </p:spPr>
        <p:txBody>
          <a:bodyPr wrap="square">
            <a:spAutoFit/>
          </a:bodyPr>
          <a:lstStyle/>
          <a:p>
            <a:r>
              <a:rPr lang="it-IT" sz="1200">
                <a:latin typeface="IBM Plex Sans" panose="020B0503050203000203" pitchFamily="34" charset="0"/>
              </a:rPr>
              <a:t>NO CORRECTION</a:t>
            </a:r>
          </a:p>
          <a:p>
            <a:r>
              <a:rPr lang="it-IT" sz="1200">
                <a:latin typeface="IBM Plex Sans" panose="020B0503050203000203" pitchFamily="34" charset="0"/>
              </a:rPr>
              <a:t>initial_layout = [0,1,2,3]</a:t>
            </a:r>
          </a:p>
          <a:p>
            <a:endParaRPr lang="it-IT" sz="1200">
              <a:latin typeface="IBM Plex Sans" panose="020B0503050203000203" pitchFamily="34" charset="0"/>
            </a:endParaRPr>
          </a:p>
          <a:p>
            <a:r>
              <a:rPr lang="it-IT" sz="1200">
                <a:latin typeface="IBM Plex Sans" panose="020B0503050203000203" pitchFamily="34" charset="0"/>
              </a:rPr>
              <a:t> "depth": 29,</a:t>
            </a:r>
          </a:p>
          <a:p>
            <a:r>
              <a:rPr lang="it-IT" sz="1200">
                <a:latin typeface="IBM Plex Sans" panose="020B0503050203000203" pitchFamily="34" charset="0"/>
              </a:rPr>
              <a:t>  "gates": {</a:t>
            </a:r>
          </a:p>
          <a:p>
            <a:r>
              <a:rPr lang="it-IT" sz="1200">
                <a:latin typeface="IBM Plex Sans" panose="020B0503050203000203" pitchFamily="34" charset="0"/>
              </a:rPr>
              <a:t>    "u3": 38,</a:t>
            </a:r>
          </a:p>
          <a:p>
            <a:r>
              <a:rPr lang="it-IT" sz="1200">
                <a:latin typeface="IBM Plex Sans" panose="020B0503050203000203" pitchFamily="34" charset="0"/>
              </a:rPr>
              <a:t>    "cx": 26,</a:t>
            </a:r>
          </a:p>
          <a:p>
            <a:r>
              <a:rPr lang="it-IT" sz="1200">
                <a:latin typeface="IBM Plex Sans" panose="020B0503050203000203" pitchFamily="34" charset="0"/>
              </a:rPr>
              <a:t>    "barrier": 1,</a:t>
            </a:r>
          </a:p>
          <a:p>
            <a:r>
              <a:rPr lang="it-IT" sz="1200">
                <a:latin typeface="IBM Plex Sans" panose="020B0503050203000203" pitchFamily="34" charset="0"/>
              </a:rPr>
              <a:t>    "measure": 1</a:t>
            </a:r>
          </a:p>
          <a:p>
            <a:r>
              <a:rPr lang="it-IT" sz="1200">
                <a:latin typeface="IBM Plex Sans" panose="020B0503050203000203" pitchFamily="34" charset="0"/>
              </a:rPr>
              <a:t>  }</a:t>
            </a:r>
          </a:p>
        </p:txBody>
      </p:sp>
      <p:sp>
        <p:nvSpPr>
          <p:cNvPr id="9" name="Freeform 8">
            <a:extLst>
              <a:ext uri="{FF2B5EF4-FFF2-40B4-BE49-F238E27FC236}">
                <a16:creationId xmlns:a16="http://schemas.microsoft.com/office/drawing/2014/main" id="{5BF6C044-1D47-DE40-969C-A0E9FAC62A4E}"/>
              </a:ext>
            </a:extLst>
          </p:cNvPr>
          <p:cNvSpPr/>
          <p:nvPr/>
        </p:nvSpPr>
        <p:spPr>
          <a:xfrm>
            <a:off x="8605381" y="3173640"/>
            <a:ext cx="2480153" cy="837821"/>
          </a:xfrm>
          <a:custGeom>
            <a:avLst/>
            <a:gdLst>
              <a:gd name="connsiteX0" fmla="*/ 0 w 2480153"/>
              <a:gd name="connsiteY0" fmla="*/ 436988 h 837821"/>
              <a:gd name="connsiteX1" fmla="*/ 1302707 w 2480153"/>
              <a:gd name="connsiteY1" fmla="*/ 11103 h 837821"/>
              <a:gd name="connsiteX2" fmla="*/ 2480153 w 2480153"/>
              <a:gd name="connsiteY2" fmla="*/ 837821 h 837821"/>
            </a:gdLst>
            <a:ahLst/>
            <a:cxnLst>
              <a:cxn ang="0">
                <a:pos x="connsiteX0" y="connsiteY0"/>
              </a:cxn>
              <a:cxn ang="0">
                <a:pos x="connsiteX1" y="connsiteY1"/>
              </a:cxn>
              <a:cxn ang="0">
                <a:pos x="connsiteX2" y="connsiteY2"/>
              </a:cxn>
            </a:cxnLst>
            <a:rect l="l" t="t" r="r" b="b"/>
            <a:pathLst>
              <a:path w="2480153" h="837821">
                <a:moveTo>
                  <a:pt x="0" y="436988"/>
                </a:moveTo>
                <a:cubicBezTo>
                  <a:pt x="444674" y="190642"/>
                  <a:pt x="889348" y="-55703"/>
                  <a:pt x="1302707" y="11103"/>
                </a:cubicBezTo>
                <a:cubicBezTo>
                  <a:pt x="1716066" y="77909"/>
                  <a:pt x="2386208" y="687509"/>
                  <a:pt x="2480153" y="837821"/>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9" name="Rectangle 38">
            <a:extLst>
              <a:ext uri="{FF2B5EF4-FFF2-40B4-BE49-F238E27FC236}">
                <a16:creationId xmlns:a16="http://schemas.microsoft.com/office/drawing/2014/main" id="{0E62737C-DD1E-D841-92CE-4CB1C8D81F8D}"/>
              </a:ext>
            </a:extLst>
          </p:cNvPr>
          <p:cNvSpPr/>
          <p:nvPr/>
        </p:nvSpPr>
        <p:spPr>
          <a:xfrm>
            <a:off x="5257800" y="1719717"/>
            <a:ext cx="1402045" cy="1015663"/>
          </a:xfrm>
          <a:prstGeom prst="rect">
            <a:avLst/>
          </a:prstGeom>
        </p:spPr>
        <p:txBody>
          <a:bodyPr wrap="square">
            <a:spAutoFit/>
          </a:bodyPr>
          <a:lstStyle/>
          <a:p>
            <a:r>
              <a:rPr lang="it-IT" sz="1200">
                <a:latin typeface="IBM Plex Sans" panose="020B0503050203000203" pitchFamily="34" charset="0"/>
              </a:rPr>
              <a:t>REQUIRED CX</a:t>
            </a:r>
          </a:p>
          <a:p>
            <a:r>
              <a:rPr lang="it-IT" sz="1200">
                <a:latin typeface="IBM Plex Sans" panose="020B0503050203000203" pitchFamily="34" charset="0"/>
              </a:rPr>
              <a:t>(0-1) x4 direct</a:t>
            </a:r>
          </a:p>
          <a:p>
            <a:r>
              <a:rPr lang="it-IT" sz="1200">
                <a:latin typeface="IBM Plex Sans" panose="020B0503050203000203" pitchFamily="34" charset="0"/>
              </a:rPr>
              <a:t>(2-3) x4 direct</a:t>
            </a:r>
          </a:p>
          <a:p>
            <a:r>
              <a:rPr lang="it-IT" sz="1200">
                <a:latin typeface="IBM Plex Sans" panose="020B0503050203000203" pitchFamily="34" charset="0"/>
              </a:rPr>
              <a:t>(0-3) x2 indirect</a:t>
            </a:r>
          </a:p>
          <a:p>
            <a:r>
              <a:rPr lang="it-IT" sz="1200">
                <a:latin typeface="IBM Plex Sans" panose="020B0503050203000203" pitchFamily="34" charset="0"/>
              </a:rPr>
              <a:t>(1-2) x2 direct</a:t>
            </a:r>
          </a:p>
        </p:txBody>
      </p:sp>
      <p:sp>
        <p:nvSpPr>
          <p:cNvPr id="18" name="TextBox 17">
            <a:extLst>
              <a:ext uri="{FF2B5EF4-FFF2-40B4-BE49-F238E27FC236}">
                <a16:creationId xmlns:a16="http://schemas.microsoft.com/office/drawing/2014/main" id="{FC98E0AA-B52B-B146-B63B-9A35B0C6784D}"/>
              </a:ext>
            </a:extLst>
          </p:cNvPr>
          <p:cNvSpPr txBox="1"/>
          <p:nvPr/>
        </p:nvSpPr>
        <p:spPr>
          <a:xfrm>
            <a:off x="365760" y="1096059"/>
            <a:ext cx="1541540" cy="369332"/>
          </a:xfrm>
          <a:prstGeom prst="rect">
            <a:avLst/>
          </a:prstGeom>
          <a:noFill/>
        </p:spPr>
        <p:txBody>
          <a:bodyPr wrap="square" rtlCol="0">
            <a:spAutoFit/>
          </a:bodyPr>
          <a:lstStyle/>
          <a:p>
            <a:r>
              <a:rPr lang="it-IT" sz="1800" b="1">
                <a:solidFill>
                  <a:schemeClr val="bg2">
                    <a:lumMod val="50000"/>
                  </a:schemeClr>
                </a:solidFill>
                <a:latin typeface="IBM Plex Sans" panose="020B0503050203000203" pitchFamily="34" charset="0"/>
              </a:rPr>
              <a:t>Mapping 2</a:t>
            </a:r>
          </a:p>
        </p:txBody>
      </p:sp>
      <p:sp>
        <p:nvSpPr>
          <p:cNvPr id="29" name="Rectangle 28">
            <a:extLst>
              <a:ext uri="{FF2B5EF4-FFF2-40B4-BE49-F238E27FC236}">
                <a16:creationId xmlns:a16="http://schemas.microsoft.com/office/drawing/2014/main" id="{9F8D8597-8212-B64D-B316-4AD50669CC9E}"/>
              </a:ext>
            </a:extLst>
          </p:cNvPr>
          <p:cNvSpPr/>
          <p:nvPr/>
        </p:nvSpPr>
        <p:spPr>
          <a:xfrm>
            <a:off x="4578302" y="5741968"/>
            <a:ext cx="2343684" cy="1938992"/>
          </a:xfrm>
          <a:prstGeom prst="rect">
            <a:avLst/>
          </a:prstGeom>
        </p:spPr>
        <p:txBody>
          <a:bodyPr wrap="square">
            <a:spAutoFit/>
          </a:bodyPr>
          <a:lstStyle/>
          <a:p>
            <a:r>
              <a:rPr lang="it-IT" sz="1200">
                <a:latin typeface="IBM Plex Sans" panose="020B0503050203000203" pitchFamily="34" charset="0"/>
              </a:rPr>
              <a:t>CORRECTION FACTOR 0.8</a:t>
            </a:r>
          </a:p>
          <a:p>
            <a:r>
              <a:rPr lang="it-IT" sz="1200">
                <a:latin typeface="IBM Plex Sans" panose="020B0503050203000203" pitchFamily="34" charset="0"/>
              </a:rPr>
              <a:t>initial_layout = [0,1,2,3]</a:t>
            </a:r>
          </a:p>
          <a:p>
            <a:endParaRPr lang="it-IT" sz="1200">
              <a:latin typeface="IBM Plex Sans" panose="020B0503050203000203" pitchFamily="34" charset="0"/>
            </a:endParaRPr>
          </a:p>
          <a:p>
            <a:r>
              <a:rPr lang="it-IT" sz="1200">
                <a:latin typeface="IBM Plex Sans" panose="020B0503050203000203" pitchFamily="34" charset="0"/>
              </a:rPr>
              <a:t> "depth": 29,</a:t>
            </a:r>
          </a:p>
          <a:p>
            <a:r>
              <a:rPr lang="it-IT" sz="1200">
                <a:latin typeface="IBM Plex Sans" panose="020B0503050203000203" pitchFamily="34" charset="0"/>
              </a:rPr>
              <a:t>  "gates": {</a:t>
            </a:r>
          </a:p>
          <a:p>
            <a:r>
              <a:rPr lang="it-IT" sz="1200">
                <a:latin typeface="IBM Plex Sans" panose="020B0503050203000203" pitchFamily="34" charset="0"/>
              </a:rPr>
              <a:t>    "u3": 38,</a:t>
            </a:r>
          </a:p>
          <a:p>
            <a:r>
              <a:rPr lang="it-IT" sz="1200">
                <a:latin typeface="IBM Plex Sans" panose="020B0503050203000203" pitchFamily="34" charset="0"/>
              </a:rPr>
              <a:t>    "cx": 26,</a:t>
            </a:r>
          </a:p>
          <a:p>
            <a:r>
              <a:rPr lang="it-IT" sz="1200">
                <a:latin typeface="IBM Plex Sans" panose="020B0503050203000203" pitchFamily="34" charset="0"/>
              </a:rPr>
              <a:t>    "barrier": 1,</a:t>
            </a:r>
          </a:p>
          <a:p>
            <a:r>
              <a:rPr lang="it-IT" sz="1200">
                <a:latin typeface="IBM Plex Sans" panose="020B0503050203000203" pitchFamily="34" charset="0"/>
              </a:rPr>
              <a:t>    "measure": 1</a:t>
            </a:r>
          </a:p>
          <a:p>
            <a:r>
              <a:rPr lang="it-IT" sz="1200">
                <a:latin typeface="IBM Plex Sans" panose="020B0503050203000203" pitchFamily="34" charset="0"/>
              </a:rPr>
              <a:t>  }</a:t>
            </a:r>
          </a:p>
        </p:txBody>
      </p:sp>
      <p:sp>
        <p:nvSpPr>
          <p:cNvPr id="41" name="Content Placeholder 6">
            <a:extLst>
              <a:ext uri="{FF2B5EF4-FFF2-40B4-BE49-F238E27FC236}">
                <a16:creationId xmlns:a16="http://schemas.microsoft.com/office/drawing/2014/main" id="{945B8FFC-60D0-FE4A-B9BC-C219EAC30BF5}"/>
              </a:ext>
            </a:extLst>
          </p:cNvPr>
          <p:cNvSpPr txBox="1">
            <a:spLocks/>
          </p:cNvSpPr>
          <p:nvPr/>
        </p:nvSpPr>
        <p:spPr>
          <a:xfrm>
            <a:off x="7288222" y="2155539"/>
            <a:ext cx="4873298"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1001, T=1, V=1, n1, nT=1+2°ordK</a:t>
            </a:r>
          </a:p>
        </p:txBody>
      </p:sp>
      <p:sp>
        <p:nvSpPr>
          <p:cNvPr id="42" name="Rectangle 41">
            <a:extLst>
              <a:ext uri="{FF2B5EF4-FFF2-40B4-BE49-F238E27FC236}">
                <a16:creationId xmlns:a16="http://schemas.microsoft.com/office/drawing/2014/main" id="{3338A729-2DD0-5C46-9A51-41CFDBD0B0A0}"/>
              </a:ext>
            </a:extLst>
          </p:cNvPr>
          <p:cNvSpPr/>
          <p:nvPr/>
        </p:nvSpPr>
        <p:spPr>
          <a:xfrm>
            <a:off x="7278524" y="2539679"/>
            <a:ext cx="3904536" cy="276999"/>
          </a:xfrm>
          <a:prstGeom prst="rect">
            <a:avLst/>
          </a:prstGeom>
        </p:spPr>
        <p:txBody>
          <a:bodyPr wrap="square">
            <a:spAutoFit/>
          </a:bodyPr>
          <a:lstStyle/>
          <a:p>
            <a:r>
              <a:rPr lang="it-IT" sz="1200"/>
              <a:t>"_id": "41b6eb13c64e2f152652e9746ec111b4"</a:t>
            </a:r>
          </a:p>
        </p:txBody>
      </p:sp>
      <p:sp>
        <p:nvSpPr>
          <p:cNvPr id="43" name="Rectangle 42">
            <a:extLst>
              <a:ext uri="{FF2B5EF4-FFF2-40B4-BE49-F238E27FC236}">
                <a16:creationId xmlns:a16="http://schemas.microsoft.com/office/drawing/2014/main" id="{80160102-A20E-1C4F-9594-46ABBEB3AAE9}"/>
              </a:ext>
            </a:extLst>
          </p:cNvPr>
          <p:cNvSpPr/>
          <p:nvPr/>
        </p:nvSpPr>
        <p:spPr>
          <a:xfrm>
            <a:off x="7278524" y="1719717"/>
            <a:ext cx="4338047" cy="400110"/>
          </a:xfrm>
          <a:prstGeom prst="rect">
            <a:avLst/>
          </a:prstGeom>
        </p:spPr>
        <p:txBody>
          <a:bodyPr wrap="none">
            <a:spAutoFit/>
          </a:bodyPr>
          <a:lstStyle/>
          <a:p>
            <a:r>
              <a:rPr lang="it-IT" sz="2000" b="1">
                <a:latin typeface="IBM Plex Sans" panose="020B0503050203000203" pitchFamily="34" charset="0"/>
              </a:rPr>
              <a:t>ibmq_5_yorktown - ibmqx2 v2.0.0</a:t>
            </a:r>
          </a:p>
        </p:txBody>
      </p:sp>
      <p:sp>
        <p:nvSpPr>
          <p:cNvPr id="44" name="Rectangle 43">
            <a:extLst>
              <a:ext uri="{FF2B5EF4-FFF2-40B4-BE49-F238E27FC236}">
                <a16:creationId xmlns:a16="http://schemas.microsoft.com/office/drawing/2014/main" id="{A7740281-A015-0540-BEFE-B79F415F25B4}"/>
              </a:ext>
            </a:extLst>
          </p:cNvPr>
          <p:cNvSpPr/>
          <p:nvPr/>
        </p:nvSpPr>
        <p:spPr>
          <a:xfrm>
            <a:off x="11162740" y="3115659"/>
            <a:ext cx="2343684" cy="1938992"/>
          </a:xfrm>
          <a:prstGeom prst="rect">
            <a:avLst/>
          </a:prstGeom>
        </p:spPr>
        <p:txBody>
          <a:bodyPr wrap="square">
            <a:spAutoFit/>
          </a:bodyPr>
          <a:lstStyle/>
          <a:p>
            <a:r>
              <a:rPr lang="it-IT" sz="1200">
                <a:latin typeface="IBM Plex Sans" panose="020B0503050203000203" pitchFamily="34" charset="0"/>
              </a:rPr>
              <a:t>NO CORRECTION</a:t>
            </a:r>
          </a:p>
          <a:p>
            <a:r>
              <a:rPr lang="it-IT" sz="1200">
                <a:latin typeface="IBM Plex Sans" panose="020B0503050203000203" pitchFamily="34" charset="0"/>
              </a:rPr>
              <a:t>TRANSPILE L3</a:t>
            </a:r>
          </a:p>
          <a:p>
            <a:endParaRPr lang="it-IT" sz="1200">
              <a:latin typeface="IBM Plex Sans" panose="020B0503050203000203" pitchFamily="34" charset="0"/>
            </a:endParaRPr>
          </a:p>
          <a:p>
            <a:r>
              <a:rPr lang="it-IT" sz="1200">
                <a:latin typeface="IBM Plex Sans" panose="020B0503050203000203" pitchFamily="34" charset="0"/>
              </a:rPr>
              <a:t> "depth": 32,</a:t>
            </a:r>
          </a:p>
          <a:p>
            <a:r>
              <a:rPr lang="it-IT" sz="1200">
                <a:latin typeface="IBM Plex Sans" panose="020B0503050203000203" pitchFamily="34" charset="0"/>
              </a:rPr>
              <a:t>  "gates": {</a:t>
            </a:r>
          </a:p>
          <a:p>
            <a:r>
              <a:rPr lang="it-IT" sz="1200">
                <a:latin typeface="IBM Plex Sans" panose="020B0503050203000203" pitchFamily="34" charset="0"/>
              </a:rPr>
              <a:t>    "u3": 38,</a:t>
            </a:r>
          </a:p>
          <a:p>
            <a:r>
              <a:rPr lang="it-IT" sz="1200">
                <a:latin typeface="IBM Plex Sans" panose="020B0503050203000203" pitchFamily="34" charset="0"/>
              </a:rPr>
              <a:t>    "cx": 32,</a:t>
            </a:r>
          </a:p>
          <a:p>
            <a:r>
              <a:rPr lang="it-IT" sz="1200">
                <a:latin typeface="IBM Plex Sans" panose="020B0503050203000203" pitchFamily="34" charset="0"/>
              </a:rPr>
              <a:t>    "barrier": 1,</a:t>
            </a:r>
          </a:p>
          <a:p>
            <a:r>
              <a:rPr lang="it-IT" sz="1200">
                <a:latin typeface="IBM Plex Sans" panose="020B0503050203000203" pitchFamily="34" charset="0"/>
              </a:rPr>
              <a:t>    "measure": 1</a:t>
            </a:r>
          </a:p>
          <a:p>
            <a:r>
              <a:rPr lang="it-IT" sz="1200">
                <a:latin typeface="IBM Plex Sans" panose="020B0503050203000203" pitchFamily="34" charset="0"/>
              </a:rPr>
              <a:t>  }</a:t>
            </a:r>
          </a:p>
        </p:txBody>
      </p:sp>
      <p:sp>
        <p:nvSpPr>
          <p:cNvPr id="48" name="Rectangle 47">
            <a:extLst>
              <a:ext uri="{FF2B5EF4-FFF2-40B4-BE49-F238E27FC236}">
                <a16:creationId xmlns:a16="http://schemas.microsoft.com/office/drawing/2014/main" id="{7602B4B7-00FE-B849-B484-9BAAE30066F5}"/>
              </a:ext>
            </a:extLst>
          </p:cNvPr>
          <p:cNvSpPr/>
          <p:nvPr/>
        </p:nvSpPr>
        <p:spPr>
          <a:xfrm>
            <a:off x="11162740" y="5794387"/>
            <a:ext cx="2343684" cy="1938992"/>
          </a:xfrm>
          <a:prstGeom prst="rect">
            <a:avLst/>
          </a:prstGeom>
        </p:spPr>
        <p:txBody>
          <a:bodyPr wrap="square">
            <a:spAutoFit/>
          </a:bodyPr>
          <a:lstStyle/>
          <a:p>
            <a:r>
              <a:rPr lang="it-IT" sz="1200">
                <a:latin typeface="IBM Plex Sans" panose="020B0503050203000203" pitchFamily="34" charset="0"/>
              </a:rPr>
              <a:t>CORRECTION FACTOR 0.8</a:t>
            </a:r>
          </a:p>
          <a:p>
            <a:r>
              <a:rPr lang="it-IT" sz="1200">
                <a:latin typeface="IBM Plex Sans" panose="020B0503050203000203" pitchFamily="34" charset="0"/>
              </a:rPr>
              <a:t>TRANSPILE L3</a:t>
            </a:r>
          </a:p>
          <a:p>
            <a:endParaRPr lang="it-IT" sz="1200">
              <a:latin typeface="IBM Plex Sans" panose="020B0503050203000203" pitchFamily="34" charset="0"/>
            </a:endParaRPr>
          </a:p>
          <a:p>
            <a:r>
              <a:rPr lang="it-IT" sz="1200">
                <a:latin typeface="IBM Plex Sans" panose="020B0503050203000203" pitchFamily="34" charset="0"/>
              </a:rPr>
              <a:t> "depth": 32,</a:t>
            </a:r>
          </a:p>
          <a:p>
            <a:r>
              <a:rPr lang="it-IT" sz="1200">
                <a:latin typeface="IBM Plex Sans" panose="020B0503050203000203" pitchFamily="34" charset="0"/>
              </a:rPr>
              <a:t>  "gates": {</a:t>
            </a:r>
          </a:p>
          <a:p>
            <a:r>
              <a:rPr lang="it-IT" sz="1200">
                <a:latin typeface="IBM Plex Sans" panose="020B0503050203000203" pitchFamily="34" charset="0"/>
              </a:rPr>
              <a:t>    "u3": 38,</a:t>
            </a:r>
          </a:p>
          <a:p>
            <a:r>
              <a:rPr lang="it-IT" sz="1200">
                <a:latin typeface="IBM Plex Sans" panose="020B0503050203000203" pitchFamily="34" charset="0"/>
              </a:rPr>
              <a:t>    "cx": 32,</a:t>
            </a:r>
          </a:p>
          <a:p>
            <a:r>
              <a:rPr lang="it-IT" sz="1200">
                <a:latin typeface="IBM Plex Sans" panose="020B0503050203000203" pitchFamily="34" charset="0"/>
              </a:rPr>
              <a:t>    "barrier": 1,</a:t>
            </a:r>
          </a:p>
          <a:p>
            <a:r>
              <a:rPr lang="it-IT" sz="1200">
                <a:latin typeface="IBM Plex Sans" panose="020B0503050203000203" pitchFamily="34" charset="0"/>
              </a:rPr>
              <a:t>    "measure": 1</a:t>
            </a:r>
          </a:p>
          <a:p>
            <a:r>
              <a:rPr lang="it-IT" sz="1200">
                <a:latin typeface="IBM Plex Sans" panose="020B0503050203000203" pitchFamily="34" charset="0"/>
              </a:rPr>
              <a:t>  }</a:t>
            </a:r>
          </a:p>
        </p:txBody>
      </p:sp>
      <p:pic>
        <p:nvPicPr>
          <p:cNvPr id="10" name="Picture 9">
            <a:extLst>
              <a:ext uri="{FF2B5EF4-FFF2-40B4-BE49-F238E27FC236}">
                <a16:creationId xmlns:a16="http://schemas.microsoft.com/office/drawing/2014/main" id="{6B4E4804-6847-964E-A0F7-5EE673799DFC}"/>
              </a:ext>
            </a:extLst>
          </p:cNvPr>
          <p:cNvPicPr>
            <a:picLocks noChangeAspect="1"/>
          </p:cNvPicPr>
          <p:nvPr/>
        </p:nvPicPr>
        <p:blipFill>
          <a:blip r:embed="rId3"/>
          <a:stretch>
            <a:fillRect/>
          </a:stretch>
        </p:blipFill>
        <p:spPr>
          <a:xfrm>
            <a:off x="12121404" y="0"/>
            <a:ext cx="2508995" cy="1579559"/>
          </a:xfrm>
          <a:prstGeom prst="rect">
            <a:avLst/>
          </a:prstGeom>
        </p:spPr>
      </p:pic>
      <p:pic>
        <p:nvPicPr>
          <p:cNvPr id="19" name="Picture 18">
            <a:extLst>
              <a:ext uri="{FF2B5EF4-FFF2-40B4-BE49-F238E27FC236}">
                <a16:creationId xmlns:a16="http://schemas.microsoft.com/office/drawing/2014/main" id="{AD2B9278-6CCA-5A41-A9E2-9BE60D5D4637}"/>
              </a:ext>
            </a:extLst>
          </p:cNvPr>
          <p:cNvPicPr>
            <a:picLocks noChangeAspect="1"/>
          </p:cNvPicPr>
          <p:nvPr/>
        </p:nvPicPr>
        <p:blipFill>
          <a:blip r:embed="rId4"/>
          <a:stretch>
            <a:fillRect/>
          </a:stretch>
        </p:blipFill>
        <p:spPr>
          <a:xfrm>
            <a:off x="471897" y="5387671"/>
            <a:ext cx="4022841" cy="2757927"/>
          </a:xfrm>
          <a:prstGeom prst="rect">
            <a:avLst/>
          </a:prstGeom>
        </p:spPr>
      </p:pic>
      <p:pic>
        <p:nvPicPr>
          <p:cNvPr id="20" name="Picture 19">
            <a:extLst>
              <a:ext uri="{FF2B5EF4-FFF2-40B4-BE49-F238E27FC236}">
                <a16:creationId xmlns:a16="http://schemas.microsoft.com/office/drawing/2014/main" id="{A0384CBE-7D03-FA4D-B8DE-0E10872DCAF2}"/>
              </a:ext>
            </a:extLst>
          </p:cNvPr>
          <p:cNvPicPr>
            <a:picLocks noChangeAspect="1"/>
          </p:cNvPicPr>
          <p:nvPr/>
        </p:nvPicPr>
        <p:blipFill>
          <a:blip r:embed="rId5"/>
          <a:stretch>
            <a:fillRect/>
          </a:stretch>
        </p:blipFill>
        <p:spPr>
          <a:xfrm>
            <a:off x="7062684" y="2763520"/>
            <a:ext cx="4022839" cy="2757926"/>
          </a:xfrm>
          <a:prstGeom prst="rect">
            <a:avLst/>
          </a:prstGeom>
        </p:spPr>
      </p:pic>
      <p:pic>
        <p:nvPicPr>
          <p:cNvPr id="21" name="Picture 20">
            <a:extLst>
              <a:ext uri="{FF2B5EF4-FFF2-40B4-BE49-F238E27FC236}">
                <a16:creationId xmlns:a16="http://schemas.microsoft.com/office/drawing/2014/main" id="{1C22CA63-4609-624E-8A0F-101953F824E4}"/>
              </a:ext>
            </a:extLst>
          </p:cNvPr>
          <p:cNvPicPr>
            <a:picLocks noChangeAspect="1"/>
          </p:cNvPicPr>
          <p:nvPr/>
        </p:nvPicPr>
        <p:blipFill>
          <a:blip r:embed="rId6"/>
          <a:stretch>
            <a:fillRect/>
          </a:stretch>
        </p:blipFill>
        <p:spPr>
          <a:xfrm>
            <a:off x="7062684" y="5382454"/>
            <a:ext cx="4022839" cy="2757926"/>
          </a:xfrm>
          <a:prstGeom prst="rect">
            <a:avLst/>
          </a:prstGeom>
        </p:spPr>
      </p:pic>
      <p:sp>
        <p:nvSpPr>
          <p:cNvPr id="22" name="Rectangle 21">
            <a:extLst>
              <a:ext uri="{FF2B5EF4-FFF2-40B4-BE49-F238E27FC236}">
                <a16:creationId xmlns:a16="http://schemas.microsoft.com/office/drawing/2014/main" id="{C4E5B3C1-0988-D843-ACF4-381260AE1909}"/>
              </a:ext>
            </a:extLst>
          </p:cNvPr>
          <p:cNvSpPr/>
          <p:nvPr/>
        </p:nvSpPr>
        <p:spPr>
          <a:xfrm>
            <a:off x="8201472" y="685800"/>
            <a:ext cx="2884051" cy="461665"/>
          </a:xfrm>
          <a:prstGeom prst="rect">
            <a:avLst/>
          </a:prstGeom>
          <a:noFill/>
        </p:spPr>
        <p:txBody>
          <a:bodyPr wrap="square" lIns="91440" tIns="45720" rIns="91440" bIns="45720">
            <a:spAutoFit/>
          </a:bodyPr>
          <a:lstStyle/>
          <a:p>
            <a:pPr algn="ctr"/>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“1.5 Trotter steps”</a:t>
            </a:r>
          </a:p>
        </p:txBody>
      </p:sp>
    </p:spTree>
    <p:extLst>
      <p:ext uri="{BB962C8B-B14F-4D97-AF65-F5344CB8AC3E}">
        <p14:creationId xmlns:p14="http://schemas.microsoft.com/office/powerpoint/2010/main" val="18150884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70BCDF-C481-9D4A-9B11-ED93817D16C1}"/>
              </a:ext>
            </a:extLst>
          </p:cNvPr>
          <p:cNvPicPr>
            <a:picLocks noChangeAspect="1"/>
          </p:cNvPicPr>
          <p:nvPr/>
        </p:nvPicPr>
        <p:blipFill>
          <a:blip r:embed="rId2"/>
          <a:stretch>
            <a:fillRect/>
          </a:stretch>
        </p:blipFill>
        <p:spPr>
          <a:xfrm>
            <a:off x="7067295" y="2764259"/>
            <a:ext cx="4017762" cy="2754445"/>
          </a:xfrm>
          <a:prstGeom prst="rect">
            <a:avLst/>
          </a:prstGeom>
        </p:spPr>
      </p:pic>
      <p:pic>
        <p:nvPicPr>
          <p:cNvPr id="11" name="Picture 10">
            <a:extLst>
              <a:ext uri="{FF2B5EF4-FFF2-40B4-BE49-F238E27FC236}">
                <a16:creationId xmlns:a16="http://schemas.microsoft.com/office/drawing/2014/main" id="{FE94F8E1-2173-2E44-BC22-933B82D84ACE}"/>
              </a:ext>
            </a:extLst>
          </p:cNvPr>
          <p:cNvPicPr>
            <a:picLocks noChangeAspect="1"/>
          </p:cNvPicPr>
          <p:nvPr/>
        </p:nvPicPr>
        <p:blipFill>
          <a:blip r:embed="rId3"/>
          <a:stretch>
            <a:fillRect/>
          </a:stretch>
        </p:blipFill>
        <p:spPr>
          <a:xfrm>
            <a:off x="7065228" y="5396184"/>
            <a:ext cx="4017762" cy="2754445"/>
          </a:xfrm>
          <a:prstGeom prst="rect">
            <a:avLst/>
          </a:prstGeom>
        </p:spPr>
      </p:pic>
      <p:sp>
        <p:nvSpPr>
          <p:cNvPr id="2" name="Text Placeholder 1">
            <a:extLst>
              <a:ext uri="{FF2B5EF4-FFF2-40B4-BE49-F238E27FC236}">
                <a16:creationId xmlns:a16="http://schemas.microsoft.com/office/drawing/2014/main" id="{6FC6DC0F-20CB-8642-89F2-B39B771D84CC}"/>
              </a:ext>
            </a:extLst>
          </p:cNvPr>
          <p:cNvSpPr>
            <a:spLocks noGrp="1"/>
          </p:cNvSpPr>
          <p:nvPr>
            <p:ph type="body" sz="quarter" idx="11"/>
          </p:nvPr>
        </p:nvSpPr>
        <p:spPr/>
        <p:txBody>
          <a:bodyPr/>
          <a:lstStyle/>
          <a:p>
            <a:r>
              <a:rPr lang="it-IT"/>
              <a:t>Real runs</a:t>
            </a:r>
          </a:p>
        </p:txBody>
      </p:sp>
      <p:sp>
        <p:nvSpPr>
          <p:cNvPr id="3" name="Title 2">
            <a:extLst>
              <a:ext uri="{FF2B5EF4-FFF2-40B4-BE49-F238E27FC236}">
                <a16:creationId xmlns:a16="http://schemas.microsoft.com/office/drawing/2014/main" id="{C185E944-B7E2-D843-9010-83D182066E49}"/>
              </a:ext>
            </a:extLst>
          </p:cNvPr>
          <p:cNvSpPr>
            <a:spLocks noGrp="1"/>
          </p:cNvSpPr>
          <p:nvPr>
            <p:ph type="title"/>
          </p:nvPr>
        </p:nvSpPr>
        <p:spPr/>
        <p:txBody>
          <a:bodyPr/>
          <a:lstStyle/>
          <a:p>
            <a:r>
              <a:rPr lang="it-IT"/>
              <a:t>2 sites Hubbard HW run results</a:t>
            </a:r>
          </a:p>
        </p:txBody>
      </p:sp>
      <p:sp>
        <p:nvSpPr>
          <p:cNvPr id="5" name="Content Placeholder 6">
            <a:extLst>
              <a:ext uri="{FF2B5EF4-FFF2-40B4-BE49-F238E27FC236}">
                <a16:creationId xmlns:a16="http://schemas.microsoft.com/office/drawing/2014/main" id="{99E72595-B88B-214F-B28D-827CEEE7CA85}"/>
              </a:ext>
            </a:extLst>
          </p:cNvPr>
          <p:cNvSpPr txBox="1">
            <a:spLocks/>
          </p:cNvSpPr>
          <p:nvPr/>
        </p:nvSpPr>
        <p:spPr>
          <a:xfrm>
            <a:off x="703784" y="2103120"/>
            <a:ext cx="4645456"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1001, T=1, V=1, n1, nT=2</a:t>
            </a:r>
          </a:p>
        </p:txBody>
      </p:sp>
      <p:sp>
        <p:nvSpPr>
          <p:cNvPr id="6" name="Rectangle 5">
            <a:extLst>
              <a:ext uri="{FF2B5EF4-FFF2-40B4-BE49-F238E27FC236}">
                <a16:creationId xmlns:a16="http://schemas.microsoft.com/office/drawing/2014/main" id="{0397ADB4-B516-3F49-A54C-FA5700EB2EA9}"/>
              </a:ext>
            </a:extLst>
          </p:cNvPr>
          <p:cNvSpPr/>
          <p:nvPr/>
        </p:nvSpPr>
        <p:spPr>
          <a:xfrm>
            <a:off x="694086" y="2487260"/>
            <a:ext cx="3904536" cy="276999"/>
          </a:xfrm>
          <a:prstGeom prst="rect">
            <a:avLst/>
          </a:prstGeom>
        </p:spPr>
        <p:txBody>
          <a:bodyPr wrap="square">
            <a:spAutoFit/>
          </a:bodyPr>
          <a:lstStyle/>
          <a:p>
            <a:r>
              <a:rPr lang="it-IT" sz="1200"/>
              <a:t>"_id": "4ac36b4a849b66300aabdbd030aa946c"</a:t>
            </a:r>
          </a:p>
        </p:txBody>
      </p:sp>
      <p:sp>
        <p:nvSpPr>
          <p:cNvPr id="7" name="Rectangle 6">
            <a:extLst>
              <a:ext uri="{FF2B5EF4-FFF2-40B4-BE49-F238E27FC236}">
                <a16:creationId xmlns:a16="http://schemas.microsoft.com/office/drawing/2014/main" id="{05829262-5AD5-AF45-B47D-12B0CE4983E3}"/>
              </a:ext>
            </a:extLst>
          </p:cNvPr>
          <p:cNvSpPr/>
          <p:nvPr/>
        </p:nvSpPr>
        <p:spPr>
          <a:xfrm>
            <a:off x="694086" y="1667298"/>
            <a:ext cx="4338047" cy="400110"/>
          </a:xfrm>
          <a:prstGeom prst="rect">
            <a:avLst/>
          </a:prstGeom>
        </p:spPr>
        <p:txBody>
          <a:bodyPr wrap="none">
            <a:spAutoFit/>
          </a:bodyPr>
          <a:lstStyle/>
          <a:p>
            <a:r>
              <a:rPr lang="it-IT" sz="2000" b="1">
                <a:latin typeface="IBM Plex Sans" panose="020B0503050203000203" pitchFamily="34" charset="0"/>
              </a:rPr>
              <a:t>ibmq_5_yorktown - ibmqx2 v2.0.0</a:t>
            </a:r>
          </a:p>
        </p:txBody>
      </p:sp>
      <p:sp>
        <p:nvSpPr>
          <p:cNvPr id="8" name="Rectangle 7">
            <a:extLst>
              <a:ext uri="{FF2B5EF4-FFF2-40B4-BE49-F238E27FC236}">
                <a16:creationId xmlns:a16="http://schemas.microsoft.com/office/drawing/2014/main" id="{E9FCE657-2C17-7E46-86E8-9B36F4BFE420}"/>
              </a:ext>
            </a:extLst>
          </p:cNvPr>
          <p:cNvSpPr/>
          <p:nvPr/>
        </p:nvSpPr>
        <p:spPr>
          <a:xfrm>
            <a:off x="4578302" y="3063240"/>
            <a:ext cx="2343684" cy="1938992"/>
          </a:xfrm>
          <a:prstGeom prst="rect">
            <a:avLst/>
          </a:prstGeom>
        </p:spPr>
        <p:txBody>
          <a:bodyPr wrap="square">
            <a:spAutoFit/>
          </a:bodyPr>
          <a:lstStyle/>
          <a:p>
            <a:r>
              <a:rPr lang="it-IT" sz="1200">
                <a:latin typeface="IBM Plex Sans" panose="020B0503050203000203" pitchFamily="34" charset="0"/>
              </a:rPr>
              <a:t>NO CORRECTION</a:t>
            </a:r>
          </a:p>
          <a:p>
            <a:r>
              <a:rPr lang="it-IT" sz="1200">
                <a:latin typeface="IBM Plex Sans" panose="020B0503050203000203" pitchFamily="34" charset="0"/>
              </a:rPr>
              <a:t>initial_layout = [0,1,2,3]</a:t>
            </a:r>
          </a:p>
          <a:p>
            <a:endParaRPr lang="it-IT" sz="1200">
              <a:latin typeface="IBM Plex Sans" panose="020B0503050203000203" pitchFamily="34" charset="0"/>
            </a:endParaRPr>
          </a:p>
          <a:p>
            <a:r>
              <a:rPr lang="it-IT" sz="1200">
                <a:latin typeface="IBM Plex Sans" panose="020B0503050203000203" pitchFamily="34" charset="0"/>
              </a:rPr>
              <a:t> "depth": 36,</a:t>
            </a:r>
          </a:p>
          <a:p>
            <a:r>
              <a:rPr lang="it-IT" sz="1200">
                <a:latin typeface="IBM Plex Sans" panose="020B0503050203000203" pitchFamily="34" charset="0"/>
              </a:rPr>
              <a:t>  "gates": {</a:t>
            </a:r>
          </a:p>
          <a:p>
            <a:r>
              <a:rPr lang="it-IT" sz="1200">
                <a:latin typeface="IBM Plex Sans" panose="020B0503050203000203" pitchFamily="34" charset="0"/>
              </a:rPr>
              <a:t>    "u3": 44,</a:t>
            </a:r>
          </a:p>
          <a:p>
            <a:r>
              <a:rPr lang="it-IT" sz="1200">
                <a:latin typeface="IBM Plex Sans" panose="020B0503050203000203" pitchFamily="34" charset="0"/>
              </a:rPr>
              <a:t>    "cx": 39,</a:t>
            </a:r>
          </a:p>
          <a:p>
            <a:r>
              <a:rPr lang="it-IT" sz="1200">
                <a:latin typeface="IBM Plex Sans" panose="020B0503050203000203" pitchFamily="34" charset="0"/>
              </a:rPr>
              <a:t>    "barrier": 1,</a:t>
            </a:r>
          </a:p>
          <a:p>
            <a:r>
              <a:rPr lang="it-IT" sz="1200">
                <a:latin typeface="IBM Plex Sans" panose="020B0503050203000203" pitchFamily="34" charset="0"/>
              </a:rPr>
              <a:t>    "measure": 1</a:t>
            </a:r>
          </a:p>
          <a:p>
            <a:r>
              <a:rPr lang="it-IT" sz="1200">
                <a:latin typeface="IBM Plex Sans" panose="020B0503050203000203" pitchFamily="34" charset="0"/>
              </a:rPr>
              <a:t>  }</a:t>
            </a:r>
          </a:p>
        </p:txBody>
      </p:sp>
      <p:sp>
        <p:nvSpPr>
          <p:cNvPr id="9" name="Freeform 8">
            <a:extLst>
              <a:ext uri="{FF2B5EF4-FFF2-40B4-BE49-F238E27FC236}">
                <a16:creationId xmlns:a16="http://schemas.microsoft.com/office/drawing/2014/main" id="{5BF6C044-1D47-DE40-969C-A0E9FAC62A4E}"/>
              </a:ext>
            </a:extLst>
          </p:cNvPr>
          <p:cNvSpPr/>
          <p:nvPr/>
        </p:nvSpPr>
        <p:spPr>
          <a:xfrm>
            <a:off x="8605381" y="3173640"/>
            <a:ext cx="2480153" cy="837821"/>
          </a:xfrm>
          <a:custGeom>
            <a:avLst/>
            <a:gdLst>
              <a:gd name="connsiteX0" fmla="*/ 0 w 2480153"/>
              <a:gd name="connsiteY0" fmla="*/ 436988 h 837821"/>
              <a:gd name="connsiteX1" fmla="*/ 1302707 w 2480153"/>
              <a:gd name="connsiteY1" fmla="*/ 11103 h 837821"/>
              <a:gd name="connsiteX2" fmla="*/ 2480153 w 2480153"/>
              <a:gd name="connsiteY2" fmla="*/ 837821 h 837821"/>
            </a:gdLst>
            <a:ahLst/>
            <a:cxnLst>
              <a:cxn ang="0">
                <a:pos x="connsiteX0" y="connsiteY0"/>
              </a:cxn>
              <a:cxn ang="0">
                <a:pos x="connsiteX1" y="connsiteY1"/>
              </a:cxn>
              <a:cxn ang="0">
                <a:pos x="connsiteX2" y="connsiteY2"/>
              </a:cxn>
            </a:cxnLst>
            <a:rect l="l" t="t" r="r" b="b"/>
            <a:pathLst>
              <a:path w="2480153" h="837821">
                <a:moveTo>
                  <a:pt x="0" y="436988"/>
                </a:moveTo>
                <a:cubicBezTo>
                  <a:pt x="444674" y="190642"/>
                  <a:pt x="889348" y="-55703"/>
                  <a:pt x="1302707" y="11103"/>
                </a:cubicBezTo>
                <a:cubicBezTo>
                  <a:pt x="1716066" y="77909"/>
                  <a:pt x="2386208" y="687509"/>
                  <a:pt x="2480153" y="837821"/>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9" name="Rectangle 38">
            <a:extLst>
              <a:ext uri="{FF2B5EF4-FFF2-40B4-BE49-F238E27FC236}">
                <a16:creationId xmlns:a16="http://schemas.microsoft.com/office/drawing/2014/main" id="{0E62737C-DD1E-D841-92CE-4CB1C8D81F8D}"/>
              </a:ext>
            </a:extLst>
          </p:cNvPr>
          <p:cNvSpPr/>
          <p:nvPr/>
        </p:nvSpPr>
        <p:spPr>
          <a:xfrm>
            <a:off x="5257800" y="1719717"/>
            <a:ext cx="1402045" cy="1015663"/>
          </a:xfrm>
          <a:prstGeom prst="rect">
            <a:avLst/>
          </a:prstGeom>
        </p:spPr>
        <p:txBody>
          <a:bodyPr wrap="square">
            <a:spAutoFit/>
          </a:bodyPr>
          <a:lstStyle/>
          <a:p>
            <a:r>
              <a:rPr lang="it-IT" sz="1200">
                <a:latin typeface="IBM Plex Sans" panose="020B0503050203000203" pitchFamily="34" charset="0"/>
              </a:rPr>
              <a:t>REQUIRED CX</a:t>
            </a:r>
          </a:p>
          <a:p>
            <a:r>
              <a:rPr lang="it-IT" sz="1200">
                <a:latin typeface="IBM Plex Sans" panose="020B0503050203000203" pitchFamily="34" charset="0"/>
              </a:rPr>
              <a:t>(0-1) x4 direct</a:t>
            </a:r>
          </a:p>
          <a:p>
            <a:r>
              <a:rPr lang="it-IT" sz="1200">
                <a:latin typeface="IBM Plex Sans" panose="020B0503050203000203" pitchFamily="34" charset="0"/>
              </a:rPr>
              <a:t>(2-3) x4 direct</a:t>
            </a:r>
          </a:p>
          <a:p>
            <a:r>
              <a:rPr lang="it-IT" sz="1200">
                <a:latin typeface="IBM Plex Sans" panose="020B0503050203000203" pitchFamily="34" charset="0"/>
              </a:rPr>
              <a:t>(0-3) x2 indirect</a:t>
            </a:r>
          </a:p>
          <a:p>
            <a:r>
              <a:rPr lang="it-IT" sz="1200">
                <a:latin typeface="IBM Plex Sans" panose="020B0503050203000203" pitchFamily="34" charset="0"/>
              </a:rPr>
              <a:t>(1-2) x2 direct</a:t>
            </a:r>
          </a:p>
        </p:txBody>
      </p:sp>
      <p:sp>
        <p:nvSpPr>
          <p:cNvPr id="18" name="TextBox 17">
            <a:extLst>
              <a:ext uri="{FF2B5EF4-FFF2-40B4-BE49-F238E27FC236}">
                <a16:creationId xmlns:a16="http://schemas.microsoft.com/office/drawing/2014/main" id="{FC98E0AA-B52B-B146-B63B-9A35B0C6784D}"/>
              </a:ext>
            </a:extLst>
          </p:cNvPr>
          <p:cNvSpPr txBox="1"/>
          <p:nvPr/>
        </p:nvSpPr>
        <p:spPr>
          <a:xfrm>
            <a:off x="365760" y="1096059"/>
            <a:ext cx="1541540" cy="369332"/>
          </a:xfrm>
          <a:prstGeom prst="rect">
            <a:avLst/>
          </a:prstGeom>
          <a:noFill/>
        </p:spPr>
        <p:txBody>
          <a:bodyPr wrap="square" rtlCol="0">
            <a:spAutoFit/>
          </a:bodyPr>
          <a:lstStyle/>
          <a:p>
            <a:r>
              <a:rPr lang="it-IT" sz="1800" b="1">
                <a:solidFill>
                  <a:schemeClr val="bg2">
                    <a:lumMod val="50000"/>
                  </a:schemeClr>
                </a:solidFill>
                <a:latin typeface="IBM Plex Sans" panose="020B0503050203000203" pitchFamily="34" charset="0"/>
              </a:rPr>
              <a:t>Mapping 2</a:t>
            </a:r>
          </a:p>
        </p:txBody>
      </p:sp>
      <p:sp>
        <p:nvSpPr>
          <p:cNvPr id="29" name="Rectangle 28">
            <a:extLst>
              <a:ext uri="{FF2B5EF4-FFF2-40B4-BE49-F238E27FC236}">
                <a16:creationId xmlns:a16="http://schemas.microsoft.com/office/drawing/2014/main" id="{9F8D8597-8212-B64D-B316-4AD50669CC9E}"/>
              </a:ext>
            </a:extLst>
          </p:cNvPr>
          <p:cNvSpPr/>
          <p:nvPr/>
        </p:nvSpPr>
        <p:spPr>
          <a:xfrm>
            <a:off x="4578302" y="5741968"/>
            <a:ext cx="2343684" cy="1938992"/>
          </a:xfrm>
          <a:prstGeom prst="rect">
            <a:avLst/>
          </a:prstGeom>
        </p:spPr>
        <p:txBody>
          <a:bodyPr wrap="square">
            <a:spAutoFit/>
          </a:bodyPr>
          <a:lstStyle/>
          <a:p>
            <a:r>
              <a:rPr lang="it-IT" sz="1200">
                <a:latin typeface="IBM Plex Sans" panose="020B0503050203000203" pitchFamily="34" charset="0"/>
              </a:rPr>
              <a:t>CORRECTION FACTOR 1.5</a:t>
            </a:r>
          </a:p>
          <a:p>
            <a:r>
              <a:rPr lang="it-IT" sz="1200">
                <a:latin typeface="IBM Plex Sans" panose="020B0503050203000203" pitchFamily="34" charset="0"/>
              </a:rPr>
              <a:t>initial_layout = [0,1,2,3]</a:t>
            </a:r>
          </a:p>
          <a:p>
            <a:endParaRPr lang="it-IT" sz="1200">
              <a:latin typeface="IBM Plex Sans" panose="020B0503050203000203" pitchFamily="34" charset="0"/>
            </a:endParaRPr>
          </a:p>
          <a:p>
            <a:r>
              <a:rPr lang="it-IT" sz="1200">
                <a:latin typeface="IBM Plex Sans" panose="020B0503050203000203" pitchFamily="34" charset="0"/>
              </a:rPr>
              <a:t> "depth": 36,</a:t>
            </a:r>
          </a:p>
          <a:p>
            <a:r>
              <a:rPr lang="it-IT" sz="1200">
                <a:latin typeface="IBM Plex Sans" panose="020B0503050203000203" pitchFamily="34" charset="0"/>
              </a:rPr>
              <a:t>  "gates": {</a:t>
            </a:r>
          </a:p>
          <a:p>
            <a:r>
              <a:rPr lang="it-IT" sz="1200">
                <a:latin typeface="IBM Plex Sans" panose="020B0503050203000203" pitchFamily="34" charset="0"/>
              </a:rPr>
              <a:t>    "u3": 44,</a:t>
            </a:r>
          </a:p>
          <a:p>
            <a:r>
              <a:rPr lang="it-IT" sz="1200">
                <a:latin typeface="IBM Plex Sans" panose="020B0503050203000203" pitchFamily="34" charset="0"/>
              </a:rPr>
              <a:t>    "cx": 39,</a:t>
            </a:r>
          </a:p>
          <a:p>
            <a:r>
              <a:rPr lang="it-IT" sz="1200">
                <a:latin typeface="IBM Plex Sans" panose="020B0503050203000203" pitchFamily="34" charset="0"/>
              </a:rPr>
              <a:t>    "barrier": 1,</a:t>
            </a:r>
          </a:p>
          <a:p>
            <a:r>
              <a:rPr lang="it-IT" sz="1200">
                <a:latin typeface="IBM Plex Sans" panose="020B0503050203000203" pitchFamily="34" charset="0"/>
              </a:rPr>
              <a:t>    "measure": 1</a:t>
            </a:r>
          </a:p>
          <a:p>
            <a:r>
              <a:rPr lang="it-IT" sz="1200">
                <a:latin typeface="IBM Plex Sans" panose="020B0503050203000203" pitchFamily="34" charset="0"/>
              </a:rPr>
              <a:t>  }</a:t>
            </a:r>
          </a:p>
        </p:txBody>
      </p:sp>
      <p:sp>
        <p:nvSpPr>
          <p:cNvPr id="41" name="Content Placeholder 6">
            <a:extLst>
              <a:ext uri="{FF2B5EF4-FFF2-40B4-BE49-F238E27FC236}">
                <a16:creationId xmlns:a16="http://schemas.microsoft.com/office/drawing/2014/main" id="{945B8FFC-60D0-FE4A-B9BC-C219EAC30BF5}"/>
              </a:ext>
            </a:extLst>
          </p:cNvPr>
          <p:cNvSpPr txBox="1">
            <a:spLocks/>
          </p:cNvSpPr>
          <p:nvPr/>
        </p:nvSpPr>
        <p:spPr>
          <a:xfrm>
            <a:off x="7288222" y="2155539"/>
            <a:ext cx="4873298"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1001, T=1, V=1, n1, nT=2</a:t>
            </a:r>
          </a:p>
        </p:txBody>
      </p:sp>
      <p:sp>
        <p:nvSpPr>
          <p:cNvPr id="42" name="Rectangle 41">
            <a:extLst>
              <a:ext uri="{FF2B5EF4-FFF2-40B4-BE49-F238E27FC236}">
                <a16:creationId xmlns:a16="http://schemas.microsoft.com/office/drawing/2014/main" id="{3338A729-2DD0-5C46-9A51-41CFDBD0B0A0}"/>
              </a:ext>
            </a:extLst>
          </p:cNvPr>
          <p:cNvSpPr/>
          <p:nvPr/>
        </p:nvSpPr>
        <p:spPr>
          <a:xfrm>
            <a:off x="7278524" y="2539679"/>
            <a:ext cx="3904536" cy="276999"/>
          </a:xfrm>
          <a:prstGeom prst="rect">
            <a:avLst/>
          </a:prstGeom>
        </p:spPr>
        <p:txBody>
          <a:bodyPr wrap="square">
            <a:spAutoFit/>
          </a:bodyPr>
          <a:lstStyle/>
          <a:p>
            <a:r>
              <a:rPr lang="it-IT" sz="1200"/>
              <a:t>"_id": "4ac36b4a849b66300aabdbd0301b4015"</a:t>
            </a:r>
          </a:p>
        </p:txBody>
      </p:sp>
      <p:sp>
        <p:nvSpPr>
          <p:cNvPr id="43" name="Rectangle 42">
            <a:extLst>
              <a:ext uri="{FF2B5EF4-FFF2-40B4-BE49-F238E27FC236}">
                <a16:creationId xmlns:a16="http://schemas.microsoft.com/office/drawing/2014/main" id="{80160102-A20E-1C4F-9594-46ABBEB3AAE9}"/>
              </a:ext>
            </a:extLst>
          </p:cNvPr>
          <p:cNvSpPr/>
          <p:nvPr/>
        </p:nvSpPr>
        <p:spPr>
          <a:xfrm>
            <a:off x="7278524" y="1719717"/>
            <a:ext cx="4338047" cy="400110"/>
          </a:xfrm>
          <a:prstGeom prst="rect">
            <a:avLst/>
          </a:prstGeom>
        </p:spPr>
        <p:txBody>
          <a:bodyPr wrap="none">
            <a:spAutoFit/>
          </a:bodyPr>
          <a:lstStyle/>
          <a:p>
            <a:r>
              <a:rPr lang="it-IT" sz="2000" b="1">
                <a:latin typeface="IBM Plex Sans" panose="020B0503050203000203" pitchFamily="34" charset="0"/>
              </a:rPr>
              <a:t>ibmq_5_yorktown - ibmqx2 v2.0.0</a:t>
            </a:r>
          </a:p>
        </p:txBody>
      </p:sp>
      <p:sp>
        <p:nvSpPr>
          <p:cNvPr id="44" name="Rectangle 43">
            <a:extLst>
              <a:ext uri="{FF2B5EF4-FFF2-40B4-BE49-F238E27FC236}">
                <a16:creationId xmlns:a16="http://schemas.microsoft.com/office/drawing/2014/main" id="{A7740281-A015-0540-BEFE-B79F415F25B4}"/>
              </a:ext>
            </a:extLst>
          </p:cNvPr>
          <p:cNvSpPr/>
          <p:nvPr/>
        </p:nvSpPr>
        <p:spPr>
          <a:xfrm>
            <a:off x="11162740" y="3115659"/>
            <a:ext cx="2343684" cy="1938992"/>
          </a:xfrm>
          <a:prstGeom prst="rect">
            <a:avLst/>
          </a:prstGeom>
        </p:spPr>
        <p:txBody>
          <a:bodyPr wrap="square">
            <a:spAutoFit/>
          </a:bodyPr>
          <a:lstStyle/>
          <a:p>
            <a:r>
              <a:rPr lang="it-IT" sz="1200">
                <a:latin typeface="IBM Plex Sans" panose="020B0503050203000203" pitchFamily="34" charset="0"/>
              </a:rPr>
              <a:t>NO CORRECTION</a:t>
            </a:r>
          </a:p>
          <a:p>
            <a:r>
              <a:rPr lang="it-IT" sz="1200">
                <a:latin typeface="IBM Plex Sans" panose="020B0503050203000203" pitchFamily="34" charset="0"/>
              </a:rPr>
              <a:t>TRANSPILE L3</a:t>
            </a:r>
          </a:p>
          <a:p>
            <a:endParaRPr lang="it-IT" sz="1200">
              <a:latin typeface="IBM Plex Sans" panose="020B0503050203000203" pitchFamily="34" charset="0"/>
            </a:endParaRPr>
          </a:p>
          <a:p>
            <a:r>
              <a:rPr lang="it-IT" sz="1200">
                <a:latin typeface="IBM Plex Sans" panose="020B0503050203000203" pitchFamily="34" charset="0"/>
              </a:rPr>
              <a:t>"depth": 39,</a:t>
            </a:r>
          </a:p>
          <a:p>
            <a:r>
              <a:rPr lang="it-IT" sz="1200">
                <a:latin typeface="IBM Plex Sans" panose="020B0503050203000203" pitchFamily="34" charset="0"/>
              </a:rPr>
              <a:t>  "gates": {</a:t>
            </a:r>
          </a:p>
          <a:p>
            <a:r>
              <a:rPr lang="it-IT" sz="1200">
                <a:latin typeface="IBM Plex Sans" panose="020B0503050203000203" pitchFamily="34" charset="0"/>
              </a:rPr>
              <a:t>    "u3": 44,</a:t>
            </a:r>
          </a:p>
          <a:p>
            <a:r>
              <a:rPr lang="it-IT" sz="1200">
                <a:latin typeface="IBM Plex Sans" panose="020B0503050203000203" pitchFamily="34" charset="0"/>
              </a:rPr>
              <a:t>    "cx": 36,</a:t>
            </a:r>
          </a:p>
          <a:p>
            <a:r>
              <a:rPr lang="it-IT" sz="1200">
                <a:latin typeface="IBM Plex Sans" panose="020B0503050203000203" pitchFamily="34" charset="0"/>
              </a:rPr>
              <a:t>    "barrier": 1,</a:t>
            </a:r>
          </a:p>
          <a:p>
            <a:r>
              <a:rPr lang="it-IT" sz="1200">
                <a:latin typeface="IBM Plex Sans" panose="020B0503050203000203" pitchFamily="34" charset="0"/>
              </a:rPr>
              <a:t>    "measure": 1</a:t>
            </a:r>
          </a:p>
          <a:p>
            <a:r>
              <a:rPr lang="it-IT" sz="1200">
                <a:latin typeface="IBM Plex Sans" panose="020B0503050203000203" pitchFamily="34" charset="0"/>
              </a:rPr>
              <a:t>  }</a:t>
            </a:r>
          </a:p>
        </p:txBody>
      </p:sp>
      <p:sp>
        <p:nvSpPr>
          <p:cNvPr id="48" name="Rectangle 47">
            <a:extLst>
              <a:ext uri="{FF2B5EF4-FFF2-40B4-BE49-F238E27FC236}">
                <a16:creationId xmlns:a16="http://schemas.microsoft.com/office/drawing/2014/main" id="{7602B4B7-00FE-B849-B484-9BAAE30066F5}"/>
              </a:ext>
            </a:extLst>
          </p:cNvPr>
          <p:cNvSpPr/>
          <p:nvPr/>
        </p:nvSpPr>
        <p:spPr>
          <a:xfrm>
            <a:off x="11162740" y="5794387"/>
            <a:ext cx="2343684" cy="1938992"/>
          </a:xfrm>
          <a:prstGeom prst="rect">
            <a:avLst/>
          </a:prstGeom>
        </p:spPr>
        <p:txBody>
          <a:bodyPr wrap="square">
            <a:spAutoFit/>
          </a:bodyPr>
          <a:lstStyle/>
          <a:p>
            <a:r>
              <a:rPr lang="it-IT" sz="1200">
                <a:latin typeface="IBM Plex Sans" panose="020B0503050203000203" pitchFamily="34" charset="0"/>
              </a:rPr>
              <a:t>CORRECTION FACTOR 3.5</a:t>
            </a:r>
          </a:p>
          <a:p>
            <a:r>
              <a:rPr lang="it-IT" sz="1200">
                <a:latin typeface="IBM Plex Sans" panose="020B0503050203000203" pitchFamily="34" charset="0"/>
              </a:rPr>
              <a:t>TRANSPILE L3</a:t>
            </a:r>
          </a:p>
          <a:p>
            <a:endParaRPr lang="it-IT" sz="1200">
              <a:latin typeface="IBM Plex Sans" panose="020B0503050203000203" pitchFamily="34" charset="0"/>
            </a:endParaRPr>
          </a:p>
          <a:p>
            <a:r>
              <a:rPr lang="it-IT" sz="1200">
                <a:latin typeface="IBM Plex Sans" panose="020B0503050203000203" pitchFamily="34" charset="0"/>
              </a:rPr>
              <a:t>"depth": 39,</a:t>
            </a:r>
          </a:p>
          <a:p>
            <a:r>
              <a:rPr lang="it-IT" sz="1200">
                <a:latin typeface="IBM Plex Sans" panose="020B0503050203000203" pitchFamily="34" charset="0"/>
              </a:rPr>
              <a:t>  "gates": {</a:t>
            </a:r>
          </a:p>
          <a:p>
            <a:r>
              <a:rPr lang="it-IT" sz="1200">
                <a:latin typeface="IBM Plex Sans" panose="020B0503050203000203" pitchFamily="34" charset="0"/>
              </a:rPr>
              <a:t>    "u3": 44,</a:t>
            </a:r>
          </a:p>
          <a:p>
            <a:r>
              <a:rPr lang="it-IT" sz="1200">
                <a:latin typeface="IBM Plex Sans" panose="020B0503050203000203" pitchFamily="34" charset="0"/>
              </a:rPr>
              <a:t>    "cx": 36,</a:t>
            </a:r>
          </a:p>
          <a:p>
            <a:r>
              <a:rPr lang="it-IT" sz="1200">
                <a:latin typeface="IBM Plex Sans" panose="020B0503050203000203" pitchFamily="34" charset="0"/>
              </a:rPr>
              <a:t>    "barrier": 1,</a:t>
            </a:r>
          </a:p>
          <a:p>
            <a:r>
              <a:rPr lang="it-IT" sz="1200">
                <a:latin typeface="IBM Plex Sans" panose="020B0503050203000203" pitchFamily="34" charset="0"/>
              </a:rPr>
              <a:t>    "measure": 1</a:t>
            </a:r>
          </a:p>
          <a:p>
            <a:r>
              <a:rPr lang="it-IT" sz="1200">
                <a:latin typeface="IBM Plex Sans" panose="020B0503050203000203" pitchFamily="34" charset="0"/>
              </a:rPr>
              <a:t>  }</a:t>
            </a:r>
          </a:p>
        </p:txBody>
      </p:sp>
      <p:pic>
        <p:nvPicPr>
          <p:cNvPr id="10" name="Picture 9">
            <a:extLst>
              <a:ext uri="{FF2B5EF4-FFF2-40B4-BE49-F238E27FC236}">
                <a16:creationId xmlns:a16="http://schemas.microsoft.com/office/drawing/2014/main" id="{6B4E4804-6847-964E-A0F7-5EE673799DFC}"/>
              </a:ext>
            </a:extLst>
          </p:cNvPr>
          <p:cNvPicPr>
            <a:picLocks noChangeAspect="1"/>
          </p:cNvPicPr>
          <p:nvPr/>
        </p:nvPicPr>
        <p:blipFill>
          <a:blip r:embed="rId4"/>
          <a:stretch>
            <a:fillRect/>
          </a:stretch>
        </p:blipFill>
        <p:spPr>
          <a:xfrm>
            <a:off x="12121404" y="0"/>
            <a:ext cx="2508995" cy="1579559"/>
          </a:xfrm>
          <a:prstGeom prst="rect">
            <a:avLst/>
          </a:prstGeom>
        </p:spPr>
      </p:pic>
      <p:sp>
        <p:nvSpPr>
          <p:cNvPr id="19" name="Rectangle 18">
            <a:extLst>
              <a:ext uri="{FF2B5EF4-FFF2-40B4-BE49-F238E27FC236}">
                <a16:creationId xmlns:a16="http://schemas.microsoft.com/office/drawing/2014/main" id="{2FAAF03A-EE5C-E04C-8709-41372343A30D}"/>
              </a:ext>
            </a:extLst>
          </p:cNvPr>
          <p:cNvSpPr/>
          <p:nvPr/>
        </p:nvSpPr>
        <p:spPr>
          <a:xfrm>
            <a:off x="8201472" y="685800"/>
            <a:ext cx="2884051" cy="461665"/>
          </a:xfrm>
          <a:prstGeom prst="rect">
            <a:avLst/>
          </a:prstGeom>
          <a:noFill/>
        </p:spPr>
        <p:txBody>
          <a:bodyPr wrap="square" lIns="91440" tIns="45720" rIns="91440" bIns="45720">
            <a:spAutoFit/>
          </a:bodyPr>
          <a:lstStyle/>
          <a:p>
            <a:pPr algn="ctr"/>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“2 Trotter steps”</a:t>
            </a:r>
          </a:p>
        </p:txBody>
      </p:sp>
      <p:pic>
        <p:nvPicPr>
          <p:cNvPr id="12" name="Picture 11">
            <a:extLst>
              <a:ext uri="{FF2B5EF4-FFF2-40B4-BE49-F238E27FC236}">
                <a16:creationId xmlns:a16="http://schemas.microsoft.com/office/drawing/2014/main" id="{B7378618-CA26-D64D-B198-788B6E005DC0}"/>
              </a:ext>
            </a:extLst>
          </p:cNvPr>
          <p:cNvPicPr>
            <a:picLocks noChangeAspect="1"/>
          </p:cNvPicPr>
          <p:nvPr/>
        </p:nvPicPr>
        <p:blipFill>
          <a:blip r:embed="rId5"/>
          <a:stretch>
            <a:fillRect/>
          </a:stretch>
        </p:blipFill>
        <p:spPr>
          <a:xfrm>
            <a:off x="408936" y="2768415"/>
            <a:ext cx="4017762" cy="2754445"/>
          </a:xfrm>
          <a:prstGeom prst="rect">
            <a:avLst/>
          </a:prstGeom>
        </p:spPr>
      </p:pic>
      <p:pic>
        <p:nvPicPr>
          <p:cNvPr id="13" name="Picture 12">
            <a:extLst>
              <a:ext uri="{FF2B5EF4-FFF2-40B4-BE49-F238E27FC236}">
                <a16:creationId xmlns:a16="http://schemas.microsoft.com/office/drawing/2014/main" id="{78A42527-B023-A04D-A565-90DC8D6F2602}"/>
              </a:ext>
            </a:extLst>
          </p:cNvPr>
          <p:cNvPicPr>
            <a:picLocks noChangeAspect="1"/>
          </p:cNvPicPr>
          <p:nvPr/>
        </p:nvPicPr>
        <p:blipFill>
          <a:blip r:embed="rId6"/>
          <a:stretch>
            <a:fillRect/>
          </a:stretch>
        </p:blipFill>
        <p:spPr>
          <a:xfrm>
            <a:off x="417298" y="5396184"/>
            <a:ext cx="4017762" cy="2754445"/>
          </a:xfrm>
          <a:prstGeom prst="rect">
            <a:avLst/>
          </a:prstGeom>
        </p:spPr>
      </p:pic>
    </p:spTree>
    <p:extLst>
      <p:ext uri="{BB962C8B-B14F-4D97-AF65-F5344CB8AC3E}">
        <p14:creationId xmlns:p14="http://schemas.microsoft.com/office/powerpoint/2010/main" val="35915827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8D79A27-B84A-7A4B-9458-488943670812}"/>
              </a:ext>
            </a:extLst>
          </p:cNvPr>
          <p:cNvPicPr>
            <a:picLocks noChangeAspect="1"/>
          </p:cNvPicPr>
          <p:nvPr/>
        </p:nvPicPr>
        <p:blipFill>
          <a:blip r:embed="rId2"/>
          <a:stretch>
            <a:fillRect/>
          </a:stretch>
        </p:blipFill>
        <p:spPr>
          <a:xfrm>
            <a:off x="7062689" y="2770037"/>
            <a:ext cx="4022840" cy="2757926"/>
          </a:xfrm>
          <a:prstGeom prst="rect">
            <a:avLst/>
          </a:prstGeom>
        </p:spPr>
      </p:pic>
      <p:sp>
        <p:nvSpPr>
          <p:cNvPr id="2" name="Text Placeholder 1">
            <a:extLst>
              <a:ext uri="{FF2B5EF4-FFF2-40B4-BE49-F238E27FC236}">
                <a16:creationId xmlns:a16="http://schemas.microsoft.com/office/drawing/2014/main" id="{6FC6DC0F-20CB-8642-89F2-B39B771D84CC}"/>
              </a:ext>
            </a:extLst>
          </p:cNvPr>
          <p:cNvSpPr>
            <a:spLocks noGrp="1"/>
          </p:cNvSpPr>
          <p:nvPr>
            <p:ph type="body" sz="quarter" idx="11"/>
          </p:nvPr>
        </p:nvSpPr>
        <p:spPr/>
        <p:txBody>
          <a:bodyPr/>
          <a:lstStyle/>
          <a:p>
            <a:r>
              <a:rPr lang="it-IT"/>
              <a:t>Real runs</a:t>
            </a:r>
          </a:p>
        </p:txBody>
      </p:sp>
      <p:sp>
        <p:nvSpPr>
          <p:cNvPr id="3" name="Title 2">
            <a:extLst>
              <a:ext uri="{FF2B5EF4-FFF2-40B4-BE49-F238E27FC236}">
                <a16:creationId xmlns:a16="http://schemas.microsoft.com/office/drawing/2014/main" id="{C185E944-B7E2-D843-9010-83D182066E49}"/>
              </a:ext>
            </a:extLst>
          </p:cNvPr>
          <p:cNvSpPr>
            <a:spLocks noGrp="1"/>
          </p:cNvSpPr>
          <p:nvPr>
            <p:ph type="title"/>
          </p:nvPr>
        </p:nvSpPr>
        <p:spPr/>
        <p:txBody>
          <a:bodyPr/>
          <a:lstStyle/>
          <a:p>
            <a:r>
              <a:rPr lang="it-IT"/>
              <a:t>2 sites Hubbard HW run results</a:t>
            </a:r>
          </a:p>
        </p:txBody>
      </p:sp>
      <p:sp>
        <p:nvSpPr>
          <p:cNvPr id="5" name="Content Placeholder 6">
            <a:extLst>
              <a:ext uri="{FF2B5EF4-FFF2-40B4-BE49-F238E27FC236}">
                <a16:creationId xmlns:a16="http://schemas.microsoft.com/office/drawing/2014/main" id="{99E72595-B88B-214F-B28D-827CEEE7CA85}"/>
              </a:ext>
            </a:extLst>
          </p:cNvPr>
          <p:cNvSpPr txBox="1">
            <a:spLocks/>
          </p:cNvSpPr>
          <p:nvPr/>
        </p:nvSpPr>
        <p:spPr>
          <a:xfrm>
            <a:off x="703784" y="2103120"/>
            <a:ext cx="4645456"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1001, T=1, V=1, n1, nT=2+2°ordK</a:t>
            </a:r>
          </a:p>
        </p:txBody>
      </p:sp>
      <p:sp>
        <p:nvSpPr>
          <p:cNvPr id="6" name="Rectangle 5">
            <a:extLst>
              <a:ext uri="{FF2B5EF4-FFF2-40B4-BE49-F238E27FC236}">
                <a16:creationId xmlns:a16="http://schemas.microsoft.com/office/drawing/2014/main" id="{0397ADB4-B516-3F49-A54C-FA5700EB2EA9}"/>
              </a:ext>
            </a:extLst>
          </p:cNvPr>
          <p:cNvSpPr/>
          <p:nvPr/>
        </p:nvSpPr>
        <p:spPr>
          <a:xfrm>
            <a:off x="694086" y="2487260"/>
            <a:ext cx="3904536" cy="276999"/>
          </a:xfrm>
          <a:prstGeom prst="rect">
            <a:avLst/>
          </a:prstGeom>
        </p:spPr>
        <p:txBody>
          <a:bodyPr wrap="square">
            <a:spAutoFit/>
          </a:bodyPr>
          <a:lstStyle/>
          <a:p>
            <a:r>
              <a:rPr lang="it-IT" sz="1200"/>
              <a:t>"_id": "76986efb583cf5ae092071f28c21f3d8"</a:t>
            </a:r>
          </a:p>
        </p:txBody>
      </p:sp>
      <p:sp>
        <p:nvSpPr>
          <p:cNvPr id="7" name="Rectangle 6">
            <a:extLst>
              <a:ext uri="{FF2B5EF4-FFF2-40B4-BE49-F238E27FC236}">
                <a16:creationId xmlns:a16="http://schemas.microsoft.com/office/drawing/2014/main" id="{05829262-5AD5-AF45-B47D-12B0CE4983E3}"/>
              </a:ext>
            </a:extLst>
          </p:cNvPr>
          <p:cNvSpPr/>
          <p:nvPr/>
        </p:nvSpPr>
        <p:spPr>
          <a:xfrm>
            <a:off x="694086" y="1667298"/>
            <a:ext cx="4338047" cy="400110"/>
          </a:xfrm>
          <a:prstGeom prst="rect">
            <a:avLst/>
          </a:prstGeom>
        </p:spPr>
        <p:txBody>
          <a:bodyPr wrap="none">
            <a:spAutoFit/>
          </a:bodyPr>
          <a:lstStyle/>
          <a:p>
            <a:r>
              <a:rPr lang="it-IT" sz="2000" b="1">
                <a:latin typeface="IBM Plex Sans" panose="020B0503050203000203" pitchFamily="34" charset="0"/>
              </a:rPr>
              <a:t>ibmq_5_yorktown - ibmqx2 v2.0.0</a:t>
            </a:r>
          </a:p>
        </p:txBody>
      </p:sp>
      <p:sp>
        <p:nvSpPr>
          <p:cNvPr id="8" name="Rectangle 7">
            <a:extLst>
              <a:ext uri="{FF2B5EF4-FFF2-40B4-BE49-F238E27FC236}">
                <a16:creationId xmlns:a16="http://schemas.microsoft.com/office/drawing/2014/main" id="{E9FCE657-2C17-7E46-86E8-9B36F4BFE420}"/>
              </a:ext>
            </a:extLst>
          </p:cNvPr>
          <p:cNvSpPr/>
          <p:nvPr/>
        </p:nvSpPr>
        <p:spPr>
          <a:xfrm>
            <a:off x="4578302" y="3063240"/>
            <a:ext cx="2343684" cy="1938992"/>
          </a:xfrm>
          <a:prstGeom prst="rect">
            <a:avLst/>
          </a:prstGeom>
        </p:spPr>
        <p:txBody>
          <a:bodyPr wrap="square">
            <a:spAutoFit/>
          </a:bodyPr>
          <a:lstStyle/>
          <a:p>
            <a:r>
              <a:rPr lang="it-IT" sz="1200">
                <a:latin typeface="IBM Plex Sans" panose="020B0503050203000203" pitchFamily="34" charset="0"/>
              </a:rPr>
              <a:t>NO CORRECTION</a:t>
            </a:r>
          </a:p>
          <a:p>
            <a:r>
              <a:rPr lang="it-IT" sz="1200">
                <a:latin typeface="IBM Plex Sans" panose="020B0503050203000203" pitchFamily="34" charset="0"/>
              </a:rPr>
              <a:t>initial_layout = [0,1,2,3]</a:t>
            </a:r>
          </a:p>
          <a:p>
            <a:endParaRPr lang="it-IT" sz="1200">
              <a:latin typeface="IBM Plex Sans" panose="020B0503050203000203" pitchFamily="34" charset="0"/>
            </a:endParaRPr>
          </a:p>
          <a:p>
            <a:r>
              <a:rPr lang="it-IT" sz="1200">
                <a:latin typeface="IBM Plex Sans" panose="020B0503050203000203" pitchFamily="34" charset="0"/>
              </a:rPr>
              <a:t> "depth": 56,</a:t>
            </a:r>
          </a:p>
          <a:p>
            <a:r>
              <a:rPr lang="it-IT" sz="1200">
                <a:latin typeface="IBM Plex Sans" panose="020B0503050203000203" pitchFamily="34" charset="0"/>
              </a:rPr>
              <a:t>  "gates": {</a:t>
            </a:r>
          </a:p>
          <a:p>
            <a:r>
              <a:rPr lang="it-IT" sz="1200">
                <a:latin typeface="IBM Plex Sans" panose="020B0503050203000203" pitchFamily="34" charset="0"/>
              </a:rPr>
              <a:t>    "u3": 72,</a:t>
            </a:r>
          </a:p>
          <a:p>
            <a:r>
              <a:rPr lang="it-IT" sz="1200">
                <a:latin typeface="IBM Plex Sans" panose="020B0503050203000203" pitchFamily="34" charset="0"/>
              </a:rPr>
              <a:t>    "cx": 55,</a:t>
            </a:r>
          </a:p>
          <a:p>
            <a:r>
              <a:rPr lang="it-IT" sz="1200">
                <a:latin typeface="IBM Plex Sans" panose="020B0503050203000203" pitchFamily="34" charset="0"/>
              </a:rPr>
              <a:t>    "barrier": 1,</a:t>
            </a:r>
          </a:p>
          <a:p>
            <a:r>
              <a:rPr lang="it-IT" sz="1200">
                <a:latin typeface="IBM Plex Sans" panose="020B0503050203000203" pitchFamily="34" charset="0"/>
              </a:rPr>
              <a:t>    "measure": 1</a:t>
            </a:r>
          </a:p>
          <a:p>
            <a:r>
              <a:rPr lang="it-IT" sz="1200">
                <a:latin typeface="IBM Plex Sans" panose="020B0503050203000203" pitchFamily="34" charset="0"/>
              </a:rPr>
              <a:t>  }</a:t>
            </a:r>
          </a:p>
        </p:txBody>
      </p:sp>
      <p:sp>
        <p:nvSpPr>
          <p:cNvPr id="9" name="Freeform 8">
            <a:extLst>
              <a:ext uri="{FF2B5EF4-FFF2-40B4-BE49-F238E27FC236}">
                <a16:creationId xmlns:a16="http://schemas.microsoft.com/office/drawing/2014/main" id="{5BF6C044-1D47-DE40-969C-A0E9FAC62A4E}"/>
              </a:ext>
            </a:extLst>
          </p:cNvPr>
          <p:cNvSpPr/>
          <p:nvPr/>
        </p:nvSpPr>
        <p:spPr>
          <a:xfrm>
            <a:off x="8605381" y="3173640"/>
            <a:ext cx="2480153" cy="837821"/>
          </a:xfrm>
          <a:custGeom>
            <a:avLst/>
            <a:gdLst>
              <a:gd name="connsiteX0" fmla="*/ 0 w 2480153"/>
              <a:gd name="connsiteY0" fmla="*/ 436988 h 837821"/>
              <a:gd name="connsiteX1" fmla="*/ 1302707 w 2480153"/>
              <a:gd name="connsiteY1" fmla="*/ 11103 h 837821"/>
              <a:gd name="connsiteX2" fmla="*/ 2480153 w 2480153"/>
              <a:gd name="connsiteY2" fmla="*/ 837821 h 837821"/>
            </a:gdLst>
            <a:ahLst/>
            <a:cxnLst>
              <a:cxn ang="0">
                <a:pos x="connsiteX0" y="connsiteY0"/>
              </a:cxn>
              <a:cxn ang="0">
                <a:pos x="connsiteX1" y="connsiteY1"/>
              </a:cxn>
              <a:cxn ang="0">
                <a:pos x="connsiteX2" y="connsiteY2"/>
              </a:cxn>
            </a:cxnLst>
            <a:rect l="l" t="t" r="r" b="b"/>
            <a:pathLst>
              <a:path w="2480153" h="837821">
                <a:moveTo>
                  <a:pt x="0" y="436988"/>
                </a:moveTo>
                <a:cubicBezTo>
                  <a:pt x="444674" y="190642"/>
                  <a:pt x="889348" y="-55703"/>
                  <a:pt x="1302707" y="11103"/>
                </a:cubicBezTo>
                <a:cubicBezTo>
                  <a:pt x="1716066" y="77909"/>
                  <a:pt x="2386208" y="687509"/>
                  <a:pt x="2480153" y="837821"/>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9" name="Rectangle 38">
            <a:extLst>
              <a:ext uri="{FF2B5EF4-FFF2-40B4-BE49-F238E27FC236}">
                <a16:creationId xmlns:a16="http://schemas.microsoft.com/office/drawing/2014/main" id="{0E62737C-DD1E-D841-92CE-4CB1C8D81F8D}"/>
              </a:ext>
            </a:extLst>
          </p:cNvPr>
          <p:cNvSpPr/>
          <p:nvPr/>
        </p:nvSpPr>
        <p:spPr>
          <a:xfrm>
            <a:off x="5257800" y="1719717"/>
            <a:ext cx="1402045" cy="1015663"/>
          </a:xfrm>
          <a:prstGeom prst="rect">
            <a:avLst/>
          </a:prstGeom>
        </p:spPr>
        <p:txBody>
          <a:bodyPr wrap="square">
            <a:spAutoFit/>
          </a:bodyPr>
          <a:lstStyle/>
          <a:p>
            <a:r>
              <a:rPr lang="it-IT" sz="1200">
                <a:latin typeface="IBM Plex Sans" panose="020B0503050203000203" pitchFamily="34" charset="0"/>
              </a:rPr>
              <a:t>REQUIRED CX</a:t>
            </a:r>
          </a:p>
          <a:p>
            <a:r>
              <a:rPr lang="it-IT" sz="1200">
                <a:latin typeface="IBM Plex Sans" panose="020B0503050203000203" pitchFamily="34" charset="0"/>
              </a:rPr>
              <a:t>(0-1) x4 direct</a:t>
            </a:r>
          </a:p>
          <a:p>
            <a:r>
              <a:rPr lang="it-IT" sz="1200">
                <a:latin typeface="IBM Plex Sans" panose="020B0503050203000203" pitchFamily="34" charset="0"/>
              </a:rPr>
              <a:t>(2-3) x4 direct</a:t>
            </a:r>
          </a:p>
          <a:p>
            <a:r>
              <a:rPr lang="it-IT" sz="1200">
                <a:latin typeface="IBM Plex Sans" panose="020B0503050203000203" pitchFamily="34" charset="0"/>
              </a:rPr>
              <a:t>(0-3) x2 indirect</a:t>
            </a:r>
          </a:p>
          <a:p>
            <a:r>
              <a:rPr lang="it-IT" sz="1200">
                <a:latin typeface="IBM Plex Sans" panose="020B0503050203000203" pitchFamily="34" charset="0"/>
              </a:rPr>
              <a:t>(1-2) x2 direct</a:t>
            </a:r>
          </a:p>
        </p:txBody>
      </p:sp>
      <p:sp>
        <p:nvSpPr>
          <p:cNvPr id="18" name="TextBox 17">
            <a:extLst>
              <a:ext uri="{FF2B5EF4-FFF2-40B4-BE49-F238E27FC236}">
                <a16:creationId xmlns:a16="http://schemas.microsoft.com/office/drawing/2014/main" id="{FC98E0AA-B52B-B146-B63B-9A35B0C6784D}"/>
              </a:ext>
            </a:extLst>
          </p:cNvPr>
          <p:cNvSpPr txBox="1"/>
          <p:nvPr/>
        </p:nvSpPr>
        <p:spPr>
          <a:xfrm>
            <a:off x="365760" y="1096059"/>
            <a:ext cx="1541540" cy="369332"/>
          </a:xfrm>
          <a:prstGeom prst="rect">
            <a:avLst/>
          </a:prstGeom>
          <a:noFill/>
        </p:spPr>
        <p:txBody>
          <a:bodyPr wrap="square" rtlCol="0">
            <a:spAutoFit/>
          </a:bodyPr>
          <a:lstStyle/>
          <a:p>
            <a:r>
              <a:rPr lang="it-IT" sz="1800" b="1">
                <a:solidFill>
                  <a:schemeClr val="bg2">
                    <a:lumMod val="50000"/>
                  </a:schemeClr>
                </a:solidFill>
                <a:latin typeface="IBM Plex Sans" panose="020B0503050203000203" pitchFamily="34" charset="0"/>
              </a:rPr>
              <a:t>Mapping 2</a:t>
            </a:r>
          </a:p>
        </p:txBody>
      </p:sp>
      <p:pic>
        <p:nvPicPr>
          <p:cNvPr id="11" name="Picture 10">
            <a:extLst>
              <a:ext uri="{FF2B5EF4-FFF2-40B4-BE49-F238E27FC236}">
                <a16:creationId xmlns:a16="http://schemas.microsoft.com/office/drawing/2014/main" id="{84A1F68F-BBB3-914E-8FB8-460887ABC507}"/>
              </a:ext>
            </a:extLst>
          </p:cNvPr>
          <p:cNvPicPr>
            <a:picLocks noChangeAspect="1"/>
          </p:cNvPicPr>
          <p:nvPr/>
        </p:nvPicPr>
        <p:blipFill rotWithShape="1">
          <a:blip r:embed="rId3"/>
          <a:srcRect b="5732"/>
          <a:stretch/>
        </p:blipFill>
        <p:spPr>
          <a:xfrm>
            <a:off x="12112203" y="0"/>
            <a:ext cx="2518198" cy="1579559"/>
          </a:xfrm>
          <a:prstGeom prst="rect">
            <a:avLst/>
          </a:prstGeom>
        </p:spPr>
      </p:pic>
      <p:pic>
        <p:nvPicPr>
          <p:cNvPr id="13" name="Picture 12">
            <a:extLst>
              <a:ext uri="{FF2B5EF4-FFF2-40B4-BE49-F238E27FC236}">
                <a16:creationId xmlns:a16="http://schemas.microsoft.com/office/drawing/2014/main" id="{C39B1E42-DA0E-804C-A670-F8DF534BA4DA}"/>
              </a:ext>
            </a:extLst>
          </p:cNvPr>
          <p:cNvPicPr>
            <a:picLocks noChangeAspect="1"/>
          </p:cNvPicPr>
          <p:nvPr/>
        </p:nvPicPr>
        <p:blipFill>
          <a:blip r:embed="rId4"/>
          <a:stretch>
            <a:fillRect/>
          </a:stretch>
        </p:blipFill>
        <p:spPr>
          <a:xfrm>
            <a:off x="478255" y="2743200"/>
            <a:ext cx="4022841" cy="2757927"/>
          </a:xfrm>
          <a:prstGeom prst="rect">
            <a:avLst/>
          </a:prstGeom>
        </p:spPr>
      </p:pic>
      <p:pic>
        <p:nvPicPr>
          <p:cNvPr id="15" name="Picture 14">
            <a:extLst>
              <a:ext uri="{FF2B5EF4-FFF2-40B4-BE49-F238E27FC236}">
                <a16:creationId xmlns:a16="http://schemas.microsoft.com/office/drawing/2014/main" id="{1DBF5075-2DA4-E14D-863C-1E01B991B6A3}"/>
              </a:ext>
            </a:extLst>
          </p:cNvPr>
          <p:cNvPicPr>
            <a:picLocks noChangeAspect="1"/>
          </p:cNvPicPr>
          <p:nvPr/>
        </p:nvPicPr>
        <p:blipFill>
          <a:blip r:embed="rId5"/>
          <a:stretch>
            <a:fillRect/>
          </a:stretch>
        </p:blipFill>
        <p:spPr>
          <a:xfrm>
            <a:off x="478255" y="5380234"/>
            <a:ext cx="4022840" cy="2757926"/>
          </a:xfrm>
          <a:prstGeom prst="rect">
            <a:avLst/>
          </a:prstGeom>
        </p:spPr>
      </p:pic>
      <p:sp>
        <p:nvSpPr>
          <p:cNvPr id="29" name="Rectangle 28">
            <a:extLst>
              <a:ext uri="{FF2B5EF4-FFF2-40B4-BE49-F238E27FC236}">
                <a16:creationId xmlns:a16="http://schemas.microsoft.com/office/drawing/2014/main" id="{9F8D8597-8212-B64D-B316-4AD50669CC9E}"/>
              </a:ext>
            </a:extLst>
          </p:cNvPr>
          <p:cNvSpPr/>
          <p:nvPr/>
        </p:nvSpPr>
        <p:spPr>
          <a:xfrm>
            <a:off x="4578302" y="5741968"/>
            <a:ext cx="2343684" cy="1938992"/>
          </a:xfrm>
          <a:prstGeom prst="rect">
            <a:avLst/>
          </a:prstGeom>
        </p:spPr>
        <p:txBody>
          <a:bodyPr wrap="square">
            <a:spAutoFit/>
          </a:bodyPr>
          <a:lstStyle/>
          <a:p>
            <a:r>
              <a:rPr lang="it-IT" sz="1200">
                <a:latin typeface="IBM Plex Sans" panose="020B0503050203000203" pitchFamily="34" charset="0"/>
              </a:rPr>
              <a:t>CORRECTION FACTOR 1.5</a:t>
            </a:r>
          </a:p>
          <a:p>
            <a:r>
              <a:rPr lang="it-IT" sz="1200">
                <a:latin typeface="IBM Plex Sans" panose="020B0503050203000203" pitchFamily="34" charset="0"/>
              </a:rPr>
              <a:t>initial_layout = [0,1,2,3]</a:t>
            </a:r>
          </a:p>
          <a:p>
            <a:endParaRPr lang="it-IT" sz="1200">
              <a:latin typeface="IBM Plex Sans" panose="020B0503050203000203" pitchFamily="34" charset="0"/>
            </a:endParaRPr>
          </a:p>
          <a:p>
            <a:r>
              <a:rPr lang="it-IT" sz="1200">
                <a:latin typeface="IBM Plex Sans" panose="020B0503050203000203" pitchFamily="34" charset="0"/>
              </a:rPr>
              <a:t> "depth": 56,</a:t>
            </a:r>
          </a:p>
          <a:p>
            <a:r>
              <a:rPr lang="it-IT" sz="1200">
                <a:latin typeface="IBM Plex Sans" panose="020B0503050203000203" pitchFamily="34" charset="0"/>
              </a:rPr>
              <a:t>  "gates": {</a:t>
            </a:r>
          </a:p>
          <a:p>
            <a:r>
              <a:rPr lang="it-IT" sz="1200">
                <a:latin typeface="IBM Plex Sans" panose="020B0503050203000203" pitchFamily="34" charset="0"/>
              </a:rPr>
              <a:t>    "u3": 72,</a:t>
            </a:r>
          </a:p>
          <a:p>
            <a:r>
              <a:rPr lang="it-IT" sz="1200">
                <a:latin typeface="IBM Plex Sans" panose="020B0503050203000203" pitchFamily="34" charset="0"/>
              </a:rPr>
              <a:t>    "cx": 55,</a:t>
            </a:r>
          </a:p>
          <a:p>
            <a:r>
              <a:rPr lang="it-IT" sz="1200">
                <a:latin typeface="IBM Plex Sans" panose="020B0503050203000203" pitchFamily="34" charset="0"/>
              </a:rPr>
              <a:t>    "barrier": 1,</a:t>
            </a:r>
          </a:p>
          <a:p>
            <a:r>
              <a:rPr lang="it-IT" sz="1200">
                <a:latin typeface="IBM Plex Sans" panose="020B0503050203000203" pitchFamily="34" charset="0"/>
              </a:rPr>
              <a:t>    "measure": 1</a:t>
            </a:r>
          </a:p>
          <a:p>
            <a:r>
              <a:rPr lang="it-IT" sz="1200">
                <a:latin typeface="IBM Plex Sans" panose="020B0503050203000203" pitchFamily="34" charset="0"/>
              </a:rPr>
              <a:t>  }</a:t>
            </a:r>
          </a:p>
        </p:txBody>
      </p:sp>
      <p:sp>
        <p:nvSpPr>
          <p:cNvPr id="41" name="Content Placeholder 6">
            <a:extLst>
              <a:ext uri="{FF2B5EF4-FFF2-40B4-BE49-F238E27FC236}">
                <a16:creationId xmlns:a16="http://schemas.microsoft.com/office/drawing/2014/main" id="{945B8FFC-60D0-FE4A-B9BC-C219EAC30BF5}"/>
              </a:ext>
            </a:extLst>
          </p:cNvPr>
          <p:cNvSpPr txBox="1">
            <a:spLocks/>
          </p:cNvSpPr>
          <p:nvPr/>
        </p:nvSpPr>
        <p:spPr>
          <a:xfrm>
            <a:off x="7288222" y="2155539"/>
            <a:ext cx="4873298"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1001, T=1, V=1, n1, nT=2+2°ordK</a:t>
            </a:r>
          </a:p>
        </p:txBody>
      </p:sp>
      <p:sp>
        <p:nvSpPr>
          <p:cNvPr id="42" name="Rectangle 41">
            <a:extLst>
              <a:ext uri="{FF2B5EF4-FFF2-40B4-BE49-F238E27FC236}">
                <a16:creationId xmlns:a16="http://schemas.microsoft.com/office/drawing/2014/main" id="{3338A729-2DD0-5C46-9A51-41CFDBD0B0A0}"/>
              </a:ext>
            </a:extLst>
          </p:cNvPr>
          <p:cNvSpPr/>
          <p:nvPr/>
        </p:nvSpPr>
        <p:spPr>
          <a:xfrm>
            <a:off x="7278524" y="2539679"/>
            <a:ext cx="3904536" cy="276999"/>
          </a:xfrm>
          <a:prstGeom prst="rect">
            <a:avLst/>
          </a:prstGeom>
        </p:spPr>
        <p:txBody>
          <a:bodyPr wrap="square">
            <a:spAutoFit/>
          </a:bodyPr>
          <a:lstStyle/>
          <a:p>
            <a:r>
              <a:rPr lang="it-IT" sz="1200"/>
              <a:t>"_id": "7fced1b1e562431aa24b58b0efe23a38"</a:t>
            </a:r>
          </a:p>
        </p:txBody>
      </p:sp>
      <p:sp>
        <p:nvSpPr>
          <p:cNvPr id="43" name="Rectangle 42">
            <a:extLst>
              <a:ext uri="{FF2B5EF4-FFF2-40B4-BE49-F238E27FC236}">
                <a16:creationId xmlns:a16="http://schemas.microsoft.com/office/drawing/2014/main" id="{80160102-A20E-1C4F-9594-46ABBEB3AAE9}"/>
              </a:ext>
            </a:extLst>
          </p:cNvPr>
          <p:cNvSpPr/>
          <p:nvPr/>
        </p:nvSpPr>
        <p:spPr>
          <a:xfrm>
            <a:off x="7278524" y="1719717"/>
            <a:ext cx="4338047" cy="400110"/>
          </a:xfrm>
          <a:prstGeom prst="rect">
            <a:avLst/>
          </a:prstGeom>
        </p:spPr>
        <p:txBody>
          <a:bodyPr wrap="none">
            <a:spAutoFit/>
          </a:bodyPr>
          <a:lstStyle/>
          <a:p>
            <a:r>
              <a:rPr lang="it-IT" sz="2000" b="1">
                <a:latin typeface="IBM Plex Sans" panose="020B0503050203000203" pitchFamily="34" charset="0"/>
              </a:rPr>
              <a:t>ibmq_5_yorktown - ibmqx2 v2.0.0</a:t>
            </a:r>
          </a:p>
        </p:txBody>
      </p:sp>
      <p:sp>
        <p:nvSpPr>
          <p:cNvPr id="44" name="Rectangle 43">
            <a:extLst>
              <a:ext uri="{FF2B5EF4-FFF2-40B4-BE49-F238E27FC236}">
                <a16:creationId xmlns:a16="http://schemas.microsoft.com/office/drawing/2014/main" id="{A7740281-A015-0540-BEFE-B79F415F25B4}"/>
              </a:ext>
            </a:extLst>
          </p:cNvPr>
          <p:cNvSpPr/>
          <p:nvPr/>
        </p:nvSpPr>
        <p:spPr>
          <a:xfrm>
            <a:off x="11162740" y="3115659"/>
            <a:ext cx="2343684" cy="1938992"/>
          </a:xfrm>
          <a:prstGeom prst="rect">
            <a:avLst/>
          </a:prstGeom>
        </p:spPr>
        <p:txBody>
          <a:bodyPr wrap="square">
            <a:spAutoFit/>
          </a:bodyPr>
          <a:lstStyle/>
          <a:p>
            <a:r>
              <a:rPr lang="it-IT" sz="1200">
                <a:latin typeface="IBM Plex Sans" panose="020B0503050203000203" pitchFamily="34" charset="0"/>
              </a:rPr>
              <a:t>NO CORRECTION</a:t>
            </a:r>
          </a:p>
          <a:p>
            <a:r>
              <a:rPr lang="it-IT" sz="1200">
                <a:latin typeface="IBM Plex Sans" panose="020B0503050203000203" pitchFamily="34" charset="0"/>
              </a:rPr>
              <a:t>TRANSPILE L3</a:t>
            </a:r>
          </a:p>
          <a:p>
            <a:endParaRPr lang="it-IT" sz="1200">
              <a:latin typeface="IBM Plex Sans" panose="020B0503050203000203" pitchFamily="34" charset="0"/>
            </a:endParaRPr>
          </a:p>
          <a:p>
            <a:r>
              <a:rPr lang="it-IT" sz="1200">
                <a:latin typeface="IBM Plex Sans" panose="020B0503050203000203" pitchFamily="34" charset="0"/>
              </a:rPr>
              <a:t> "depth": 59,</a:t>
            </a:r>
          </a:p>
          <a:p>
            <a:r>
              <a:rPr lang="it-IT" sz="1200">
                <a:latin typeface="IBM Plex Sans" panose="020B0503050203000203" pitchFamily="34" charset="0"/>
              </a:rPr>
              <a:t>  "gates": {</a:t>
            </a:r>
          </a:p>
          <a:p>
            <a:r>
              <a:rPr lang="it-IT" sz="1200">
                <a:latin typeface="IBM Plex Sans" panose="020B0503050203000203" pitchFamily="34" charset="0"/>
              </a:rPr>
              <a:t>    "u3": 72,</a:t>
            </a:r>
          </a:p>
          <a:p>
            <a:r>
              <a:rPr lang="it-IT" sz="1200">
                <a:latin typeface="IBM Plex Sans" panose="020B0503050203000203" pitchFamily="34" charset="0"/>
              </a:rPr>
              <a:t>    "cx": 64,</a:t>
            </a:r>
          </a:p>
          <a:p>
            <a:r>
              <a:rPr lang="it-IT" sz="1200">
                <a:latin typeface="IBM Plex Sans" panose="020B0503050203000203" pitchFamily="34" charset="0"/>
              </a:rPr>
              <a:t>    "barrier": 1,</a:t>
            </a:r>
          </a:p>
          <a:p>
            <a:r>
              <a:rPr lang="it-IT" sz="1200">
                <a:latin typeface="IBM Plex Sans" panose="020B0503050203000203" pitchFamily="34" charset="0"/>
              </a:rPr>
              <a:t>    "measure": 1</a:t>
            </a:r>
          </a:p>
          <a:p>
            <a:r>
              <a:rPr lang="it-IT" sz="1200">
                <a:latin typeface="IBM Plex Sans" panose="020B0503050203000203" pitchFamily="34" charset="0"/>
              </a:rPr>
              <a:t>  }</a:t>
            </a:r>
          </a:p>
        </p:txBody>
      </p:sp>
      <p:sp>
        <p:nvSpPr>
          <p:cNvPr id="48" name="Rectangle 47">
            <a:extLst>
              <a:ext uri="{FF2B5EF4-FFF2-40B4-BE49-F238E27FC236}">
                <a16:creationId xmlns:a16="http://schemas.microsoft.com/office/drawing/2014/main" id="{7602B4B7-00FE-B849-B484-9BAAE30066F5}"/>
              </a:ext>
            </a:extLst>
          </p:cNvPr>
          <p:cNvSpPr/>
          <p:nvPr/>
        </p:nvSpPr>
        <p:spPr>
          <a:xfrm>
            <a:off x="11162740" y="5794387"/>
            <a:ext cx="2343684" cy="1938992"/>
          </a:xfrm>
          <a:prstGeom prst="rect">
            <a:avLst/>
          </a:prstGeom>
        </p:spPr>
        <p:txBody>
          <a:bodyPr wrap="square">
            <a:spAutoFit/>
          </a:bodyPr>
          <a:lstStyle/>
          <a:p>
            <a:r>
              <a:rPr lang="it-IT" sz="1200">
                <a:latin typeface="IBM Plex Sans" panose="020B0503050203000203" pitchFamily="34" charset="0"/>
              </a:rPr>
              <a:t>CORRECTION FACTOR 2.5</a:t>
            </a:r>
          </a:p>
          <a:p>
            <a:r>
              <a:rPr lang="it-IT" sz="1200">
                <a:latin typeface="IBM Plex Sans" panose="020B0503050203000203" pitchFamily="34" charset="0"/>
              </a:rPr>
              <a:t>TRANSPILE L3</a:t>
            </a:r>
          </a:p>
          <a:p>
            <a:endParaRPr lang="it-IT" sz="1200">
              <a:latin typeface="IBM Plex Sans" panose="020B0503050203000203" pitchFamily="34" charset="0"/>
            </a:endParaRPr>
          </a:p>
          <a:p>
            <a:r>
              <a:rPr lang="it-IT" sz="1200">
                <a:latin typeface="IBM Plex Sans" panose="020B0503050203000203" pitchFamily="34" charset="0"/>
              </a:rPr>
              <a:t> "depth": 59,</a:t>
            </a:r>
          </a:p>
          <a:p>
            <a:r>
              <a:rPr lang="it-IT" sz="1200">
                <a:latin typeface="IBM Plex Sans" panose="020B0503050203000203" pitchFamily="34" charset="0"/>
              </a:rPr>
              <a:t>  "gates": {</a:t>
            </a:r>
          </a:p>
          <a:p>
            <a:r>
              <a:rPr lang="it-IT" sz="1200">
                <a:latin typeface="IBM Plex Sans" panose="020B0503050203000203" pitchFamily="34" charset="0"/>
              </a:rPr>
              <a:t>    "u3": 72,</a:t>
            </a:r>
          </a:p>
          <a:p>
            <a:r>
              <a:rPr lang="it-IT" sz="1200">
                <a:latin typeface="IBM Plex Sans" panose="020B0503050203000203" pitchFamily="34" charset="0"/>
              </a:rPr>
              <a:t>    "cx": 64,</a:t>
            </a:r>
          </a:p>
          <a:p>
            <a:r>
              <a:rPr lang="it-IT" sz="1200">
                <a:latin typeface="IBM Plex Sans" panose="020B0503050203000203" pitchFamily="34" charset="0"/>
              </a:rPr>
              <a:t>    "barrier": 1,</a:t>
            </a:r>
          </a:p>
          <a:p>
            <a:r>
              <a:rPr lang="it-IT" sz="1200">
                <a:latin typeface="IBM Plex Sans" panose="020B0503050203000203" pitchFamily="34" charset="0"/>
              </a:rPr>
              <a:t>    "measure": 1</a:t>
            </a:r>
          </a:p>
          <a:p>
            <a:r>
              <a:rPr lang="it-IT" sz="1200">
                <a:latin typeface="IBM Plex Sans" panose="020B0503050203000203" pitchFamily="34" charset="0"/>
              </a:rPr>
              <a:t>  }</a:t>
            </a:r>
          </a:p>
        </p:txBody>
      </p:sp>
      <p:pic>
        <p:nvPicPr>
          <p:cNvPr id="17" name="Picture 16">
            <a:extLst>
              <a:ext uri="{FF2B5EF4-FFF2-40B4-BE49-F238E27FC236}">
                <a16:creationId xmlns:a16="http://schemas.microsoft.com/office/drawing/2014/main" id="{553C9078-BAB4-EB41-9E05-4874653BDC65}"/>
              </a:ext>
            </a:extLst>
          </p:cNvPr>
          <p:cNvPicPr>
            <a:picLocks noChangeAspect="1"/>
          </p:cNvPicPr>
          <p:nvPr/>
        </p:nvPicPr>
        <p:blipFill>
          <a:blip r:embed="rId6"/>
          <a:stretch>
            <a:fillRect/>
          </a:stretch>
        </p:blipFill>
        <p:spPr>
          <a:xfrm>
            <a:off x="7067767" y="5383715"/>
            <a:ext cx="4017762" cy="2754445"/>
          </a:xfrm>
          <a:prstGeom prst="rect">
            <a:avLst/>
          </a:prstGeom>
        </p:spPr>
      </p:pic>
      <p:sp>
        <p:nvSpPr>
          <p:cNvPr id="22" name="Rectangle 21">
            <a:extLst>
              <a:ext uri="{FF2B5EF4-FFF2-40B4-BE49-F238E27FC236}">
                <a16:creationId xmlns:a16="http://schemas.microsoft.com/office/drawing/2014/main" id="{33662286-5AB6-244D-852A-CBFA0020200A}"/>
              </a:ext>
            </a:extLst>
          </p:cNvPr>
          <p:cNvSpPr/>
          <p:nvPr/>
        </p:nvSpPr>
        <p:spPr>
          <a:xfrm>
            <a:off x="8201472" y="685800"/>
            <a:ext cx="2884051" cy="461665"/>
          </a:xfrm>
          <a:prstGeom prst="rect">
            <a:avLst/>
          </a:prstGeom>
          <a:noFill/>
        </p:spPr>
        <p:txBody>
          <a:bodyPr wrap="square" lIns="91440" tIns="45720" rIns="91440" bIns="45720">
            <a:spAutoFit/>
          </a:bodyPr>
          <a:lstStyle/>
          <a:p>
            <a:pPr algn="ctr"/>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“2.5 Trotter steps”</a:t>
            </a:r>
          </a:p>
        </p:txBody>
      </p:sp>
    </p:spTree>
    <p:extLst>
      <p:ext uri="{BB962C8B-B14F-4D97-AF65-F5344CB8AC3E}">
        <p14:creationId xmlns:p14="http://schemas.microsoft.com/office/powerpoint/2010/main" val="3943145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3A3E7FA-101E-294F-AD96-48F2D7D0395A}"/>
              </a:ext>
            </a:extLst>
          </p:cNvPr>
          <p:cNvPicPr>
            <a:picLocks noChangeAspect="1"/>
          </p:cNvPicPr>
          <p:nvPr/>
        </p:nvPicPr>
        <p:blipFill>
          <a:blip r:embed="rId2"/>
          <a:stretch>
            <a:fillRect/>
          </a:stretch>
        </p:blipFill>
        <p:spPr>
          <a:xfrm>
            <a:off x="7056861" y="5384919"/>
            <a:ext cx="4022841" cy="2757927"/>
          </a:xfrm>
          <a:prstGeom prst="rect">
            <a:avLst/>
          </a:prstGeom>
        </p:spPr>
      </p:pic>
      <p:pic>
        <p:nvPicPr>
          <p:cNvPr id="13" name="Picture 12">
            <a:extLst>
              <a:ext uri="{FF2B5EF4-FFF2-40B4-BE49-F238E27FC236}">
                <a16:creationId xmlns:a16="http://schemas.microsoft.com/office/drawing/2014/main" id="{E408D0B5-686A-3E41-8C9B-58517178A51F}"/>
              </a:ext>
            </a:extLst>
          </p:cNvPr>
          <p:cNvPicPr>
            <a:picLocks noChangeAspect="1"/>
          </p:cNvPicPr>
          <p:nvPr/>
        </p:nvPicPr>
        <p:blipFill>
          <a:blip r:embed="rId3"/>
          <a:stretch>
            <a:fillRect/>
          </a:stretch>
        </p:blipFill>
        <p:spPr>
          <a:xfrm>
            <a:off x="7066967" y="2780986"/>
            <a:ext cx="4022841" cy="2757927"/>
          </a:xfrm>
          <a:prstGeom prst="rect">
            <a:avLst/>
          </a:prstGeom>
        </p:spPr>
      </p:pic>
      <p:sp>
        <p:nvSpPr>
          <p:cNvPr id="2" name="Text Placeholder 1">
            <a:extLst>
              <a:ext uri="{FF2B5EF4-FFF2-40B4-BE49-F238E27FC236}">
                <a16:creationId xmlns:a16="http://schemas.microsoft.com/office/drawing/2014/main" id="{6FC6DC0F-20CB-8642-89F2-B39B771D84CC}"/>
              </a:ext>
            </a:extLst>
          </p:cNvPr>
          <p:cNvSpPr>
            <a:spLocks noGrp="1"/>
          </p:cNvSpPr>
          <p:nvPr>
            <p:ph type="body" sz="quarter" idx="11"/>
          </p:nvPr>
        </p:nvSpPr>
        <p:spPr/>
        <p:txBody>
          <a:bodyPr/>
          <a:lstStyle/>
          <a:p>
            <a:r>
              <a:rPr lang="it-IT"/>
              <a:t>Real runs</a:t>
            </a:r>
          </a:p>
        </p:txBody>
      </p:sp>
      <p:sp>
        <p:nvSpPr>
          <p:cNvPr id="3" name="Title 2">
            <a:extLst>
              <a:ext uri="{FF2B5EF4-FFF2-40B4-BE49-F238E27FC236}">
                <a16:creationId xmlns:a16="http://schemas.microsoft.com/office/drawing/2014/main" id="{C185E944-B7E2-D843-9010-83D182066E49}"/>
              </a:ext>
            </a:extLst>
          </p:cNvPr>
          <p:cNvSpPr>
            <a:spLocks noGrp="1"/>
          </p:cNvSpPr>
          <p:nvPr>
            <p:ph type="title"/>
          </p:nvPr>
        </p:nvSpPr>
        <p:spPr/>
        <p:txBody>
          <a:bodyPr/>
          <a:lstStyle/>
          <a:p>
            <a:r>
              <a:rPr lang="it-IT"/>
              <a:t>2 sites Hubbard HW run results</a:t>
            </a:r>
          </a:p>
        </p:txBody>
      </p:sp>
      <p:sp>
        <p:nvSpPr>
          <p:cNvPr id="5" name="Content Placeholder 6">
            <a:extLst>
              <a:ext uri="{FF2B5EF4-FFF2-40B4-BE49-F238E27FC236}">
                <a16:creationId xmlns:a16="http://schemas.microsoft.com/office/drawing/2014/main" id="{99E72595-B88B-214F-B28D-827CEEE7CA85}"/>
              </a:ext>
            </a:extLst>
          </p:cNvPr>
          <p:cNvSpPr txBox="1">
            <a:spLocks/>
          </p:cNvSpPr>
          <p:nvPr/>
        </p:nvSpPr>
        <p:spPr>
          <a:xfrm>
            <a:off x="703784" y="2103120"/>
            <a:ext cx="4645456"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1001, T=1, V=1, n1, nT=3</a:t>
            </a:r>
          </a:p>
        </p:txBody>
      </p:sp>
      <p:sp>
        <p:nvSpPr>
          <p:cNvPr id="6" name="Rectangle 5">
            <a:extLst>
              <a:ext uri="{FF2B5EF4-FFF2-40B4-BE49-F238E27FC236}">
                <a16:creationId xmlns:a16="http://schemas.microsoft.com/office/drawing/2014/main" id="{0397ADB4-B516-3F49-A54C-FA5700EB2EA9}"/>
              </a:ext>
            </a:extLst>
          </p:cNvPr>
          <p:cNvSpPr/>
          <p:nvPr/>
        </p:nvSpPr>
        <p:spPr>
          <a:xfrm>
            <a:off x="694086" y="2487260"/>
            <a:ext cx="3904536" cy="276999"/>
          </a:xfrm>
          <a:prstGeom prst="rect">
            <a:avLst/>
          </a:prstGeom>
        </p:spPr>
        <p:txBody>
          <a:bodyPr wrap="square">
            <a:spAutoFit/>
          </a:bodyPr>
          <a:lstStyle/>
          <a:p>
            <a:r>
              <a:rPr lang="it-IT" sz="1200"/>
              <a:t>"_id": "93db0ff697dd9c94ab5dd45c5efa13ad"</a:t>
            </a:r>
          </a:p>
        </p:txBody>
      </p:sp>
      <p:sp>
        <p:nvSpPr>
          <p:cNvPr id="7" name="Rectangle 6">
            <a:extLst>
              <a:ext uri="{FF2B5EF4-FFF2-40B4-BE49-F238E27FC236}">
                <a16:creationId xmlns:a16="http://schemas.microsoft.com/office/drawing/2014/main" id="{05829262-5AD5-AF45-B47D-12B0CE4983E3}"/>
              </a:ext>
            </a:extLst>
          </p:cNvPr>
          <p:cNvSpPr/>
          <p:nvPr/>
        </p:nvSpPr>
        <p:spPr>
          <a:xfrm>
            <a:off x="694086" y="1667298"/>
            <a:ext cx="4338047" cy="400110"/>
          </a:xfrm>
          <a:prstGeom prst="rect">
            <a:avLst/>
          </a:prstGeom>
        </p:spPr>
        <p:txBody>
          <a:bodyPr wrap="none">
            <a:spAutoFit/>
          </a:bodyPr>
          <a:lstStyle/>
          <a:p>
            <a:r>
              <a:rPr lang="it-IT" sz="2000" b="1">
                <a:latin typeface="IBM Plex Sans" panose="020B0503050203000203" pitchFamily="34" charset="0"/>
              </a:rPr>
              <a:t>ibmq_5_yorktown - ibmqx2 v2.0.0</a:t>
            </a:r>
          </a:p>
        </p:txBody>
      </p:sp>
      <p:sp>
        <p:nvSpPr>
          <p:cNvPr id="8" name="Rectangle 7">
            <a:extLst>
              <a:ext uri="{FF2B5EF4-FFF2-40B4-BE49-F238E27FC236}">
                <a16:creationId xmlns:a16="http://schemas.microsoft.com/office/drawing/2014/main" id="{E9FCE657-2C17-7E46-86E8-9B36F4BFE420}"/>
              </a:ext>
            </a:extLst>
          </p:cNvPr>
          <p:cNvSpPr/>
          <p:nvPr/>
        </p:nvSpPr>
        <p:spPr>
          <a:xfrm>
            <a:off x="4578302" y="3063240"/>
            <a:ext cx="2343684" cy="1938992"/>
          </a:xfrm>
          <a:prstGeom prst="rect">
            <a:avLst/>
          </a:prstGeom>
        </p:spPr>
        <p:txBody>
          <a:bodyPr wrap="square">
            <a:spAutoFit/>
          </a:bodyPr>
          <a:lstStyle/>
          <a:p>
            <a:r>
              <a:rPr lang="it-IT" sz="1200">
                <a:latin typeface="IBM Plex Sans" panose="020B0503050203000203" pitchFamily="34" charset="0"/>
              </a:rPr>
              <a:t>NO CORRECTION</a:t>
            </a:r>
          </a:p>
          <a:p>
            <a:r>
              <a:rPr lang="it-IT" sz="1200">
                <a:latin typeface="IBM Plex Sans" panose="020B0503050203000203" pitchFamily="34" charset="0"/>
              </a:rPr>
              <a:t>initial_layout = [0,1,2,3]</a:t>
            </a:r>
          </a:p>
          <a:p>
            <a:endParaRPr lang="it-IT" sz="1200">
              <a:latin typeface="IBM Plex Sans" panose="020B0503050203000203" pitchFamily="34" charset="0"/>
            </a:endParaRPr>
          </a:p>
          <a:p>
            <a:r>
              <a:rPr lang="it-IT" sz="1200">
                <a:latin typeface="IBM Plex Sans" panose="020B0503050203000203" pitchFamily="34" charset="0"/>
              </a:rPr>
              <a:t>"depth": 55,</a:t>
            </a:r>
          </a:p>
          <a:p>
            <a:r>
              <a:rPr lang="it-IT" sz="1200">
                <a:latin typeface="IBM Plex Sans" panose="020B0503050203000203" pitchFamily="34" charset="0"/>
              </a:rPr>
              <a:t>  "gates": {</a:t>
            </a:r>
          </a:p>
          <a:p>
            <a:r>
              <a:rPr lang="it-IT" sz="1200">
                <a:latin typeface="IBM Plex Sans" panose="020B0503050203000203" pitchFamily="34" charset="0"/>
              </a:rPr>
              <a:t>    "u3": 66,</a:t>
            </a:r>
          </a:p>
          <a:p>
            <a:r>
              <a:rPr lang="it-IT" sz="1200">
                <a:latin typeface="IBM Plex Sans" panose="020B0503050203000203" pitchFamily="34" charset="0"/>
              </a:rPr>
              <a:t>    "cx": 57,</a:t>
            </a:r>
          </a:p>
          <a:p>
            <a:r>
              <a:rPr lang="it-IT" sz="1200">
                <a:latin typeface="IBM Plex Sans" panose="020B0503050203000203" pitchFamily="34" charset="0"/>
              </a:rPr>
              <a:t>    "barrier": 1,</a:t>
            </a:r>
          </a:p>
          <a:p>
            <a:r>
              <a:rPr lang="it-IT" sz="1200">
                <a:latin typeface="IBM Plex Sans" panose="020B0503050203000203" pitchFamily="34" charset="0"/>
              </a:rPr>
              <a:t>    "measure": 1</a:t>
            </a:r>
          </a:p>
          <a:p>
            <a:r>
              <a:rPr lang="it-IT" sz="1200">
                <a:latin typeface="IBM Plex Sans" panose="020B0503050203000203" pitchFamily="34" charset="0"/>
              </a:rPr>
              <a:t>  }</a:t>
            </a:r>
          </a:p>
        </p:txBody>
      </p:sp>
      <p:sp>
        <p:nvSpPr>
          <p:cNvPr id="9" name="Freeform 8">
            <a:extLst>
              <a:ext uri="{FF2B5EF4-FFF2-40B4-BE49-F238E27FC236}">
                <a16:creationId xmlns:a16="http://schemas.microsoft.com/office/drawing/2014/main" id="{5BF6C044-1D47-DE40-969C-A0E9FAC62A4E}"/>
              </a:ext>
            </a:extLst>
          </p:cNvPr>
          <p:cNvSpPr/>
          <p:nvPr/>
        </p:nvSpPr>
        <p:spPr>
          <a:xfrm>
            <a:off x="8605381" y="3173640"/>
            <a:ext cx="2480153" cy="837821"/>
          </a:xfrm>
          <a:custGeom>
            <a:avLst/>
            <a:gdLst>
              <a:gd name="connsiteX0" fmla="*/ 0 w 2480153"/>
              <a:gd name="connsiteY0" fmla="*/ 436988 h 837821"/>
              <a:gd name="connsiteX1" fmla="*/ 1302707 w 2480153"/>
              <a:gd name="connsiteY1" fmla="*/ 11103 h 837821"/>
              <a:gd name="connsiteX2" fmla="*/ 2480153 w 2480153"/>
              <a:gd name="connsiteY2" fmla="*/ 837821 h 837821"/>
            </a:gdLst>
            <a:ahLst/>
            <a:cxnLst>
              <a:cxn ang="0">
                <a:pos x="connsiteX0" y="connsiteY0"/>
              </a:cxn>
              <a:cxn ang="0">
                <a:pos x="connsiteX1" y="connsiteY1"/>
              </a:cxn>
              <a:cxn ang="0">
                <a:pos x="connsiteX2" y="connsiteY2"/>
              </a:cxn>
            </a:cxnLst>
            <a:rect l="l" t="t" r="r" b="b"/>
            <a:pathLst>
              <a:path w="2480153" h="837821">
                <a:moveTo>
                  <a:pt x="0" y="436988"/>
                </a:moveTo>
                <a:cubicBezTo>
                  <a:pt x="444674" y="190642"/>
                  <a:pt x="889348" y="-55703"/>
                  <a:pt x="1302707" y="11103"/>
                </a:cubicBezTo>
                <a:cubicBezTo>
                  <a:pt x="1716066" y="77909"/>
                  <a:pt x="2386208" y="687509"/>
                  <a:pt x="2480153" y="837821"/>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9" name="Rectangle 38">
            <a:extLst>
              <a:ext uri="{FF2B5EF4-FFF2-40B4-BE49-F238E27FC236}">
                <a16:creationId xmlns:a16="http://schemas.microsoft.com/office/drawing/2014/main" id="{0E62737C-DD1E-D841-92CE-4CB1C8D81F8D}"/>
              </a:ext>
            </a:extLst>
          </p:cNvPr>
          <p:cNvSpPr/>
          <p:nvPr/>
        </p:nvSpPr>
        <p:spPr>
          <a:xfrm>
            <a:off x="5257800" y="1719717"/>
            <a:ext cx="1402045" cy="1015663"/>
          </a:xfrm>
          <a:prstGeom prst="rect">
            <a:avLst/>
          </a:prstGeom>
        </p:spPr>
        <p:txBody>
          <a:bodyPr wrap="square">
            <a:spAutoFit/>
          </a:bodyPr>
          <a:lstStyle/>
          <a:p>
            <a:r>
              <a:rPr lang="it-IT" sz="1200">
                <a:latin typeface="IBM Plex Sans" panose="020B0503050203000203" pitchFamily="34" charset="0"/>
              </a:rPr>
              <a:t>REQUIRED CX</a:t>
            </a:r>
          </a:p>
          <a:p>
            <a:r>
              <a:rPr lang="it-IT" sz="1200">
                <a:latin typeface="IBM Plex Sans" panose="020B0503050203000203" pitchFamily="34" charset="0"/>
              </a:rPr>
              <a:t>(0-1) x4 direct</a:t>
            </a:r>
          </a:p>
          <a:p>
            <a:r>
              <a:rPr lang="it-IT" sz="1200">
                <a:latin typeface="IBM Plex Sans" panose="020B0503050203000203" pitchFamily="34" charset="0"/>
              </a:rPr>
              <a:t>(2-3) x4 direct</a:t>
            </a:r>
          </a:p>
          <a:p>
            <a:r>
              <a:rPr lang="it-IT" sz="1200">
                <a:latin typeface="IBM Plex Sans" panose="020B0503050203000203" pitchFamily="34" charset="0"/>
              </a:rPr>
              <a:t>(0-3) x2 indirect</a:t>
            </a:r>
          </a:p>
          <a:p>
            <a:r>
              <a:rPr lang="it-IT" sz="1200">
                <a:latin typeface="IBM Plex Sans" panose="020B0503050203000203" pitchFamily="34" charset="0"/>
              </a:rPr>
              <a:t>(1-2) x2 direct</a:t>
            </a:r>
          </a:p>
        </p:txBody>
      </p:sp>
      <p:sp>
        <p:nvSpPr>
          <p:cNvPr id="18" name="TextBox 17">
            <a:extLst>
              <a:ext uri="{FF2B5EF4-FFF2-40B4-BE49-F238E27FC236}">
                <a16:creationId xmlns:a16="http://schemas.microsoft.com/office/drawing/2014/main" id="{FC98E0AA-B52B-B146-B63B-9A35B0C6784D}"/>
              </a:ext>
            </a:extLst>
          </p:cNvPr>
          <p:cNvSpPr txBox="1"/>
          <p:nvPr/>
        </p:nvSpPr>
        <p:spPr>
          <a:xfrm>
            <a:off x="365760" y="1096059"/>
            <a:ext cx="1541540" cy="369332"/>
          </a:xfrm>
          <a:prstGeom prst="rect">
            <a:avLst/>
          </a:prstGeom>
          <a:noFill/>
        </p:spPr>
        <p:txBody>
          <a:bodyPr wrap="square" rtlCol="0">
            <a:spAutoFit/>
          </a:bodyPr>
          <a:lstStyle/>
          <a:p>
            <a:r>
              <a:rPr lang="it-IT" sz="1800" b="1">
                <a:solidFill>
                  <a:schemeClr val="bg2">
                    <a:lumMod val="50000"/>
                  </a:schemeClr>
                </a:solidFill>
                <a:latin typeface="IBM Plex Sans" panose="020B0503050203000203" pitchFamily="34" charset="0"/>
              </a:rPr>
              <a:t>Mapping 2</a:t>
            </a:r>
          </a:p>
        </p:txBody>
      </p:sp>
      <p:sp>
        <p:nvSpPr>
          <p:cNvPr id="29" name="Rectangle 28">
            <a:extLst>
              <a:ext uri="{FF2B5EF4-FFF2-40B4-BE49-F238E27FC236}">
                <a16:creationId xmlns:a16="http://schemas.microsoft.com/office/drawing/2014/main" id="{9F8D8597-8212-B64D-B316-4AD50669CC9E}"/>
              </a:ext>
            </a:extLst>
          </p:cNvPr>
          <p:cNvSpPr/>
          <p:nvPr/>
        </p:nvSpPr>
        <p:spPr>
          <a:xfrm>
            <a:off x="4578302" y="5741968"/>
            <a:ext cx="2343684" cy="1938992"/>
          </a:xfrm>
          <a:prstGeom prst="rect">
            <a:avLst/>
          </a:prstGeom>
        </p:spPr>
        <p:txBody>
          <a:bodyPr wrap="square">
            <a:spAutoFit/>
          </a:bodyPr>
          <a:lstStyle/>
          <a:p>
            <a:r>
              <a:rPr lang="it-IT" sz="1200">
                <a:latin typeface="IBM Plex Sans" panose="020B0503050203000203" pitchFamily="34" charset="0"/>
              </a:rPr>
              <a:t>CORRECTION FACTOR 2</a:t>
            </a:r>
          </a:p>
          <a:p>
            <a:r>
              <a:rPr lang="it-IT" sz="1200">
                <a:latin typeface="IBM Plex Sans" panose="020B0503050203000203" pitchFamily="34" charset="0"/>
              </a:rPr>
              <a:t>initial_layout = [0,1,2,3]</a:t>
            </a:r>
          </a:p>
          <a:p>
            <a:endParaRPr lang="it-IT" sz="1200">
              <a:latin typeface="IBM Plex Sans" panose="020B0503050203000203" pitchFamily="34" charset="0"/>
            </a:endParaRPr>
          </a:p>
          <a:p>
            <a:r>
              <a:rPr lang="it-IT" sz="1200">
                <a:latin typeface="IBM Plex Sans" panose="020B0503050203000203" pitchFamily="34" charset="0"/>
              </a:rPr>
              <a:t>"depth": 55,</a:t>
            </a:r>
          </a:p>
          <a:p>
            <a:r>
              <a:rPr lang="it-IT" sz="1200">
                <a:latin typeface="IBM Plex Sans" panose="020B0503050203000203" pitchFamily="34" charset="0"/>
              </a:rPr>
              <a:t>  "gates": {</a:t>
            </a:r>
          </a:p>
          <a:p>
            <a:r>
              <a:rPr lang="it-IT" sz="1200">
                <a:latin typeface="IBM Plex Sans" panose="020B0503050203000203" pitchFamily="34" charset="0"/>
              </a:rPr>
              <a:t>    "u3": 66,</a:t>
            </a:r>
          </a:p>
          <a:p>
            <a:r>
              <a:rPr lang="it-IT" sz="1200">
                <a:latin typeface="IBM Plex Sans" panose="020B0503050203000203" pitchFamily="34" charset="0"/>
              </a:rPr>
              <a:t>    "cx": 57,</a:t>
            </a:r>
          </a:p>
          <a:p>
            <a:r>
              <a:rPr lang="it-IT" sz="1200">
                <a:latin typeface="IBM Plex Sans" panose="020B0503050203000203" pitchFamily="34" charset="0"/>
              </a:rPr>
              <a:t>    "barrier": 1,</a:t>
            </a:r>
          </a:p>
          <a:p>
            <a:r>
              <a:rPr lang="it-IT" sz="1200">
                <a:latin typeface="IBM Plex Sans" panose="020B0503050203000203" pitchFamily="34" charset="0"/>
              </a:rPr>
              <a:t>    "measure": 1</a:t>
            </a:r>
          </a:p>
          <a:p>
            <a:r>
              <a:rPr lang="it-IT" sz="1200">
                <a:latin typeface="IBM Plex Sans" panose="020B0503050203000203" pitchFamily="34" charset="0"/>
              </a:rPr>
              <a:t>  }</a:t>
            </a:r>
          </a:p>
        </p:txBody>
      </p:sp>
      <p:sp>
        <p:nvSpPr>
          <p:cNvPr id="41" name="Content Placeholder 6">
            <a:extLst>
              <a:ext uri="{FF2B5EF4-FFF2-40B4-BE49-F238E27FC236}">
                <a16:creationId xmlns:a16="http://schemas.microsoft.com/office/drawing/2014/main" id="{945B8FFC-60D0-FE4A-B9BC-C219EAC30BF5}"/>
              </a:ext>
            </a:extLst>
          </p:cNvPr>
          <p:cNvSpPr txBox="1">
            <a:spLocks/>
          </p:cNvSpPr>
          <p:nvPr/>
        </p:nvSpPr>
        <p:spPr>
          <a:xfrm>
            <a:off x="7288222" y="2155539"/>
            <a:ext cx="4873298"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1001, T=1, V=1, n1, nT=3</a:t>
            </a:r>
          </a:p>
        </p:txBody>
      </p:sp>
      <p:sp>
        <p:nvSpPr>
          <p:cNvPr id="42" name="Rectangle 41">
            <a:extLst>
              <a:ext uri="{FF2B5EF4-FFF2-40B4-BE49-F238E27FC236}">
                <a16:creationId xmlns:a16="http://schemas.microsoft.com/office/drawing/2014/main" id="{3338A729-2DD0-5C46-9A51-41CFDBD0B0A0}"/>
              </a:ext>
            </a:extLst>
          </p:cNvPr>
          <p:cNvSpPr/>
          <p:nvPr/>
        </p:nvSpPr>
        <p:spPr>
          <a:xfrm>
            <a:off x="7278524" y="2539679"/>
            <a:ext cx="3904536" cy="276999"/>
          </a:xfrm>
          <a:prstGeom prst="rect">
            <a:avLst/>
          </a:prstGeom>
        </p:spPr>
        <p:txBody>
          <a:bodyPr wrap="square">
            <a:spAutoFit/>
          </a:bodyPr>
          <a:lstStyle/>
          <a:p>
            <a:r>
              <a:rPr lang="it-IT" sz="1200"/>
              <a:t>"_id": "c9d77ae9b737f32bb05e26f35bc84e00"</a:t>
            </a:r>
          </a:p>
        </p:txBody>
      </p:sp>
      <p:sp>
        <p:nvSpPr>
          <p:cNvPr id="43" name="Rectangle 42">
            <a:extLst>
              <a:ext uri="{FF2B5EF4-FFF2-40B4-BE49-F238E27FC236}">
                <a16:creationId xmlns:a16="http://schemas.microsoft.com/office/drawing/2014/main" id="{80160102-A20E-1C4F-9594-46ABBEB3AAE9}"/>
              </a:ext>
            </a:extLst>
          </p:cNvPr>
          <p:cNvSpPr/>
          <p:nvPr/>
        </p:nvSpPr>
        <p:spPr>
          <a:xfrm>
            <a:off x="7278524" y="1719717"/>
            <a:ext cx="4338047" cy="400110"/>
          </a:xfrm>
          <a:prstGeom prst="rect">
            <a:avLst/>
          </a:prstGeom>
        </p:spPr>
        <p:txBody>
          <a:bodyPr wrap="none">
            <a:spAutoFit/>
          </a:bodyPr>
          <a:lstStyle/>
          <a:p>
            <a:r>
              <a:rPr lang="it-IT" sz="2000" b="1">
                <a:latin typeface="IBM Plex Sans" panose="020B0503050203000203" pitchFamily="34" charset="0"/>
              </a:rPr>
              <a:t>ibmq_5_yorktown - ibmqx2 v2.0.0</a:t>
            </a:r>
          </a:p>
        </p:txBody>
      </p:sp>
      <p:sp>
        <p:nvSpPr>
          <p:cNvPr id="44" name="Rectangle 43">
            <a:extLst>
              <a:ext uri="{FF2B5EF4-FFF2-40B4-BE49-F238E27FC236}">
                <a16:creationId xmlns:a16="http://schemas.microsoft.com/office/drawing/2014/main" id="{A7740281-A015-0540-BEFE-B79F415F25B4}"/>
              </a:ext>
            </a:extLst>
          </p:cNvPr>
          <p:cNvSpPr/>
          <p:nvPr/>
        </p:nvSpPr>
        <p:spPr>
          <a:xfrm>
            <a:off x="11162740" y="3115659"/>
            <a:ext cx="2343684" cy="1938992"/>
          </a:xfrm>
          <a:prstGeom prst="rect">
            <a:avLst/>
          </a:prstGeom>
        </p:spPr>
        <p:txBody>
          <a:bodyPr wrap="square">
            <a:spAutoFit/>
          </a:bodyPr>
          <a:lstStyle/>
          <a:p>
            <a:r>
              <a:rPr lang="it-IT" sz="1200">
                <a:latin typeface="IBM Plex Sans" panose="020B0503050203000203" pitchFamily="34" charset="0"/>
              </a:rPr>
              <a:t>NO CORRECTION</a:t>
            </a:r>
          </a:p>
          <a:p>
            <a:r>
              <a:rPr lang="it-IT" sz="1200">
                <a:latin typeface="IBM Plex Sans" panose="020B0503050203000203" pitchFamily="34" charset="0"/>
              </a:rPr>
              <a:t>TRANSPILE L3</a:t>
            </a:r>
          </a:p>
          <a:p>
            <a:endParaRPr lang="it-IT" sz="1200">
              <a:latin typeface="IBM Plex Sans" panose="020B0503050203000203" pitchFamily="34" charset="0"/>
            </a:endParaRPr>
          </a:p>
          <a:p>
            <a:r>
              <a:rPr lang="it-IT" sz="1200">
                <a:latin typeface="IBM Plex Sans" panose="020B0503050203000203" pitchFamily="34" charset="0"/>
              </a:rPr>
              <a:t>"depth": 58,</a:t>
            </a:r>
          </a:p>
          <a:p>
            <a:r>
              <a:rPr lang="it-IT" sz="1200">
                <a:latin typeface="IBM Plex Sans" panose="020B0503050203000203" pitchFamily="34" charset="0"/>
              </a:rPr>
              <a:t>  "gates": {</a:t>
            </a:r>
          </a:p>
          <a:p>
            <a:r>
              <a:rPr lang="it-IT" sz="1200">
                <a:latin typeface="IBM Plex Sans" panose="020B0503050203000203" pitchFamily="34" charset="0"/>
              </a:rPr>
              <a:t>    "u3": 66,</a:t>
            </a:r>
          </a:p>
          <a:p>
            <a:r>
              <a:rPr lang="it-IT" sz="1200">
                <a:latin typeface="IBM Plex Sans" panose="020B0503050203000203" pitchFamily="34" charset="0"/>
              </a:rPr>
              <a:t>    "cx": 63,</a:t>
            </a:r>
          </a:p>
          <a:p>
            <a:r>
              <a:rPr lang="it-IT" sz="1200">
                <a:latin typeface="IBM Plex Sans" panose="020B0503050203000203" pitchFamily="34" charset="0"/>
              </a:rPr>
              <a:t>    "barrier": 1,</a:t>
            </a:r>
          </a:p>
          <a:p>
            <a:r>
              <a:rPr lang="it-IT" sz="1200">
                <a:latin typeface="IBM Plex Sans" panose="020B0503050203000203" pitchFamily="34" charset="0"/>
              </a:rPr>
              <a:t>    "measure": 1</a:t>
            </a:r>
          </a:p>
          <a:p>
            <a:r>
              <a:rPr lang="it-IT" sz="1200">
                <a:latin typeface="IBM Plex Sans" panose="020B0503050203000203" pitchFamily="34" charset="0"/>
              </a:rPr>
              <a:t>  }</a:t>
            </a:r>
          </a:p>
        </p:txBody>
      </p:sp>
      <p:sp>
        <p:nvSpPr>
          <p:cNvPr id="48" name="Rectangle 47">
            <a:extLst>
              <a:ext uri="{FF2B5EF4-FFF2-40B4-BE49-F238E27FC236}">
                <a16:creationId xmlns:a16="http://schemas.microsoft.com/office/drawing/2014/main" id="{7602B4B7-00FE-B849-B484-9BAAE30066F5}"/>
              </a:ext>
            </a:extLst>
          </p:cNvPr>
          <p:cNvSpPr/>
          <p:nvPr/>
        </p:nvSpPr>
        <p:spPr>
          <a:xfrm>
            <a:off x="11162740" y="5794387"/>
            <a:ext cx="2343684" cy="1938992"/>
          </a:xfrm>
          <a:prstGeom prst="rect">
            <a:avLst/>
          </a:prstGeom>
        </p:spPr>
        <p:txBody>
          <a:bodyPr wrap="square">
            <a:spAutoFit/>
          </a:bodyPr>
          <a:lstStyle/>
          <a:p>
            <a:r>
              <a:rPr lang="it-IT" sz="1200">
                <a:latin typeface="IBM Plex Sans" panose="020B0503050203000203" pitchFamily="34" charset="0"/>
              </a:rPr>
              <a:t>CORRECTION FACTOR 4</a:t>
            </a:r>
          </a:p>
          <a:p>
            <a:r>
              <a:rPr lang="it-IT" sz="1200">
                <a:latin typeface="IBM Plex Sans" panose="020B0503050203000203" pitchFamily="34" charset="0"/>
              </a:rPr>
              <a:t>TRANSPILE L3</a:t>
            </a:r>
          </a:p>
          <a:p>
            <a:endParaRPr lang="it-IT" sz="1200">
              <a:latin typeface="IBM Plex Sans" panose="020B0503050203000203" pitchFamily="34" charset="0"/>
            </a:endParaRPr>
          </a:p>
          <a:p>
            <a:r>
              <a:rPr lang="it-IT" sz="1200">
                <a:latin typeface="IBM Plex Sans" panose="020B0503050203000203" pitchFamily="34" charset="0"/>
              </a:rPr>
              <a:t> "depth": 58,</a:t>
            </a:r>
          </a:p>
          <a:p>
            <a:r>
              <a:rPr lang="it-IT" sz="1200">
                <a:latin typeface="IBM Plex Sans" panose="020B0503050203000203" pitchFamily="34" charset="0"/>
              </a:rPr>
              <a:t>  "gates": {</a:t>
            </a:r>
          </a:p>
          <a:p>
            <a:r>
              <a:rPr lang="it-IT" sz="1200">
                <a:latin typeface="IBM Plex Sans" panose="020B0503050203000203" pitchFamily="34" charset="0"/>
              </a:rPr>
              <a:t>    "u3": 66,</a:t>
            </a:r>
          </a:p>
          <a:p>
            <a:r>
              <a:rPr lang="it-IT" sz="1200">
                <a:latin typeface="IBM Plex Sans" panose="020B0503050203000203" pitchFamily="34" charset="0"/>
              </a:rPr>
              <a:t>    "cx": 63,</a:t>
            </a:r>
          </a:p>
          <a:p>
            <a:r>
              <a:rPr lang="it-IT" sz="1200">
                <a:latin typeface="IBM Plex Sans" panose="020B0503050203000203" pitchFamily="34" charset="0"/>
              </a:rPr>
              <a:t>    "barrier": 1,</a:t>
            </a:r>
          </a:p>
          <a:p>
            <a:r>
              <a:rPr lang="it-IT" sz="1200">
                <a:latin typeface="IBM Plex Sans" panose="020B0503050203000203" pitchFamily="34" charset="0"/>
              </a:rPr>
              <a:t>    "measure": 1</a:t>
            </a:r>
          </a:p>
          <a:p>
            <a:r>
              <a:rPr lang="it-IT" sz="1200">
                <a:latin typeface="IBM Plex Sans" panose="020B0503050203000203" pitchFamily="34" charset="0"/>
              </a:rPr>
              <a:t>  }</a:t>
            </a:r>
          </a:p>
        </p:txBody>
      </p:sp>
      <p:pic>
        <p:nvPicPr>
          <p:cNvPr id="22" name="Picture 21">
            <a:extLst>
              <a:ext uri="{FF2B5EF4-FFF2-40B4-BE49-F238E27FC236}">
                <a16:creationId xmlns:a16="http://schemas.microsoft.com/office/drawing/2014/main" id="{AF7A9198-93A8-D944-A649-C12A81F72D55}"/>
              </a:ext>
            </a:extLst>
          </p:cNvPr>
          <p:cNvPicPr>
            <a:picLocks noChangeAspect="1"/>
          </p:cNvPicPr>
          <p:nvPr/>
        </p:nvPicPr>
        <p:blipFill rotWithShape="1">
          <a:blip r:embed="rId4"/>
          <a:srcRect b="5732"/>
          <a:stretch/>
        </p:blipFill>
        <p:spPr>
          <a:xfrm>
            <a:off x="12112203" y="0"/>
            <a:ext cx="2518198" cy="1579559"/>
          </a:xfrm>
          <a:prstGeom prst="rect">
            <a:avLst/>
          </a:prstGeom>
        </p:spPr>
      </p:pic>
      <p:pic>
        <p:nvPicPr>
          <p:cNvPr id="10" name="Picture 9">
            <a:extLst>
              <a:ext uri="{FF2B5EF4-FFF2-40B4-BE49-F238E27FC236}">
                <a16:creationId xmlns:a16="http://schemas.microsoft.com/office/drawing/2014/main" id="{D4D2A497-7AEC-D743-9342-4D0ECCD1310A}"/>
              </a:ext>
            </a:extLst>
          </p:cNvPr>
          <p:cNvPicPr>
            <a:picLocks noChangeAspect="1"/>
          </p:cNvPicPr>
          <p:nvPr/>
        </p:nvPicPr>
        <p:blipFill>
          <a:blip r:embed="rId5"/>
          <a:stretch>
            <a:fillRect/>
          </a:stretch>
        </p:blipFill>
        <p:spPr>
          <a:xfrm>
            <a:off x="411999" y="2765644"/>
            <a:ext cx="4022841" cy="2757927"/>
          </a:xfrm>
          <a:prstGeom prst="rect">
            <a:avLst/>
          </a:prstGeom>
        </p:spPr>
      </p:pic>
      <p:pic>
        <p:nvPicPr>
          <p:cNvPr id="11" name="Picture 10">
            <a:extLst>
              <a:ext uri="{FF2B5EF4-FFF2-40B4-BE49-F238E27FC236}">
                <a16:creationId xmlns:a16="http://schemas.microsoft.com/office/drawing/2014/main" id="{5B410124-5120-CD4F-A3EE-1909E1EFA310}"/>
              </a:ext>
            </a:extLst>
          </p:cNvPr>
          <p:cNvPicPr>
            <a:picLocks noChangeAspect="1"/>
          </p:cNvPicPr>
          <p:nvPr/>
        </p:nvPicPr>
        <p:blipFill>
          <a:blip r:embed="rId6"/>
          <a:stretch>
            <a:fillRect/>
          </a:stretch>
        </p:blipFill>
        <p:spPr>
          <a:xfrm>
            <a:off x="411480" y="5440680"/>
            <a:ext cx="4022839" cy="2757926"/>
          </a:xfrm>
          <a:prstGeom prst="rect">
            <a:avLst/>
          </a:prstGeom>
        </p:spPr>
      </p:pic>
      <p:sp>
        <p:nvSpPr>
          <p:cNvPr id="23" name="Rectangle 22">
            <a:extLst>
              <a:ext uri="{FF2B5EF4-FFF2-40B4-BE49-F238E27FC236}">
                <a16:creationId xmlns:a16="http://schemas.microsoft.com/office/drawing/2014/main" id="{A0528F30-D7E7-2149-8331-406F43D33640}"/>
              </a:ext>
            </a:extLst>
          </p:cNvPr>
          <p:cNvSpPr/>
          <p:nvPr/>
        </p:nvSpPr>
        <p:spPr>
          <a:xfrm>
            <a:off x="8201472" y="685800"/>
            <a:ext cx="2884051" cy="461665"/>
          </a:xfrm>
          <a:prstGeom prst="rect">
            <a:avLst/>
          </a:prstGeom>
          <a:noFill/>
        </p:spPr>
        <p:txBody>
          <a:bodyPr wrap="square" lIns="91440" tIns="45720" rIns="91440" bIns="45720">
            <a:spAutoFit/>
          </a:bodyPr>
          <a:lstStyle/>
          <a:p>
            <a:pPr algn="ctr"/>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“3 Trotter steps”</a:t>
            </a:r>
          </a:p>
        </p:txBody>
      </p:sp>
    </p:spTree>
    <p:extLst>
      <p:ext uri="{BB962C8B-B14F-4D97-AF65-F5344CB8AC3E}">
        <p14:creationId xmlns:p14="http://schemas.microsoft.com/office/powerpoint/2010/main" val="35147317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6510E6D-1D06-5040-97BB-7391C03F7E67}"/>
              </a:ext>
            </a:extLst>
          </p:cNvPr>
          <p:cNvPicPr>
            <a:picLocks noChangeAspect="1"/>
          </p:cNvPicPr>
          <p:nvPr/>
        </p:nvPicPr>
        <p:blipFill>
          <a:blip r:embed="rId2"/>
          <a:stretch>
            <a:fillRect/>
          </a:stretch>
        </p:blipFill>
        <p:spPr>
          <a:xfrm>
            <a:off x="7065855" y="2749635"/>
            <a:ext cx="4011419" cy="2750097"/>
          </a:xfrm>
          <a:prstGeom prst="rect">
            <a:avLst/>
          </a:prstGeom>
        </p:spPr>
      </p:pic>
      <p:sp>
        <p:nvSpPr>
          <p:cNvPr id="2" name="Text Placeholder 1">
            <a:extLst>
              <a:ext uri="{FF2B5EF4-FFF2-40B4-BE49-F238E27FC236}">
                <a16:creationId xmlns:a16="http://schemas.microsoft.com/office/drawing/2014/main" id="{6FC6DC0F-20CB-8642-89F2-B39B771D84CC}"/>
              </a:ext>
            </a:extLst>
          </p:cNvPr>
          <p:cNvSpPr>
            <a:spLocks noGrp="1"/>
          </p:cNvSpPr>
          <p:nvPr>
            <p:ph type="body" sz="quarter" idx="11"/>
          </p:nvPr>
        </p:nvSpPr>
        <p:spPr/>
        <p:txBody>
          <a:bodyPr/>
          <a:lstStyle/>
          <a:p>
            <a:r>
              <a:rPr lang="it-IT"/>
              <a:t>Real runs</a:t>
            </a:r>
          </a:p>
        </p:txBody>
      </p:sp>
      <p:sp>
        <p:nvSpPr>
          <p:cNvPr id="3" name="Title 2">
            <a:extLst>
              <a:ext uri="{FF2B5EF4-FFF2-40B4-BE49-F238E27FC236}">
                <a16:creationId xmlns:a16="http://schemas.microsoft.com/office/drawing/2014/main" id="{C185E944-B7E2-D843-9010-83D182066E49}"/>
              </a:ext>
            </a:extLst>
          </p:cNvPr>
          <p:cNvSpPr>
            <a:spLocks noGrp="1"/>
          </p:cNvSpPr>
          <p:nvPr>
            <p:ph type="title"/>
          </p:nvPr>
        </p:nvSpPr>
        <p:spPr/>
        <p:txBody>
          <a:bodyPr/>
          <a:lstStyle/>
          <a:p>
            <a:r>
              <a:rPr lang="it-IT"/>
              <a:t>2 sites Hubbard HW run results</a:t>
            </a:r>
          </a:p>
        </p:txBody>
      </p:sp>
      <p:sp>
        <p:nvSpPr>
          <p:cNvPr id="5" name="Content Placeholder 6">
            <a:extLst>
              <a:ext uri="{FF2B5EF4-FFF2-40B4-BE49-F238E27FC236}">
                <a16:creationId xmlns:a16="http://schemas.microsoft.com/office/drawing/2014/main" id="{99E72595-B88B-214F-B28D-827CEEE7CA85}"/>
              </a:ext>
            </a:extLst>
          </p:cNvPr>
          <p:cNvSpPr txBox="1">
            <a:spLocks/>
          </p:cNvSpPr>
          <p:nvPr/>
        </p:nvSpPr>
        <p:spPr>
          <a:xfrm>
            <a:off x="703784" y="2103120"/>
            <a:ext cx="4645456"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1001, T=1, V=1, n1, nT=3+2°ordK</a:t>
            </a:r>
          </a:p>
        </p:txBody>
      </p:sp>
      <p:sp>
        <p:nvSpPr>
          <p:cNvPr id="6" name="Rectangle 5">
            <a:extLst>
              <a:ext uri="{FF2B5EF4-FFF2-40B4-BE49-F238E27FC236}">
                <a16:creationId xmlns:a16="http://schemas.microsoft.com/office/drawing/2014/main" id="{0397ADB4-B516-3F49-A54C-FA5700EB2EA9}"/>
              </a:ext>
            </a:extLst>
          </p:cNvPr>
          <p:cNvSpPr/>
          <p:nvPr/>
        </p:nvSpPr>
        <p:spPr>
          <a:xfrm>
            <a:off x="694086" y="2487260"/>
            <a:ext cx="3904536" cy="276999"/>
          </a:xfrm>
          <a:prstGeom prst="rect">
            <a:avLst/>
          </a:prstGeom>
        </p:spPr>
        <p:txBody>
          <a:bodyPr wrap="square">
            <a:spAutoFit/>
          </a:bodyPr>
          <a:lstStyle/>
          <a:p>
            <a:r>
              <a:rPr lang="it-IT" sz="1200"/>
              <a:t>"_id": "971a007c0ccd73849eb9f7addbd756d5"</a:t>
            </a:r>
          </a:p>
        </p:txBody>
      </p:sp>
      <p:sp>
        <p:nvSpPr>
          <p:cNvPr id="7" name="Rectangle 6">
            <a:extLst>
              <a:ext uri="{FF2B5EF4-FFF2-40B4-BE49-F238E27FC236}">
                <a16:creationId xmlns:a16="http://schemas.microsoft.com/office/drawing/2014/main" id="{05829262-5AD5-AF45-B47D-12B0CE4983E3}"/>
              </a:ext>
            </a:extLst>
          </p:cNvPr>
          <p:cNvSpPr/>
          <p:nvPr/>
        </p:nvSpPr>
        <p:spPr>
          <a:xfrm>
            <a:off x="694086" y="1667298"/>
            <a:ext cx="4338047" cy="400110"/>
          </a:xfrm>
          <a:prstGeom prst="rect">
            <a:avLst/>
          </a:prstGeom>
        </p:spPr>
        <p:txBody>
          <a:bodyPr wrap="none">
            <a:spAutoFit/>
          </a:bodyPr>
          <a:lstStyle/>
          <a:p>
            <a:r>
              <a:rPr lang="it-IT" sz="2000" b="1">
                <a:latin typeface="IBM Plex Sans" panose="020B0503050203000203" pitchFamily="34" charset="0"/>
              </a:rPr>
              <a:t>ibmq_5_yorktown - ibmqx2 v2.0.0</a:t>
            </a:r>
          </a:p>
        </p:txBody>
      </p:sp>
      <p:sp>
        <p:nvSpPr>
          <p:cNvPr id="8" name="Rectangle 7">
            <a:extLst>
              <a:ext uri="{FF2B5EF4-FFF2-40B4-BE49-F238E27FC236}">
                <a16:creationId xmlns:a16="http://schemas.microsoft.com/office/drawing/2014/main" id="{E9FCE657-2C17-7E46-86E8-9B36F4BFE420}"/>
              </a:ext>
            </a:extLst>
          </p:cNvPr>
          <p:cNvSpPr/>
          <p:nvPr/>
        </p:nvSpPr>
        <p:spPr>
          <a:xfrm>
            <a:off x="4578302" y="3063240"/>
            <a:ext cx="2343684" cy="1938992"/>
          </a:xfrm>
          <a:prstGeom prst="rect">
            <a:avLst/>
          </a:prstGeom>
        </p:spPr>
        <p:txBody>
          <a:bodyPr wrap="square">
            <a:spAutoFit/>
          </a:bodyPr>
          <a:lstStyle/>
          <a:p>
            <a:r>
              <a:rPr lang="it-IT" sz="1200">
                <a:latin typeface="IBM Plex Sans" panose="020B0503050203000203" pitchFamily="34" charset="0"/>
              </a:rPr>
              <a:t>NO CORRECTION</a:t>
            </a:r>
          </a:p>
          <a:p>
            <a:r>
              <a:rPr lang="it-IT" sz="1200">
                <a:latin typeface="IBM Plex Sans" panose="020B0503050203000203" pitchFamily="34" charset="0"/>
              </a:rPr>
              <a:t>initial_layout = [0,1,2,3]</a:t>
            </a:r>
          </a:p>
          <a:p>
            <a:endParaRPr lang="it-IT" sz="1200">
              <a:latin typeface="IBM Plex Sans" panose="020B0503050203000203" pitchFamily="34" charset="0"/>
            </a:endParaRPr>
          </a:p>
          <a:p>
            <a:r>
              <a:rPr lang="it-IT" sz="1200">
                <a:latin typeface="IBM Plex Sans" panose="020B0503050203000203" pitchFamily="34" charset="0"/>
              </a:rPr>
              <a:t>"depth": 83,</a:t>
            </a:r>
          </a:p>
          <a:p>
            <a:r>
              <a:rPr lang="it-IT" sz="1200">
                <a:latin typeface="IBM Plex Sans" panose="020B0503050203000203" pitchFamily="34" charset="0"/>
              </a:rPr>
              <a:t>  "gates": {</a:t>
            </a:r>
          </a:p>
          <a:p>
            <a:r>
              <a:rPr lang="it-IT" sz="1200">
                <a:latin typeface="IBM Plex Sans" panose="020B0503050203000203" pitchFamily="34" charset="0"/>
              </a:rPr>
              <a:t>    "u3": 106,</a:t>
            </a:r>
          </a:p>
          <a:p>
            <a:r>
              <a:rPr lang="it-IT" sz="1200">
                <a:latin typeface="IBM Plex Sans" panose="020B0503050203000203" pitchFamily="34" charset="0"/>
              </a:rPr>
              <a:t>    "cx": 87,</a:t>
            </a:r>
          </a:p>
          <a:p>
            <a:r>
              <a:rPr lang="it-IT" sz="1200">
                <a:latin typeface="IBM Plex Sans" panose="020B0503050203000203" pitchFamily="34" charset="0"/>
              </a:rPr>
              <a:t>    "barrier": 1,</a:t>
            </a:r>
          </a:p>
          <a:p>
            <a:r>
              <a:rPr lang="it-IT" sz="1200">
                <a:latin typeface="IBM Plex Sans" panose="020B0503050203000203" pitchFamily="34" charset="0"/>
              </a:rPr>
              <a:t>    "measure": 1</a:t>
            </a:r>
          </a:p>
          <a:p>
            <a:r>
              <a:rPr lang="it-IT" sz="1200">
                <a:latin typeface="IBM Plex Sans" panose="020B0503050203000203" pitchFamily="34" charset="0"/>
              </a:rPr>
              <a:t>  }</a:t>
            </a:r>
          </a:p>
        </p:txBody>
      </p:sp>
      <p:sp>
        <p:nvSpPr>
          <p:cNvPr id="9" name="Freeform 8">
            <a:extLst>
              <a:ext uri="{FF2B5EF4-FFF2-40B4-BE49-F238E27FC236}">
                <a16:creationId xmlns:a16="http://schemas.microsoft.com/office/drawing/2014/main" id="{5BF6C044-1D47-DE40-969C-A0E9FAC62A4E}"/>
              </a:ext>
            </a:extLst>
          </p:cNvPr>
          <p:cNvSpPr/>
          <p:nvPr/>
        </p:nvSpPr>
        <p:spPr>
          <a:xfrm>
            <a:off x="8605381" y="3173640"/>
            <a:ext cx="2480153" cy="837821"/>
          </a:xfrm>
          <a:custGeom>
            <a:avLst/>
            <a:gdLst>
              <a:gd name="connsiteX0" fmla="*/ 0 w 2480153"/>
              <a:gd name="connsiteY0" fmla="*/ 436988 h 837821"/>
              <a:gd name="connsiteX1" fmla="*/ 1302707 w 2480153"/>
              <a:gd name="connsiteY1" fmla="*/ 11103 h 837821"/>
              <a:gd name="connsiteX2" fmla="*/ 2480153 w 2480153"/>
              <a:gd name="connsiteY2" fmla="*/ 837821 h 837821"/>
            </a:gdLst>
            <a:ahLst/>
            <a:cxnLst>
              <a:cxn ang="0">
                <a:pos x="connsiteX0" y="connsiteY0"/>
              </a:cxn>
              <a:cxn ang="0">
                <a:pos x="connsiteX1" y="connsiteY1"/>
              </a:cxn>
              <a:cxn ang="0">
                <a:pos x="connsiteX2" y="connsiteY2"/>
              </a:cxn>
            </a:cxnLst>
            <a:rect l="l" t="t" r="r" b="b"/>
            <a:pathLst>
              <a:path w="2480153" h="837821">
                <a:moveTo>
                  <a:pt x="0" y="436988"/>
                </a:moveTo>
                <a:cubicBezTo>
                  <a:pt x="444674" y="190642"/>
                  <a:pt x="889348" y="-55703"/>
                  <a:pt x="1302707" y="11103"/>
                </a:cubicBezTo>
                <a:cubicBezTo>
                  <a:pt x="1716066" y="77909"/>
                  <a:pt x="2386208" y="687509"/>
                  <a:pt x="2480153" y="837821"/>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9" name="Rectangle 38">
            <a:extLst>
              <a:ext uri="{FF2B5EF4-FFF2-40B4-BE49-F238E27FC236}">
                <a16:creationId xmlns:a16="http://schemas.microsoft.com/office/drawing/2014/main" id="{0E62737C-DD1E-D841-92CE-4CB1C8D81F8D}"/>
              </a:ext>
            </a:extLst>
          </p:cNvPr>
          <p:cNvSpPr/>
          <p:nvPr/>
        </p:nvSpPr>
        <p:spPr>
          <a:xfrm>
            <a:off x="5257800" y="1719717"/>
            <a:ext cx="1402045" cy="1015663"/>
          </a:xfrm>
          <a:prstGeom prst="rect">
            <a:avLst/>
          </a:prstGeom>
        </p:spPr>
        <p:txBody>
          <a:bodyPr wrap="square">
            <a:spAutoFit/>
          </a:bodyPr>
          <a:lstStyle/>
          <a:p>
            <a:r>
              <a:rPr lang="it-IT" sz="1200">
                <a:latin typeface="IBM Plex Sans" panose="020B0503050203000203" pitchFamily="34" charset="0"/>
              </a:rPr>
              <a:t>REQUIRED CX</a:t>
            </a:r>
          </a:p>
          <a:p>
            <a:r>
              <a:rPr lang="it-IT" sz="1200">
                <a:latin typeface="IBM Plex Sans" panose="020B0503050203000203" pitchFamily="34" charset="0"/>
              </a:rPr>
              <a:t>(0-1) x4 direct</a:t>
            </a:r>
          </a:p>
          <a:p>
            <a:r>
              <a:rPr lang="it-IT" sz="1200">
                <a:latin typeface="IBM Plex Sans" panose="020B0503050203000203" pitchFamily="34" charset="0"/>
              </a:rPr>
              <a:t>(2-3) x4 direct</a:t>
            </a:r>
          </a:p>
          <a:p>
            <a:r>
              <a:rPr lang="it-IT" sz="1200">
                <a:latin typeface="IBM Plex Sans" panose="020B0503050203000203" pitchFamily="34" charset="0"/>
              </a:rPr>
              <a:t>(0-3) x2 indirect</a:t>
            </a:r>
          </a:p>
          <a:p>
            <a:r>
              <a:rPr lang="it-IT" sz="1200">
                <a:latin typeface="IBM Plex Sans" panose="020B0503050203000203" pitchFamily="34" charset="0"/>
              </a:rPr>
              <a:t>(1-2) x2 direct</a:t>
            </a:r>
          </a:p>
        </p:txBody>
      </p:sp>
      <p:sp>
        <p:nvSpPr>
          <p:cNvPr id="18" name="TextBox 17">
            <a:extLst>
              <a:ext uri="{FF2B5EF4-FFF2-40B4-BE49-F238E27FC236}">
                <a16:creationId xmlns:a16="http://schemas.microsoft.com/office/drawing/2014/main" id="{FC98E0AA-B52B-B146-B63B-9A35B0C6784D}"/>
              </a:ext>
            </a:extLst>
          </p:cNvPr>
          <p:cNvSpPr txBox="1"/>
          <p:nvPr/>
        </p:nvSpPr>
        <p:spPr>
          <a:xfrm>
            <a:off x="365760" y="1096059"/>
            <a:ext cx="1541540" cy="369332"/>
          </a:xfrm>
          <a:prstGeom prst="rect">
            <a:avLst/>
          </a:prstGeom>
          <a:noFill/>
        </p:spPr>
        <p:txBody>
          <a:bodyPr wrap="square" rtlCol="0">
            <a:spAutoFit/>
          </a:bodyPr>
          <a:lstStyle/>
          <a:p>
            <a:r>
              <a:rPr lang="it-IT" sz="1800" b="1">
                <a:solidFill>
                  <a:schemeClr val="bg2">
                    <a:lumMod val="50000"/>
                  </a:schemeClr>
                </a:solidFill>
                <a:latin typeface="IBM Plex Sans" panose="020B0503050203000203" pitchFamily="34" charset="0"/>
              </a:rPr>
              <a:t>Mapping 2</a:t>
            </a:r>
          </a:p>
        </p:txBody>
      </p:sp>
      <p:sp>
        <p:nvSpPr>
          <p:cNvPr id="29" name="Rectangle 28">
            <a:extLst>
              <a:ext uri="{FF2B5EF4-FFF2-40B4-BE49-F238E27FC236}">
                <a16:creationId xmlns:a16="http://schemas.microsoft.com/office/drawing/2014/main" id="{9F8D8597-8212-B64D-B316-4AD50669CC9E}"/>
              </a:ext>
            </a:extLst>
          </p:cNvPr>
          <p:cNvSpPr/>
          <p:nvPr/>
        </p:nvSpPr>
        <p:spPr>
          <a:xfrm>
            <a:off x="4578302" y="5741968"/>
            <a:ext cx="2343684" cy="1938992"/>
          </a:xfrm>
          <a:prstGeom prst="rect">
            <a:avLst/>
          </a:prstGeom>
        </p:spPr>
        <p:txBody>
          <a:bodyPr wrap="square">
            <a:spAutoFit/>
          </a:bodyPr>
          <a:lstStyle/>
          <a:p>
            <a:r>
              <a:rPr lang="it-IT" sz="1200">
                <a:latin typeface="IBM Plex Sans" panose="020B0503050203000203" pitchFamily="34" charset="0"/>
              </a:rPr>
              <a:t>CORRECTION FACTOR 3.5</a:t>
            </a:r>
          </a:p>
          <a:p>
            <a:r>
              <a:rPr lang="it-IT" sz="1200">
                <a:latin typeface="IBM Plex Sans" panose="020B0503050203000203" pitchFamily="34" charset="0"/>
              </a:rPr>
              <a:t>initial_layout = [0,1,2,3]</a:t>
            </a:r>
          </a:p>
          <a:p>
            <a:endParaRPr lang="it-IT" sz="1200">
              <a:latin typeface="IBM Plex Sans" panose="020B0503050203000203" pitchFamily="34" charset="0"/>
            </a:endParaRPr>
          </a:p>
          <a:p>
            <a:r>
              <a:rPr lang="it-IT" sz="1200">
                <a:latin typeface="IBM Plex Sans" panose="020B0503050203000203" pitchFamily="34" charset="0"/>
              </a:rPr>
              <a:t>"depth": 83,</a:t>
            </a:r>
          </a:p>
          <a:p>
            <a:r>
              <a:rPr lang="it-IT" sz="1200">
                <a:latin typeface="IBM Plex Sans" panose="020B0503050203000203" pitchFamily="34" charset="0"/>
              </a:rPr>
              <a:t>  "gates": {</a:t>
            </a:r>
          </a:p>
          <a:p>
            <a:r>
              <a:rPr lang="it-IT" sz="1200">
                <a:latin typeface="IBM Plex Sans" panose="020B0503050203000203" pitchFamily="34" charset="0"/>
              </a:rPr>
              <a:t>    "u3": 106,</a:t>
            </a:r>
          </a:p>
          <a:p>
            <a:r>
              <a:rPr lang="it-IT" sz="1200">
                <a:latin typeface="IBM Plex Sans" panose="020B0503050203000203" pitchFamily="34" charset="0"/>
              </a:rPr>
              <a:t>    "cx": 87,</a:t>
            </a:r>
          </a:p>
          <a:p>
            <a:r>
              <a:rPr lang="it-IT" sz="1200">
                <a:latin typeface="IBM Plex Sans" panose="020B0503050203000203" pitchFamily="34" charset="0"/>
              </a:rPr>
              <a:t>    "barrier": 1,</a:t>
            </a:r>
          </a:p>
          <a:p>
            <a:r>
              <a:rPr lang="it-IT" sz="1200">
                <a:latin typeface="IBM Plex Sans" panose="020B0503050203000203" pitchFamily="34" charset="0"/>
              </a:rPr>
              <a:t>    "measure": 1</a:t>
            </a:r>
          </a:p>
          <a:p>
            <a:r>
              <a:rPr lang="it-IT" sz="1200">
                <a:latin typeface="IBM Plex Sans" panose="020B0503050203000203" pitchFamily="34" charset="0"/>
              </a:rPr>
              <a:t>  }</a:t>
            </a:r>
          </a:p>
        </p:txBody>
      </p:sp>
      <p:sp>
        <p:nvSpPr>
          <p:cNvPr id="41" name="Content Placeholder 6">
            <a:extLst>
              <a:ext uri="{FF2B5EF4-FFF2-40B4-BE49-F238E27FC236}">
                <a16:creationId xmlns:a16="http://schemas.microsoft.com/office/drawing/2014/main" id="{945B8FFC-60D0-FE4A-B9BC-C219EAC30BF5}"/>
              </a:ext>
            </a:extLst>
          </p:cNvPr>
          <p:cNvSpPr txBox="1">
            <a:spLocks/>
          </p:cNvSpPr>
          <p:nvPr/>
        </p:nvSpPr>
        <p:spPr>
          <a:xfrm>
            <a:off x="7288222" y="2155539"/>
            <a:ext cx="4873298"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1001, T=1, V=1, n1, nT=3+2°ordK</a:t>
            </a:r>
          </a:p>
        </p:txBody>
      </p:sp>
      <p:sp>
        <p:nvSpPr>
          <p:cNvPr id="42" name="Rectangle 41">
            <a:extLst>
              <a:ext uri="{FF2B5EF4-FFF2-40B4-BE49-F238E27FC236}">
                <a16:creationId xmlns:a16="http://schemas.microsoft.com/office/drawing/2014/main" id="{3338A729-2DD0-5C46-9A51-41CFDBD0B0A0}"/>
              </a:ext>
            </a:extLst>
          </p:cNvPr>
          <p:cNvSpPr/>
          <p:nvPr/>
        </p:nvSpPr>
        <p:spPr>
          <a:xfrm>
            <a:off x="7278524" y="2539679"/>
            <a:ext cx="3904536" cy="276999"/>
          </a:xfrm>
          <a:prstGeom prst="rect">
            <a:avLst/>
          </a:prstGeom>
        </p:spPr>
        <p:txBody>
          <a:bodyPr wrap="square">
            <a:spAutoFit/>
          </a:bodyPr>
          <a:lstStyle/>
          <a:p>
            <a:r>
              <a:rPr lang="it-IT" sz="1200"/>
              <a:t>"_id": "2eb901b9649890e5df0fb28594f58efa"</a:t>
            </a:r>
          </a:p>
        </p:txBody>
      </p:sp>
      <p:sp>
        <p:nvSpPr>
          <p:cNvPr id="43" name="Rectangle 42">
            <a:extLst>
              <a:ext uri="{FF2B5EF4-FFF2-40B4-BE49-F238E27FC236}">
                <a16:creationId xmlns:a16="http://schemas.microsoft.com/office/drawing/2014/main" id="{80160102-A20E-1C4F-9594-46ABBEB3AAE9}"/>
              </a:ext>
            </a:extLst>
          </p:cNvPr>
          <p:cNvSpPr/>
          <p:nvPr/>
        </p:nvSpPr>
        <p:spPr>
          <a:xfrm>
            <a:off x="7278524" y="1719717"/>
            <a:ext cx="4338047" cy="400110"/>
          </a:xfrm>
          <a:prstGeom prst="rect">
            <a:avLst/>
          </a:prstGeom>
        </p:spPr>
        <p:txBody>
          <a:bodyPr wrap="none">
            <a:spAutoFit/>
          </a:bodyPr>
          <a:lstStyle/>
          <a:p>
            <a:r>
              <a:rPr lang="it-IT" sz="2000" b="1">
                <a:latin typeface="IBM Plex Sans" panose="020B0503050203000203" pitchFamily="34" charset="0"/>
              </a:rPr>
              <a:t>ibmq_5_yorktown - ibmqx2 v2.0.0</a:t>
            </a:r>
          </a:p>
        </p:txBody>
      </p:sp>
      <p:sp>
        <p:nvSpPr>
          <p:cNvPr id="44" name="Rectangle 43">
            <a:extLst>
              <a:ext uri="{FF2B5EF4-FFF2-40B4-BE49-F238E27FC236}">
                <a16:creationId xmlns:a16="http://schemas.microsoft.com/office/drawing/2014/main" id="{A7740281-A015-0540-BEFE-B79F415F25B4}"/>
              </a:ext>
            </a:extLst>
          </p:cNvPr>
          <p:cNvSpPr/>
          <p:nvPr/>
        </p:nvSpPr>
        <p:spPr>
          <a:xfrm>
            <a:off x="11162740" y="3115659"/>
            <a:ext cx="2343684" cy="1938992"/>
          </a:xfrm>
          <a:prstGeom prst="rect">
            <a:avLst/>
          </a:prstGeom>
        </p:spPr>
        <p:txBody>
          <a:bodyPr wrap="square">
            <a:spAutoFit/>
          </a:bodyPr>
          <a:lstStyle/>
          <a:p>
            <a:r>
              <a:rPr lang="it-IT" sz="1200">
                <a:latin typeface="IBM Plex Sans" panose="020B0503050203000203" pitchFamily="34" charset="0"/>
              </a:rPr>
              <a:t>NO CORRECTION</a:t>
            </a:r>
          </a:p>
          <a:p>
            <a:r>
              <a:rPr lang="it-IT" sz="1200">
                <a:latin typeface="IBM Plex Sans" panose="020B0503050203000203" pitchFamily="34" charset="0"/>
              </a:rPr>
              <a:t>TRANSPILE L3</a:t>
            </a:r>
          </a:p>
          <a:p>
            <a:endParaRPr lang="it-IT" sz="1200">
              <a:latin typeface="IBM Plex Sans" panose="020B0503050203000203" pitchFamily="34" charset="0"/>
            </a:endParaRPr>
          </a:p>
          <a:p>
            <a:r>
              <a:rPr lang="it-IT" sz="1200">
                <a:latin typeface="IBM Plex Sans" panose="020B0503050203000203" pitchFamily="34" charset="0"/>
              </a:rPr>
              <a:t>"depth": 86,</a:t>
            </a:r>
          </a:p>
          <a:p>
            <a:r>
              <a:rPr lang="it-IT" sz="1200">
                <a:latin typeface="IBM Plex Sans" panose="020B0503050203000203" pitchFamily="34" charset="0"/>
              </a:rPr>
              <a:t>  "gates": {</a:t>
            </a:r>
          </a:p>
          <a:p>
            <a:r>
              <a:rPr lang="it-IT" sz="1200">
                <a:latin typeface="IBM Plex Sans" panose="020B0503050203000203" pitchFamily="34" charset="0"/>
              </a:rPr>
              <a:t>    "u3": 106,</a:t>
            </a:r>
          </a:p>
          <a:p>
            <a:r>
              <a:rPr lang="it-IT" sz="1200">
                <a:latin typeface="IBM Plex Sans" panose="020B0503050203000203" pitchFamily="34" charset="0"/>
              </a:rPr>
              <a:t>    "cx": 93,</a:t>
            </a:r>
          </a:p>
          <a:p>
            <a:r>
              <a:rPr lang="it-IT" sz="1200">
                <a:latin typeface="IBM Plex Sans" panose="020B0503050203000203" pitchFamily="34" charset="0"/>
              </a:rPr>
              <a:t>    "barrier": 1,</a:t>
            </a:r>
          </a:p>
          <a:p>
            <a:r>
              <a:rPr lang="it-IT" sz="1200">
                <a:latin typeface="IBM Plex Sans" panose="020B0503050203000203" pitchFamily="34" charset="0"/>
              </a:rPr>
              <a:t>    "measure": 1</a:t>
            </a:r>
          </a:p>
          <a:p>
            <a:r>
              <a:rPr lang="it-IT" sz="1200">
                <a:latin typeface="IBM Plex Sans" panose="020B0503050203000203" pitchFamily="34" charset="0"/>
              </a:rPr>
              <a:t>  }</a:t>
            </a:r>
          </a:p>
        </p:txBody>
      </p:sp>
      <p:sp>
        <p:nvSpPr>
          <p:cNvPr id="48" name="Rectangle 47">
            <a:extLst>
              <a:ext uri="{FF2B5EF4-FFF2-40B4-BE49-F238E27FC236}">
                <a16:creationId xmlns:a16="http://schemas.microsoft.com/office/drawing/2014/main" id="{7602B4B7-00FE-B849-B484-9BAAE30066F5}"/>
              </a:ext>
            </a:extLst>
          </p:cNvPr>
          <p:cNvSpPr/>
          <p:nvPr/>
        </p:nvSpPr>
        <p:spPr>
          <a:xfrm>
            <a:off x="11162740" y="5794387"/>
            <a:ext cx="2343684" cy="1938992"/>
          </a:xfrm>
          <a:prstGeom prst="rect">
            <a:avLst/>
          </a:prstGeom>
        </p:spPr>
        <p:txBody>
          <a:bodyPr wrap="square">
            <a:spAutoFit/>
          </a:bodyPr>
          <a:lstStyle/>
          <a:p>
            <a:r>
              <a:rPr lang="it-IT" sz="1200">
                <a:latin typeface="IBM Plex Sans" panose="020B0503050203000203" pitchFamily="34" charset="0"/>
              </a:rPr>
              <a:t>CORRECTION FACTOR 5</a:t>
            </a:r>
          </a:p>
          <a:p>
            <a:r>
              <a:rPr lang="it-IT" sz="1200">
                <a:latin typeface="IBM Plex Sans" panose="020B0503050203000203" pitchFamily="34" charset="0"/>
              </a:rPr>
              <a:t>TRANSPILE L3</a:t>
            </a:r>
          </a:p>
          <a:p>
            <a:endParaRPr lang="it-IT" sz="1200">
              <a:latin typeface="IBM Plex Sans" panose="020B0503050203000203" pitchFamily="34" charset="0"/>
            </a:endParaRPr>
          </a:p>
          <a:p>
            <a:r>
              <a:rPr lang="it-IT" sz="1200">
                <a:latin typeface="IBM Plex Sans" panose="020B0503050203000203" pitchFamily="34" charset="0"/>
              </a:rPr>
              <a:t> "depth": 86,</a:t>
            </a:r>
          </a:p>
          <a:p>
            <a:r>
              <a:rPr lang="it-IT" sz="1200">
                <a:latin typeface="IBM Plex Sans" panose="020B0503050203000203" pitchFamily="34" charset="0"/>
              </a:rPr>
              <a:t>  "gates": {</a:t>
            </a:r>
          </a:p>
          <a:p>
            <a:r>
              <a:rPr lang="it-IT" sz="1200">
                <a:latin typeface="IBM Plex Sans" panose="020B0503050203000203" pitchFamily="34" charset="0"/>
              </a:rPr>
              <a:t>    "u3": 106,</a:t>
            </a:r>
          </a:p>
          <a:p>
            <a:r>
              <a:rPr lang="it-IT" sz="1200">
                <a:latin typeface="IBM Plex Sans" panose="020B0503050203000203" pitchFamily="34" charset="0"/>
              </a:rPr>
              <a:t>    "cx": 93,</a:t>
            </a:r>
          </a:p>
          <a:p>
            <a:r>
              <a:rPr lang="it-IT" sz="1200">
                <a:latin typeface="IBM Plex Sans" panose="020B0503050203000203" pitchFamily="34" charset="0"/>
              </a:rPr>
              <a:t>    "barrier": 1,</a:t>
            </a:r>
          </a:p>
          <a:p>
            <a:r>
              <a:rPr lang="it-IT" sz="1200">
                <a:latin typeface="IBM Plex Sans" panose="020B0503050203000203" pitchFamily="34" charset="0"/>
              </a:rPr>
              <a:t>    "measure": 1</a:t>
            </a:r>
          </a:p>
          <a:p>
            <a:r>
              <a:rPr lang="it-IT" sz="1200">
                <a:latin typeface="IBM Plex Sans" panose="020B0503050203000203" pitchFamily="34" charset="0"/>
              </a:rPr>
              <a:t>  }</a:t>
            </a:r>
          </a:p>
        </p:txBody>
      </p:sp>
      <p:pic>
        <p:nvPicPr>
          <p:cNvPr id="22" name="Picture 21">
            <a:extLst>
              <a:ext uri="{FF2B5EF4-FFF2-40B4-BE49-F238E27FC236}">
                <a16:creationId xmlns:a16="http://schemas.microsoft.com/office/drawing/2014/main" id="{AF7A9198-93A8-D944-A649-C12A81F72D55}"/>
              </a:ext>
            </a:extLst>
          </p:cNvPr>
          <p:cNvPicPr>
            <a:picLocks noChangeAspect="1"/>
          </p:cNvPicPr>
          <p:nvPr/>
        </p:nvPicPr>
        <p:blipFill rotWithShape="1">
          <a:blip r:embed="rId3"/>
          <a:srcRect b="5732"/>
          <a:stretch/>
        </p:blipFill>
        <p:spPr>
          <a:xfrm>
            <a:off x="12112203" y="0"/>
            <a:ext cx="2518198" cy="1579559"/>
          </a:xfrm>
          <a:prstGeom prst="rect">
            <a:avLst/>
          </a:prstGeom>
        </p:spPr>
      </p:pic>
      <p:pic>
        <p:nvPicPr>
          <p:cNvPr id="10" name="Picture 9">
            <a:extLst>
              <a:ext uri="{FF2B5EF4-FFF2-40B4-BE49-F238E27FC236}">
                <a16:creationId xmlns:a16="http://schemas.microsoft.com/office/drawing/2014/main" id="{DDA7C9CA-7E2D-2B4E-91A0-883EB3B8CA00}"/>
              </a:ext>
            </a:extLst>
          </p:cNvPr>
          <p:cNvPicPr>
            <a:picLocks noChangeAspect="1"/>
          </p:cNvPicPr>
          <p:nvPr/>
        </p:nvPicPr>
        <p:blipFill>
          <a:blip r:embed="rId4"/>
          <a:stretch>
            <a:fillRect/>
          </a:stretch>
        </p:blipFill>
        <p:spPr>
          <a:xfrm>
            <a:off x="437719" y="2764259"/>
            <a:ext cx="4009703" cy="2748920"/>
          </a:xfrm>
          <a:prstGeom prst="rect">
            <a:avLst/>
          </a:prstGeom>
        </p:spPr>
      </p:pic>
      <p:pic>
        <p:nvPicPr>
          <p:cNvPr id="11" name="Picture 10">
            <a:extLst>
              <a:ext uri="{FF2B5EF4-FFF2-40B4-BE49-F238E27FC236}">
                <a16:creationId xmlns:a16="http://schemas.microsoft.com/office/drawing/2014/main" id="{AA258F62-E4BA-9349-BE27-E0B4050B60CA}"/>
              </a:ext>
            </a:extLst>
          </p:cNvPr>
          <p:cNvPicPr>
            <a:picLocks noChangeAspect="1"/>
          </p:cNvPicPr>
          <p:nvPr/>
        </p:nvPicPr>
        <p:blipFill>
          <a:blip r:embed="rId5"/>
          <a:stretch>
            <a:fillRect/>
          </a:stretch>
        </p:blipFill>
        <p:spPr>
          <a:xfrm>
            <a:off x="439749" y="5408613"/>
            <a:ext cx="4009703" cy="2748920"/>
          </a:xfrm>
          <a:prstGeom prst="rect">
            <a:avLst/>
          </a:prstGeom>
        </p:spPr>
      </p:pic>
      <p:sp>
        <p:nvSpPr>
          <p:cNvPr id="23" name="Rectangle 22">
            <a:extLst>
              <a:ext uri="{FF2B5EF4-FFF2-40B4-BE49-F238E27FC236}">
                <a16:creationId xmlns:a16="http://schemas.microsoft.com/office/drawing/2014/main" id="{81C19FB5-DE52-CB4F-84D6-F069EFA65E6A}"/>
              </a:ext>
            </a:extLst>
          </p:cNvPr>
          <p:cNvSpPr/>
          <p:nvPr/>
        </p:nvSpPr>
        <p:spPr>
          <a:xfrm>
            <a:off x="8201472" y="685800"/>
            <a:ext cx="2884051" cy="461665"/>
          </a:xfrm>
          <a:prstGeom prst="rect">
            <a:avLst/>
          </a:prstGeom>
          <a:noFill/>
        </p:spPr>
        <p:txBody>
          <a:bodyPr wrap="square" lIns="91440" tIns="45720" rIns="91440" bIns="45720">
            <a:spAutoFit/>
          </a:bodyPr>
          <a:lstStyle/>
          <a:p>
            <a:pPr algn="ctr"/>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“3.5 Trotter steps”</a:t>
            </a:r>
          </a:p>
        </p:txBody>
      </p:sp>
      <p:pic>
        <p:nvPicPr>
          <p:cNvPr id="4" name="Picture 3">
            <a:extLst>
              <a:ext uri="{FF2B5EF4-FFF2-40B4-BE49-F238E27FC236}">
                <a16:creationId xmlns:a16="http://schemas.microsoft.com/office/drawing/2014/main" id="{7D6DED3F-FCAA-1743-B0E9-F9B518E7B40B}"/>
              </a:ext>
            </a:extLst>
          </p:cNvPr>
          <p:cNvPicPr>
            <a:picLocks noChangeAspect="1"/>
          </p:cNvPicPr>
          <p:nvPr/>
        </p:nvPicPr>
        <p:blipFill>
          <a:blip r:embed="rId6"/>
          <a:stretch>
            <a:fillRect/>
          </a:stretch>
        </p:blipFill>
        <p:spPr>
          <a:xfrm>
            <a:off x="7066712" y="5408613"/>
            <a:ext cx="4009703" cy="2748920"/>
          </a:xfrm>
          <a:prstGeom prst="rect">
            <a:avLst/>
          </a:prstGeom>
        </p:spPr>
      </p:pic>
    </p:spTree>
    <p:extLst>
      <p:ext uri="{BB962C8B-B14F-4D97-AF65-F5344CB8AC3E}">
        <p14:creationId xmlns:p14="http://schemas.microsoft.com/office/powerpoint/2010/main" val="4169837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C6DC0F-20CB-8642-89F2-B39B771D84CC}"/>
              </a:ext>
            </a:extLst>
          </p:cNvPr>
          <p:cNvSpPr>
            <a:spLocks noGrp="1"/>
          </p:cNvSpPr>
          <p:nvPr>
            <p:ph type="body" sz="quarter" idx="11"/>
          </p:nvPr>
        </p:nvSpPr>
        <p:spPr/>
        <p:txBody>
          <a:bodyPr/>
          <a:lstStyle/>
          <a:p>
            <a:r>
              <a:rPr lang="it-IT"/>
              <a:t>Real runs</a:t>
            </a:r>
          </a:p>
        </p:txBody>
      </p:sp>
      <p:sp>
        <p:nvSpPr>
          <p:cNvPr id="3" name="Title 2">
            <a:extLst>
              <a:ext uri="{FF2B5EF4-FFF2-40B4-BE49-F238E27FC236}">
                <a16:creationId xmlns:a16="http://schemas.microsoft.com/office/drawing/2014/main" id="{C185E944-B7E2-D843-9010-83D182066E49}"/>
              </a:ext>
            </a:extLst>
          </p:cNvPr>
          <p:cNvSpPr>
            <a:spLocks noGrp="1"/>
          </p:cNvSpPr>
          <p:nvPr>
            <p:ph type="title"/>
          </p:nvPr>
        </p:nvSpPr>
        <p:spPr/>
        <p:txBody>
          <a:bodyPr/>
          <a:lstStyle/>
          <a:p>
            <a:r>
              <a:rPr lang="it-IT"/>
              <a:t>IBM Q Team Yorktown &amp; Zurich feedbacks</a:t>
            </a:r>
          </a:p>
        </p:txBody>
      </p:sp>
      <p:sp>
        <p:nvSpPr>
          <p:cNvPr id="4" name="Content Placeholder 5">
            <a:extLst>
              <a:ext uri="{FF2B5EF4-FFF2-40B4-BE49-F238E27FC236}">
                <a16:creationId xmlns:a16="http://schemas.microsoft.com/office/drawing/2014/main" id="{A04746C6-633F-E74A-9485-A63E86B7D736}"/>
              </a:ext>
            </a:extLst>
          </p:cNvPr>
          <p:cNvSpPr txBox="1">
            <a:spLocks/>
          </p:cNvSpPr>
          <p:nvPr/>
        </p:nvSpPr>
        <p:spPr>
          <a:xfrm>
            <a:off x="457200" y="1920240"/>
            <a:ext cx="13258800" cy="53492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t>1) Amplitude correction factor</a:t>
            </a:r>
          </a:p>
          <a:p>
            <a:r>
              <a:rPr lang="it-IT" sz="1600">
                <a:solidFill>
                  <a:schemeClr val="tx1">
                    <a:lumMod val="50000"/>
                    <a:lumOff val="50000"/>
                  </a:schemeClr>
                </a:solidFill>
              </a:rPr>
              <a:t>The usage of a correction factor is a trick that can only be used to prove </a:t>
            </a:r>
            <a:r>
              <a:rPr lang="it-IT" sz="1600" i="1">
                <a:solidFill>
                  <a:schemeClr val="tx1">
                    <a:lumMod val="50000"/>
                    <a:lumOff val="50000"/>
                  </a:schemeClr>
                </a:solidFill>
              </a:rPr>
              <a:t>a posteriori (knowing the solution) </a:t>
            </a:r>
            <a:r>
              <a:rPr lang="it-IT" sz="1600">
                <a:solidFill>
                  <a:schemeClr val="tx1">
                    <a:lumMod val="50000"/>
                    <a:lumOff val="50000"/>
                  </a:schemeClr>
                </a:solidFill>
              </a:rPr>
              <a:t>that calculated points are not casual. Some studies and articles were published with amplitude correction factors and also with points shifting, but it is not the real solution. The point is to understand errors and mitigate them.</a:t>
            </a:r>
          </a:p>
          <a:p>
            <a:endParaRPr lang="it-IT" sz="1600">
              <a:solidFill>
                <a:schemeClr val="tx1">
                  <a:lumMod val="50000"/>
                  <a:lumOff val="50000"/>
                </a:schemeClr>
              </a:solidFill>
            </a:endParaRPr>
          </a:p>
          <a:p>
            <a:r>
              <a:rPr lang="it-IT" sz="1600" b="1"/>
              <a:t>2) Gates characterization</a:t>
            </a:r>
          </a:p>
          <a:p>
            <a:r>
              <a:rPr lang="it-IT" sz="1600">
                <a:solidFill>
                  <a:schemeClr val="tx1">
                    <a:lumMod val="50000"/>
                    <a:lumOff val="50000"/>
                  </a:schemeClr>
                </a:solidFill>
              </a:rPr>
              <a:t>The correction of a single rotation gate increases the number of gates by a factor 5. The errors in gates characterizations are both systematic and statistical: systematic errors are being corrected by IBM Q, and statistical errors are impossible to correct.</a:t>
            </a:r>
          </a:p>
          <a:p>
            <a:endParaRPr lang="it-IT" sz="1600">
              <a:solidFill>
                <a:schemeClr val="tx1">
                  <a:lumMod val="50000"/>
                  <a:lumOff val="50000"/>
                </a:schemeClr>
              </a:solidFill>
            </a:endParaRPr>
          </a:p>
          <a:p>
            <a:r>
              <a:rPr lang="it-IT" sz="1600" b="1"/>
              <a:t>3) Trotter approach</a:t>
            </a:r>
          </a:p>
          <a:p>
            <a:r>
              <a:rPr lang="it-IT" sz="1600">
                <a:solidFill>
                  <a:schemeClr val="tx1">
                    <a:lumMod val="50000"/>
                    <a:lumOff val="50000"/>
                  </a:schemeClr>
                </a:solidFill>
              </a:rPr>
              <a:t>Yorktown Team does not often use Trotterization, but they are impressed about our results with 2/3 Trotter steps.</a:t>
            </a:r>
          </a:p>
          <a:p>
            <a:endParaRPr lang="it-IT" sz="1600">
              <a:solidFill>
                <a:schemeClr val="tx1">
                  <a:lumMod val="50000"/>
                  <a:lumOff val="50000"/>
                </a:schemeClr>
              </a:solidFill>
            </a:endParaRPr>
          </a:p>
          <a:p>
            <a:r>
              <a:rPr lang="it-IT" sz="1600" b="1"/>
              <a:t>Advices:</a:t>
            </a:r>
          </a:p>
          <a:p>
            <a:pPr marL="285750" indent="-285750">
              <a:buFont typeface="Wingdings" pitchFamily="2" charset="2"/>
              <a:buChar char="§"/>
            </a:pPr>
            <a:r>
              <a:rPr lang="it-IT" sz="1600"/>
              <a:t>Move quickly to 3 sites Hubbard Model</a:t>
            </a:r>
          </a:p>
          <a:p>
            <a:pPr marL="285750" indent="-285750">
              <a:buFont typeface="Wingdings" pitchFamily="2" charset="2"/>
              <a:buChar char="§"/>
            </a:pPr>
            <a:r>
              <a:rPr lang="it-IT" sz="1600"/>
              <a:t>Find a way to calculate </a:t>
            </a:r>
            <a:r>
              <a:rPr lang="it-IT" sz="1600" i="1"/>
              <a:t>a priori </a:t>
            </a:r>
            <a:r>
              <a:rPr lang="it-IT" sz="1600"/>
              <a:t>the correction factor from calibration data that can be used to correct amplitudes</a:t>
            </a:r>
          </a:p>
          <a:p>
            <a:pPr marL="285750" indent="-285750">
              <a:buFont typeface="Wingdings" pitchFamily="2" charset="2"/>
              <a:buChar char="§"/>
            </a:pPr>
            <a:r>
              <a:rPr lang="it-IT" sz="1600"/>
              <a:t>Do not correct gates by implementing characterization results</a:t>
            </a:r>
          </a:p>
        </p:txBody>
      </p:sp>
    </p:spTree>
    <p:extLst>
      <p:ext uri="{BB962C8B-B14F-4D97-AF65-F5344CB8AC3E}">
        <p14:creationId xmlns:p14="http://schemas.microsoft.com/office/powerpoint/2010/main" val="22432927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0339B18-8F26-0E41-AA18-D9D25CB9515F}"/>
              </a:ext>
            </a:extLst>
          </p:cNvPr>
          <p:cNvSpPr>
            <a:spLocks noGrp="1"/>
          </p:cNvSpPr>
          <p:nvPr>
            <p:ph type="title"/>
          </p:nvPr>
        </p:nvSpPr>
        <p:spPr>
          <a:xfrm>
            <a:off x="457200" y="685800"/>
            <a:ext cx="9098280" cy="801154"/>
          </a:xfrm>
        </p:spPr>
        <p:txBody>
          <a:bodyPr/>
          <a:lstStyle/>
          <a:p>
            <a:r>
              <a:rPr lang="it-IT"/>
              <a:t>Error mitigation</a:t>
            </a:r>
          </a:p>
        </p:txBody>
      </p:sp>
      <p:sp>
        <p:nvSpPr>
          <p:cNvPr id="2" name="TextBox 1">
            <a:extLst>
              <a:ext uri="{FF2B5EF4-FFF2-40B4-BE49-F238E27FC236}">
                <a16:creationId xmlns:a16="http://schemas.microsoft.com/office/drawing/2014/main" id="{D9D5B190-AD4A-DF46-8C3D-3EC83041F6AB}"/>
              </a:ext>
            </a:extLst>
          </p:cNvPr>
          <p:cNvSpPr txBox="1"/>
          <p:nvPr/>
        </p:nvSpPr>
        <p:spPr>
          <a:xfrm>
            <a:off x="3840480" y="3305908"/>
            <a:ext cx="0" cy="0"/>
          </a:xfrm>
          <a:prstGeom prst="rect">
            <a:avLst/>
          </a:prstGeom>
        </p:spPr>
        <p:txBody>
          <a:bodyPr wrap="none" lIns="91440" tIns="45720" rIns="91440" bIns="45720" rtlCol="0">
            <a:noAutofit/>
          </a:bodyPr>
          <a:lstStyle/>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p:txBody>
      </p:sp>
      <p:sp>
        <p:nvSpPr>
          <p:cNvPr id="4" name="Rectangle 3">
            <a:extLst>
              <a:ext uri="{FF2B5EF4-FFF2-40B4-BE49-F238E27FC236}">
                <a16:creationId xmlns:a16="http://schemas.microsoft.com/office/drawing/2014/main" id="{AAA1EE16-BE41-724B-862E-26C0A39EF2A0}"/>
              </a:ext>
            </a:extLst>
          </p:cNvPr>
          <p:cNvSpPr/>
          <p:nvPr/>
        </p:nvSpPr>
        <p:spPr>
          <a:xfrm>
            <a:off x="457200" y="1828800"/>
            <a:ext cx="12618720" cy="1302601"/>
          </a:xfrm>
          <a:prstGeom prst="rect">
            <a:avLst/>
          </a:prstGeom>
        </p:spPr>
        <p:txBody>
          <a:bodyPr wrap="square">
            <a:spAutoFit/>
          </a:bodyPr>
          <a:lstStyle/>
          <a:p>
            <a:pPr marL="457200" indent="-457200">
              <a:lnSpc>
                <a:spcPct val="105000"/>
              </a:lnSpc>
              <a:spcBef>
                <a:spcPts val="1000"/>
              </a:spcBef>
              <a:buFont typeface="+mj-lt"/>
              <a:buAutoNum type="arabicPeriod"/>
            </a:pPr>
            <a:r>
              <a:rPr lang="it-IT" sz="2000" dirty="0" err="1">
                <a:latin typeface="IBM Plex Sans" charset="0"/>
                <a:ea typeface="IBM Plex Sans" charset="0"/>
                <a:cs typeface="IBM Plex Sans" charset="0"/>
              </a:rPr>
              <a:t>Gates characterization: Rx &amp; Ry</a:t>
            </a:r>
          </a:p>
          <a:p>
            <a:pPr marL="457200" indent="-457200">
              <a:lnSpc>
                <a:spcPct val="105000"/>
              </a:lnSpc>
              <a:spcBef>
                <a:spcPts val="1000"/>
              </a:spcBef>
              <a:buFont typeface="+mj-lt"/>
              <a:buAutoNum type="arabicPeriod"/>
            </a:pPr>
            <a:r>
              <a:rPr lang="it-IT" sz="2000" dirty="0" err="1">
                <a:latin typeface="IBM Plex Sans" charset="0"/>
                <a:ea typeface="IBM Plex Sans" charset="0"/>
                <a:cs typeface="IBM Plex Sans" charset="0"/>
              </a:rPr>
              <a:t>Gates characterization: CNOT</a:t>
            </a:r>
          </a:p>
          <a:p>
            <a:pPr marL="457200" indent="-457200">
              <a:lnSpc>
                <a:spcPct val="105000"/>
              </a:lnSpc>
              <a:spcBef>
                <a:spcPts val="1000"/>
              </a:spcBef>
              <a:buFont typeface="+mj-lt"/>
              <a:buAutoNum type="arabicPeriod"/>
            </a:pPr>
            <a:r>
              <a:rPr lang="it-IT" sz="2000" dirty="0" err="1">
                <a:latin typeface="IBM Plex Sans" charset="0"/>
                <a:ea typeface="IBM Plex Sans" charset="0"/>
                <a:cs typeface="IBM Plex Sans" charset="0"/>
              </a:rPr>
              <a:t>Qiskit Ignis: Measurement Error Mitigation</a:t>
            </a:r>
          </a:p>
        </p:txBody>
      </p:sp>
    </p:spTree>
    <p:extLst>
      <p:ext uri="{BB962C8B-B14F-4D97-AF65-F5344CB8AC3E}">
        <p14:creationId xmlns:p14="http://schemas.microsoft.com/office/powerpoint/2010/main" val="41337434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Error mitigation</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t>Gates characterization: R on arbitrary axis</a:t>
            </a:r>
          </a:p>
        </p:txBody>
      </p:sp>
      <p:sp>
        <p:nvSpPr>
          <p:cNvPr id="34" name="Content Placeholder 2">
            <a:extLst>
              <a:ext uri="{FF2B5EF4-FFF2-40B4-BE49-F238E27FC236}">
                <a16:creationId xmlns:a16="http://schemas.microsoft.com/office/drawing/2014/main" id="{C2046EC0-BC8A-294E-B2BB-F4202E76C773}"/>
              </a:ext>
            </a:extLst>
          </p:cNvPr>
          <p:cNvSpPr txBox="1">
            <a:spLocks/>
          </p:cNvSpPr>
          <p:nvPr/>
        </p:nvSpPr>
        <p:spPr>
          <a:xfrm>
            <a:off x="2286000" y="5532120"/>
            <a:ext cx="3976387" cy="219796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a:latin typeface="IBM Plex Sans Thin" panose="020B0203050203000203" pitchFamily="34" charset="0"/>
              </a:rPr>
              <a:t>qc.u1(-</a:t>
            </a:r>
            <a:r>
              <a:rPr lang="en-US" dirty="0" err="1">
                <a:latin typeface="IBM Plex Sans Thin" panose="020B0203050203000203" pitchFamily="34" charset="0"/>
              </a:rPr>
              <a:t>epsY, qubit</a:t>
            </a:r>
            <a:r>
              <a:rPr lang="en-US" dirty="0">
                <a:latin typeface="IBM Plex Sans Thin" panose="020B0203050203000203" pitchFamily="34" charset="0"/>
              </a:rPr>
              <a:t>)</a:t>
            </a:r>
          </a:p>
          <a:p>
            <a:r>
              <a:rPr lang="en-US" dirty="0">
                <a:latin typeface="IBM Plex Sans Thin" panose="020B0203050203000203" pitchFamily="34" charset="0"/>
              </a:rPr>
              <a:t>qc.u3(-</a:t>
            </a:r>
            <a:r>
              <a:rPr lang="en-US" dirty="0" err="1">
                <a:latin typeface="IBM Plex Sans Thin" panose="020B0203050203000203" pitchFamily="34" charset="0"/>
              </a:rPr>
              <a:t>pi</a:t>
            </a:r>
            <a:r>
              <a:rPr lang="en-US" dirty="0">
                <a:latin typeface="IBM Plex Sans Thin" panose="020B0203050203000203" pitchFamily="34" charset="0"/>
              </a:rPr>
              <a:t>/2+epsZ, 0.0, 0.0, </a:t>
            </a:r>
            <a:r>
              <a:rPr lang="en-US" dirty="0" err="1">
                <a:latin typeface="IBM Plex Sans Thin" panose="020B0203050203000203" pitchFamily="34" charset="0"/>
              </a:rPr>
              <a:t>qubit</a:t>
            </a:r>
            <a:r>
              <a:rPr lang="en-US" dirty="0">
                <a:latin typeface="IBM Plex Sans Thin" panose="020B0203050203000203" pitchFamily="34" charset="0"/>
              </a:rPr>
              <a:t>)</a:t>
            </a:r>
          </a:p>
          <a:p>
            <a:r>
              <a:rPr lang="en-US" dirty="0">
                <a:latin typeface="IBM Plex Sans Thin" panose="020B0203050203000203" pitchFamily="34" charset="0"/>
              </a:rPr>
              <a:t>qc.u1(</a:t>
            </a:r>
            <a:r>
              <a:rPr lang="en-US" dirty="0" err="1">
                <a:latin typeface="IBM Plex Sans Thin" panose="020B0203050203000203" pitchFamily="34" charset="0"/>
              </a:rPr>
              <a:t>delta, qubit</a:t>
            </a:r>
            <a:r>
              <a:rPr lang="en-US" dirty="0">
                <a:latin typeface="IBM Plex Sans Thin" panose="020B0203050203000203" pitchFamily="34" charset="0"/>
              </a:rPr>
              <a:t>)</a:t>
            </a:r>
          </a:p>
          <a:p>
            <a:r>
              <a:rPr lang="en-US" dirty="0">
                <a:latin typeface="IBM Plex Sans Thin" panose="020B0203050203000203" pitchFamily="34" charset="0"/>
              </a:rPr>
              <a:t>qc.u3(</a:t>
            </a:r>
            <a:r>
              <a:rPr lang="en-US" dirty="0" err="1">
                <a:latin typeface="IBM Plex Sans Thin" panose="020B0203050203000203" pitchFamily="34" charset="0"/>
              </a:rPr>
              <a:t>pi</a:t>
            </a:r>
            <a:r>
              <a:rPr lang="en-US" dirty="0">
                <a:latin typeface="IBM Plex Sans Thin" panose="020B0203050203000203" pitchFamily="34" charset="0"/>
              </a:rPr>
              <a:t>/2-epsZ, 0.0, 0.0, </a:t>
            </a:r>
            <a:r>
              <a:rPr lang="en-US" dirty="0" err="1">
                <a:latin typeface="IBM Plex Sans Thin" panose="020B0203050203000203" pitchFamily="34" charset="0"/>
              </a:rPr>
              <a:t>qubit</a:t>
            </a:r>
            <a:r>
              <a:rPr lang="en-US" dirty="0">
                <a:latin typeface="IBM Plex Sans Thin" panose="020B0203050203000203" pitchFamily="34" charset="0"/>
              </a:rPr>
              <a:t>)</a:t>
            </a:r>
          </a:p>
          <a:p>
            <a:r>
              <a:rPr lang="en-US" dirty="0">
                <a:latin typeface="IBM Plex Sans Thin" panose="020B0203050203000203" pitchFamily="34" charset="0"/>
              </a:rPr>
              <a:t>qc.u1(</a:t>
            </a:r>
            <a:r>
              <a:rPr lang="en-US" dirty="0" err="1">
                <a:latin typeface="IBM Plex Sans Thin" panose="020B0203050203000203" pitchFamily="34" charset="0"/>
              </a:rPr>
              <a:t>epsY, qubit</a:t>
            </a:r>
            <a:r>
              <a:rPr lang="en-US" dirty="0">
                <a:latin typeface="IBM Plex Sans Thin" panose="020B0203050203000203" pitchFamily="34" charset="0"/>
              </a:rPr>
              <a:t>)</a:t>
            </a:r>
          </a:p>
          <a:p>
            <a:endParaRPr lang="en-US" dirty="0">
              <a:latin typeface="IBM Plex Sans Thin" panose="020B0203050203000203" pitchFamily="34"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97104AF-C1EA-B943-B692-55F699747AC1}"/>
                  </a:ext>
                </a:extLst>
              </p:cNvPr>
              <p:cNvSpPr txBox="1"/>
              <p:nvPr/>
            </p:nvSpPr>
            <p:spPr>
              <a:xfrm>
                <a:off x="320040" y="4315500"/>
                <a:ext cx="6496587" cy="9143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i="1">
                              <a:latin typeface="Cambria Math" charset="0"/>
                            </a:rPr>
                            <m:t>𝑅</m:t>
                          </m:r>
                        </m:e>
                        <m:sub>
                          <m:r>
                            <a:rPr lang="en-US" sz="1800" i="1">
                              <a:latin typeface="Cambria Math" charset="0"/>
                            </a:rPr>
                            <m:t>𝑧</m:t>
                          </m:r>
                        </m:sub>
                      </m:sSub>
                      <m:d>
                        <m:dPr>
                          <m:ctrlPr>
                            <a:rPr lang="mr-IN"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charset="0"/>
                                  <a:ea typeface="Cambria Math" charset="0"/>
                                  <a:cs typeface="Cambria Math" charset="0"/>
                                </a:rPr>
                                <m:t>𝜀</m:t>
                              </m:r>
                            </m:e>
                            <m:sub>
                              <m:r>
                                <a:rPr lang="en-US" sz="1800" b="0" i="1" smtClean="0">
                                  <a:latin typeface="Cambria Math" charset="0"/>
                                  <a:ea typeface="Cambria Math" charset="0"/>
                                  <a:cs typeface="Cambria Math" charset="0"/>
                                </a:rPr>
                                <m:t>𝑦</m:t>
                              </m:r>
                            </m:sub>
                          </m:sSub>
                        </m:e>
                      </m:d>
                      <m:sSub>
                        <m:sSubPr>
                          <m:ctrlPr>
                            <a:rPr lang="en-US" sz="1800" i="1">
                              <a:latin typeface="Cambria Math" panose="02040503050406030204" pitchFamily="18" charset="0"/>
                            </a:rPr>
                          </m:ctrlPr>
                        </m:sSubPr>
                        <m:e>
                          <m:r>
                            <a:rPr lang="en-US" sz="1800" i="1">
                              <a:latin typeface="Cambria Math" charset="0"/>
                            </a:rPr>
                            <m:t>𝑅</m:t>
                          </m:r>
                        </m:e>
                        <m:sub>
                          <m:r>
                            <a:rPr lang="en-US" sz="1800" b="0" i="1" smtClean="0">
                              <a:latin typeface="Cambria Math" charset="0"/>
                            </a:rPr>
                            <m:t>𝑦</m:t>
                          </m:r>
                        </m:sub>
                      </m:sSub>
                      <m:d>
                        <m:dPr>
                          <m:ctrlPr>
                            <a:rPr lang="mr-IN" sz="1800" i="1">
                              <a:latin typeface="Cambria Math" panose="02040503050406030204" pitchFamily="18" charset="0"/>
                            </a:rPr>
                          </m:ctrlPr>
                        </m:dPr>
                        <m:e>
                          <m:r>
                            <a:rPr lang="en-US" sz="1800" b="0" i="1" smtClean="0">
                              <a:latin typeface="Cambria Math" charset="0"/>
                            </a:rPr>
                            <m:t>−</m:t>
                          </m:r>
                          <m:sSub>
                            <m:sSubPr>
                              <m:ctrlPr>
                                <a:rPr lang="en-US" sz="1800" i="1">
                                  <a:latin typeface="Cambria Math" panose="02040503050406030204" pitchFamily="18" charset="0"/>
                                </a:rPr>
                              </m:ctrlPr>
                            </m:sSubPr>
                            <m:e>
                              <m:r>
                                <a:rPr lang="en-US" sz="1800" i="1">
                                  <a:latin typeface="Cambria Math" charset="0"/>
                                  <a:ea typeface="Cambria Math" charset="0"/>
                                  <a:cs typeface="Cambria Math" charset="0"/>
                                </a:rPr>
                                <m:t>𝜀</m:t>
                              </m:r>
                            </m:e>
                            <m:sub>
                              <m:r>
                                <a:rPr lang="en-US" sz="1800" b="0" i="1" smtClean="0">
                                  <a:latin typeface="Cambria Math" charset="0"/>
                                </a:rPr>
                                <m:t>𝑧</m:t>
                              </m:r>
                            </m:sub>
                          </m:sSub>
                          <m:r>
                            <a:rPr lang="en-US" sz="1800" b="0" i="1" smtClean="0">
                              <a:latin typeface="Cambria Math" charset="0"/>
                            </a:rPr>
                            <m:t>+</m:t>
                          </m:r>
                          <m:r>
                            <a:rPr lang="en-US" sz="1800" i="1">
                              <a:latin typeface="Cambria Math" charset="0"/>
                              <a:ea typeface="Cambria Math" charset="0"/>
                              <a:cs typeface="Cambria Math" charset="0"/>
                            </a:rPr>
                            <m:t>𝜋</m:t>
                          </m:r>
                          <m:r>
                            <a:rPr lang="en-US" sz="1800" i="1">
                              <a:latin typeface="Cambria Math" charset="0"/>
                              <a:ea typeface="Cambria Math" charset="0"/>
                              <a:cs typeface="Cambria Math" charset="0"/>
                            </a:rPr>
                            <m:t>/2</m:t>
                          </m:r>
                        </m:e>
                      </m:d>
                      <m:sSub>
                        <m:sSubPr>
                          <m:ctrlPr>
                            <a:rPr lang="en-US" sz="1800" i="1">
                              <a:latin typeface="Cambria Math" panose="02040503050406030204" pitchFamily="18" charset="0"/>
                            </a:rPr>
                          </m:ctrlPr>
                        </m:sSubPr>
                        <m:e>
                          <m:r>
                            <a:rPr lang="en-US" sz="1800" i="1">
                              <a:latin typeface="Cambria Math" charset="0"/>
                            </a:rPr>
                            <m:t>𝑅</m:t>
                          </m:r>
                        </m:e>
                        <m:sub>
                          <m:r>
                            <a:rPr lang="en-US" sz="1800" i="1">
                              <a:latin typeface="Cambria Math" charset="0"/>
                            </a:rPr>
                            <m:t>𝑧</m:t>
                          </m:r>
                        </m:sub>
                      </m:sSub>
                      <m:d>
                        <m:dPr>
                          <m:ctrlPr>
                            <a:rPr lang="mr-IN" sz="1800" i="1">
                              <a:latin typeface="Cambria Math" panose="02040503050406030204" pitchFamily="18" charset="0"/>
                            </a:rPr>
                          </m:ctrlPr>
                        </m:dPr>
                        <m:e>
                          <m:r>
                            <a:rPr lang="mr-IN" sz="1800" i="1" smtClean="0">
                              <a:latin typeface="Cambria Math" charset="0"/>
                              <a:ea typeface="Cambria Math" charset="0"/>
                              <a:cs typeface="Cambria Math" charset="0"/>
                            </a:rPr>
                            <m:t>𝜗</m:t>
                          </m:r>
                        </m:e>
                      </m:d>
                      <m:sSub>
                        <m:sSubPr>
                          <m:ctrlPr>
                            <a:rPr lang="en-US" sz="1800" i="1">
                              <a:latin typeface="Cambria Math" panose="02040503050406030204" pitchFamily="18" charset="0"/>
                            </a:rPr>
                          </m:ctrlPr>
                        </m:sSubPr>
                        <m:e>
                          <m:r>
                            <a:rPr lang="en-US" sz="1800" i="1">
                              <a:latin typeface="Cambria Math" charset="0"/>
                            </a:rPr>
                            <m:t>𝑅</m:t>
                          </m:r>
                        </m:e>
                        <m:sub>
                          <m:r>
                            <a:rPr lang="en-US" sz="1800" b="0" i="1" smtClean="0">
                              <a:latin typeface="Cambria Math" charset="0"/>
                            </a:rPr>
                            <m:t>𝑦</m:t>
                          </m:r>
                        </m:sub>
                      </m:sSub>
                      <m:d>
                        <m:dPr>
                          <m:ctrlPr>
                            <a:rPr lang="mr-IN"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charset="0"/>
                                  <a:ea typeface="Cambria Math" charset="0"/>
                                  <a:cs typeface="Cambria Math" charset="0"/>
                                </a:rPr>
                                <m:t>𝜀</m:t>
                              </m:r>
                            </m:e>
                            <m:sub>
                              <m:r>
                                <a:rPr lang="en-US" sz="1800" b="0" i="1" smtClean="0">
                                  <a:latin typeface="Cambria Math" charset="0"/>
                                </a:rPr>
                                <m:t>𝑧</m:t>
                              </m:r>
                            </m:sub>
                          </m:sSub>
                          <m:r>
                            <a:rPr lang="en-US" sz="1800" b="0" i="1" smtClean="0">
                              <a:latin typeface="Cambria Math" charset="0"/>
                            </a:rPr>
                            <m:t>−</m:t>
                          </m:r>
                          <m:r>
                            <a:rPr lang="en-US" sz="1800" b="0" i="1" smtClean="0">
                              <a:latin typeface="Cambria Math" charset="0"/>
                              <a:ea typeface="Cambria Math" charset="0"/>
                              <a:cs typeface="Cambria Math" charset="0"/>
                            </a:rPr>
                            <m:t>𝜋</m:t>
                          </m:r>
                          <m:r>
                            <a:rPr lang="en-US" sz="1800" b="0" i="1" smtClean="0">
                              <a:latin typeface="Cambria Math" charset="0"/>
                              <a:ea typeface="Cambria Math" charset="0"/>
                              <a:cs typeface="Cambria Math" charset="0"/>
                            </a:rPr>
                            <m:t>/2</m:t>
                          </m:r>
                        </m:e>
                      </m:d>
                      <m:sSub>
                        <m:sSubPr>
                          <m:ctrlPr>
                            <a:rPr lang="en-US" sz="1800" i="1" smtClean="0">
                              <a:latin typeface="Cambria Math" panose="02040503050406030204" pitchFamily="18" charset="0"/>
                            </a:rPr>
                          </m:ctrlPr>
                        </m:sSubPr>
                        <m:e>
                          <m:r>
                            <a:rPr lang="en-US" sz="1800" b="0" i="1" smtClean="0">
                              <a:latin typeface="Cambria Math" charset="0"/>
                            </a:rPr>
                            <m:t>𝑅</m:t>
                          </m:r>
                        </m:e>
                        <m:sub>
                          <m:r>
                            <a:rPr lang="en-US" sz="1800" b="0" i="1" smtClean="0">
                              <a:latin typeface="Cambria Math" charset="0"/>
                            </a:rPr>
                            <m:t>𝑧</m:t>
                          </m:r>
                        </m:sub>
                      </m:sSub>
                      <m:d>
                        <m:dPr>
                          <m:ctrlPr>
                            <a:rPr lang="mr-IN" sz="1800" i="1" smtClean="0">
                              <a:latin typeface="Cambria Math" panose="02040503050406030204" pitchFamily="18" charset="0"/>
                            </a:rPr>
                          </m:ctrlPr>
                        </m:dPr>
                        <m:e>
                          <m:r>
                            <a:rPr lang="en-US" sz="1800" b="0" i="1" smtClean="0">
                              <a:latin typeface="Cambria Math" charset="0"/>
                            </a:rPr>
                            <m:t>−</m:t>
                          </m:r>
                          <m:sSub>
                            <m:sSubPr>
                              <m:ctrlPr>
                                <a:rPr lang="en-US" sz="1800" i="1" smtClean="0">
                                  <a:latin typeface="Cambria Math" panose="02040503050406030204" pitchFamily="18" charset="0"/>
                                </a:rPr>
                              </m:ctrlPr>
                            </m:sSubPr>
                            <m:e>
                              <m:r>
                                <a:rPr lang="en-US" sz="1800" i="1" smtClean="0">
                                  <a:latin typeface="Cambria Math" charset="0"/>
                                  <a:ea typeface="Cambria Math" charset="0"/>
                                  <a:cs typeface="Cambria Math" charset="0"/>
                                </a:rPr>
                                <m:t>𝜀</m:t>
                              </m:r>
                            </m:e>
                            <m:sub>
                              <m:r>
                                <a:rPr lang="en-US" sz="1800" b="0" i="1" smtClean="0">
                                  <a:latin typeface="Cambria Math" charset="0"/>
                                </a:rPr>
                                <m:t>𝑦</m:t>
                              </m:r>
                            </m:sub>
                          </m:sSub>
                        </m:e>
                      </m:d>
                      <m:r>
                        <a:rPr lang="en-US" sz="1800" b="0" i="1" smtClean="0">
                          <a:latin typeface="Cambria Math" charset="0"/>
                        </a:rPr>
                        <m:t>=</m:t>
                      </m:r>
                      <m:sSub>
                        <m:sSubPr>
                          <m:ctrlPr>
                            <a:rPr lang="en-US" sz="1800" i="1">
                              <a:latin typeface="Cambria Math" panose="02040503050406030204" pitchFamily="18" charset="0"/>
                            </a:rPr>
                          </m:ctrlPr>
                        </m:sSubPr>
                        <m:e>
                          <m:r>
                            <a:rPr lang="en-US" sz="1800" i="1">
                              <a:latin typeface="Cambria Math" charset="0"/>
                            </a:rPr>
                            <m:t>𝑅</m:t>
                          </m:r>
                        </m:e>
                        <m:sub>
                          <m:acc>
                            <m:accPr>
                              <m:chr m:val="̂"/>
                              <m:ctrlPr>
                                <a:rPr lang="en-US" sz="1800" i="1" smtClean="0">
                                  <a:latin typeface="Cambria Math" panose="02040503050406030204" pitchFamily="18" charset="0"/>
                                </a:rPr>
                              </m:ctrlPr>
                            </m:accPr>
                            <m:e>
                              <m:r>
                                <a:rPr lang="en-US" sz="1800" b="0" i="1" smtClean="0">
                                  <a:latin typeface="Cambria Math" charset="0"/>
                                </a:rPr>
                                <m:t>𝑛</m:t>
                              </m:r>
                            </m:e>
                          </m:acc>
                        </m:sub>
                      </m:sSub>
                      <m:d>
                        <m:dPr>
                          <m:ctrlPr>
                            <a:rPr lang="mr-IN" sz="1800" i="1">
                              <a:latin typeface="Cambria Math" panose="02040503050406030204" pitchFamily="18" charset="0"/>
                            </a:rPr>
                          </m:ctrlPr>
                        </m:dPr>
                        <m:e>
                          <m:r>
                            <a:rPr lang="mr-IN" sz="1800" i="1">
                              <a:latin typeface="Cambria Math" charset="0"/>
                              <a:ea typeface="Cambria Math" charset="0"/>
                              <a:cs typeface="Cambria Math" charset="0"/>
                            </a:rPr>
                            <m:t>𝜗</m:t>
                          </m:r>
                        </m:e>
                      </m:d>
                    </m:oMath>
                  </m:oMathPara>
                </a14:m>
                <a:endParaRPr lang="en-US" sz="1800" dirty="0">
                  <a:ea typeface="Cambria Math" charset="0"/>
                  <a:cs typeface="Cambria Math" charset="0"/>
                </a:endParaRPr>
              </a:p>
              <a:p>
                <a:endParaRPr lang="en-US" sz="1800" dirty="0">
                  <a:ea typeface="Cambria Math" charset="0"/>
                  <a:cs typeface="Cambria Math" charset="0"/>
                </a:endParaRPr>
              </a:p>
              <a:p>
                <a:pPr/>
                <a14:m>
                  <m:oMathPara xmlns:m="http://schemas.openxmlformats.org/officeDocument/2006/math">
                    <m:oMathParaPr>
                      <m:jc m:val="centerGroup"/>
                    </m:oMathParaPr>
                    <m:oMath xmlns:m="http://schemas.openxmlformats.org/officeDocument/2006/math">
                      <m:acc>
                        <m:accPr>
                          <m:chr m:val="̂"/>
                          <m:ctrlPr>
                            <a:rPr lang="en-US" sz="1800" i="1">
                              <a:latin typeface="Cambria Math" panose="02040503050406030204" pitchFamily="18" charset="0"/>
                            </a:rPr>
                          </m:ctrlPr>
                        </m:accPr>
                        <m:e>
                          <m:r>
                            <a:rPr lang="en-US" sz="1800" i="1">
                              <a:latin typeface="Cambria Math" charset="0"/>
                            </a:rPr>
                            <m:t>𝑛</m:t>
                          </m:r>
                        </m:e>
                      </m:acc>
                      <m:r>
                        <a:rPr lang="en-US" sz="1800" b="0" i="1" smtClean="0">
                          <a:latin typeface="Cambria Math" charset="0"/>
                        </a:rPr>
                        <m:t>=</m:t>
                      </m:r>
                      <m:d>
                        <m:dPr>
                          <m:ctrlPr>
                            <a:rPr lang="en-US" sz="1800" b="0" i="1" smtClean="0">
                              <a:latin typeface="Cambria Math" panose="02040503050406030204" pitchFamily="18" charset="0"/>
                            </a:rPr>
                          </m:ctrlPr>
                        </m:dPr>
                        <m:e>
                          <m:func>
                            <m:funcPr>
                              <m:ctrlPr>
                                <a:rPr lang="en-US" sz="1800" b="0" i="1" smtClean="0">
                                  <a:latin typeface="Cambria Math" panose="02040503050406030204" pitchFamily="18" charset="0"/>
                                </a:rPr>
                              </m:ctrlPr>
                            </m:funcPr>
                            <m:fName>
                              <m:r>
                                <m:rPr>
                                  <m:sty m:val="p"/>
                                </m:rPr>
                                <a:rPr lang="en-US" sz="1800" b="0" i="0" smtClean="0">
                                  <a:latin typeface="Cambria Math" charset="0"/>
                                </a:rPr>
                                <m:t>cos</m:t>
                              </m:r>
                            </m:fName>
                            <m:e>
                              <m:sSub>
                                <m:sSubPr>
                                  <m:ctrlPr>
                                    <a:rPr lang="en-US" sz="1800" i="1">
                                      <a:latin typeface="Cambria Math" panose="02040503050406030204" pitchFamily="18" charset="0"/>
                                    </a:rPr>
                                  </m:ctrlPr>
                                </m:sSubPr>
                                <m:e>
                                  <m:r>
                                    <a:rPr lang="en-US" sz="1800" i="1">
                                      <a:latin typeface="Cambria Math" charset="0"/>
                                      <a:ea typeface="Cambria Math" charset="0"/>
                                      <a:cs typeface="Cambria Math" charset="0"/>
                                    </a:rPr>
                                    <m:t>𝜀</m:t>
                                  </m:r>
                                </m:e>
                                <m:sub>
                                  <m:r>
                                    <a:rPr lang="en-US" sz="1800" b="0" i="1" smtClean="0">
                                      <a:latin typeface="Cambria Math" charset="0"/>
                                    </a:rPr>
                                    <m:t>𝑦</m:t>
                                  </m:r>
                                </m:sub>
                              </m:sSub>
                            </m:e>
                          </m:func>
                          <m:func>
                            <m:funcPr>
                              <m:ctrlPr>
                                <a:rPr lang="en-US" sz="1800" i="1">
                                  <a:latin typeface="Cambria Math" panose="02040503050406030204" pitchFamily="18" charset="0"/>
                                </a:rPr>
                              </m:ctrlPr>
                            </m:funcPr>
                            <m:fName>
                              <m:r>
                                <m:rPr>
                                  <m:sty m:val="p"/>
                                </m:rPr>
                                <a:rPr lang="en-US" sz="1800" b="0" i="0" smtClean="0">
                                  <a:latin typeface="Cambria Math" charset="0"/>
                                </a:rPr>
                                <m:t>cos</m:t>
                              </m:r>
                            </m:fName>
                            <m:e>
                              <m:sSub>
                                <m:sSubPr>
                                  <m:ctrlPr>
                                    <a:rPr lang="en-US" sz="1800" i="1">
                                      <a:latin typeface="Cambria Math" panose="02040503050406030204" pitchFamily="18" charset="0"/>
                                    </a:rPr>
                                  </m:ctrlPr>
                                </m:sSubPr>
                                <m:e>
                                  <m:r>
                                    <a:rPr lang="en-US" sz="1800" i="1">
                                      <a:latin typeface="Cambria Math" charset="0"/>
                                      <a:ea typeface="Cambria Math" charset="0"/>
                                      <a:cs typeface="Cambria Math" charset="0"/>
                                    </a:rPr>
                                    <m:t>𝜀</m:t>
                                  </m:r>
                                </m:e>
                                <m:sub>
                                  <m:r>
                                    <a:rPr lang="en-US" sz="1800" b="0" i="1" smtClean="0">
                                      <a:latin typeface="Cambria Math" charset="0"/>
                                    </a:rPr>
                                    <m:t>𝑧</m:t>
                                  </m:r>
                                </m:sub>
                              </m:sSub>
                              <m:r>
                                <a:rPr lang="en-US" sz="1800" b="0" i="1" smtClean="0">
                                  <a:latin typeface="Cambria Math" charset="0"/>
                                </a:rPr>
                                <m:t>,</m:t>
                              </m:r>
                              <m:func>
                                <m:funcPr>
                                  <m:ctrlPr>
                                    <a:rPr lang="en-US" sz="1800" i="1">
                                      <a:latin typeface="Cambria Math" panose="02040503050406030204" pitchFamily="18" charset="0"/>
                                    </a:rPr>
                                  </m:ctrlPr>
                                </m:funcPr>
                                <m:fName>
                                  <m:r>
                                    <m:rPr>
                                      <m:sty m:val="p"/>
                                    </m:rPr>
                                    <a:rPr lang="en-US" sz="1800">
                                      <a:latin typeface="Cambria Math" charset="0"/>
                                    </a:rPr>
                                    <m:t>cos</m:t>
                                  </m:r>
                                </m:fName>
                                <m:e>
                                  <m:sSub>
                                    <m:sSubPr>
                                      <m:ctrlPr>
                                        <a:rPr lang="en-US" sz="1800" i="1">
                                          <a:latin typeface="Cambria Math" panose="02040503050406030204" pitchFamily="18" charset="0"/>
                                        </a:rPr>
                                      </m:ctrlPr>
                                    </m:sSubPr>
                                    <m:e>
                                      <m:r>
                                        <a:rPr lang="en-US" sz="1800" i="1">
                                          <a:latin typeface="Cambria Math" charset="0"/>
                                          <a:ea typeface="Cambria Math" charset="0"/>
                                          <a:cs typeface="Cambria Math" charset="0"/>
                                        </a:rPr>
                                        <m:t>𝜀</m:t>
                                      </m:r>
                                    </m:e>
                                    <m:sub>
                                      <m:r>
                                        <a:rPr lang="en-US" sz="1800" b="0" i="1" smtClean="0">
                                          <a:latin typeface="Cambria Math" charset="0"/>
                                        </a:rPr>
                                        <m:t>𝑧</m:t>
                                      </m:r>
                                    </m:sub>
                                  </m:sSub>
                                </m:e>
                              </m:func>
                              <m:func>
                                <m:funcPr>
                                  <m:ctrlPr>
                                    <a:rPr lang="en-US" sz="1800" i="1">
                                      <a:latin typeface="Cambria Math" panose="02040503050406030204" pitchFamily="18" charset="0"/>
                                    </a:rPr>
                                  </m:ctrlPr>
                                </m:funcPr>
                                <m:fName>
                                  <m:r>
                                    <m:rPr>
                                      <m:sty m:val="p"/>
                                    </m:rPr>
                                    <a:rPr lang="en-US" sz="1800" b="0" i="0" smtClean="0">
                                      <a:latin typeface="Cambria Math" charset="0"/>
                                    </a:rPr>
                                    <m:t>sin</m:t>
                                  </m:r>
                                </m:fName>
                                <m:e>
                                  <m:sSub>
                                    <m:sSubPr>
                                      <m:ctrlPr>
                                        <a:rPr lang="en-US" sz="1800" i="1">
                                          <a:latin typeface="Cambria Math" panose="02040503050406030204" pitchFamily="18" charset="0"/>
                                        </a:rPr>
                                      </m:ctrlPr>
                                    </m:sSubPr>
                                    <m:e>
                                      <m:r>
                                        <a:rPr lang="en-US" sz="1800" i="1">
                                          <a:latin typeface="Cambria Math" charset="0"/>
                                          <a:ea typeface="Cambria Math" charset="0"/>
                                          <a:cs typeface="Cambria Math" charset="0"/>
                                        </a:rPr>
                                        <m:t>𝜀</m:t>
                                      </m:r>
                                    </m:e>
                                    <m:sub>
                                      <m:r>
                                        <a:rPr lang="en-US" sz="1800" b="0" i="1" smtClean="0">
                                          <a:latin typeface="Cambria Math" charset="0"/>
                                        </a:rPr>
                                        <m:t>𝑦</m:t>
                                      </m:r>
                                    </m:sub>
                                  </m:sSub>
                                  <m:r>
                                    <a:rPr lang="en-US" sz="1800" b="0" i="1" smtClean="0">
                                      <a:latin typeface="Cambria Math" charset="0"/>
                                    </a:rPr>
                                    <m:t>,</m:t>
                                  </m:r>
                                </m:e>
                              </m:func>
                            </m:e>
                          </m:func>
                          <m:func>
                            <m:funcPr>
                              <m:ctrlPr>
                                <a:rPr lang="en-US" sz="1800" i="1">
                                  <a:latin typeface="Cambria Math" panose="02040503050406030204" pitchFamily="18" charset="0"/>
                                </a:rPr>
                              </m:ctrlPr>
                            </m:funcPr>
                            <m:fName>
                              <m:r>
                                <m:rPr>
                                  <m:sty m:val="p"/>
                                </m:rPr>
                                <a:rPr lang="en-US" sz="1800" b="0" i="0" smtClean="0">
                                  <a:latin typeface="Cambria Math" charset="0"/>
                                </a:rPr>
                                <m:t>sin</m:t>
                              </m:r>
                            </m:fName>
                            <m:e>
                              <m:sSub>
                                <m:sSubPr>
                                  <m:ctrlPr>
                                    <a:rPr lang="en-US" sz="1800" i="1">
                                      <a:latin typeface="Cambria Math" panose="02040503050406030204" pitchFamily="18" charset="0"/>
                                    </a:rPr>
                                  </m:ctrlPr>
                                </m:sSubPr>
                                <m:e>
                                  <m:r>
                                    <a:rPr lang="en-US" sz="1800" i="1">
                                      <a:latin typeface="Cambria Math" charset="0"/>
                                      <a:ea typeface="Cambria Math" charset="0"/>
                                      <a:cs typeface="Cambria Math" charset="0"/>
                                    </a:rPr>
                                    <m:t>𝜀</m:t>
                                  </m:r>
                                </m:e>
                                <m:sub>
                                  <m:r>
                                    <a:rPr lang="en-US" sz="1800" b="0" i="1" smtClean="0">
                                      <a:latin typeface="Cambria Math" charset="0"/>
                                    </a:rPr>
                                    <m:t>𝑧</m:t>
                                  </m:r>
                                </m:sub>
                              </m:sSub>
                            </m:e>
                          </m:func>
                        </m:e>
                      </m:d>
                    </m:oMath>
                  </m:oMathPara>
                </a14:m>
                <a:endParaRPr lang="en-US" sz="1800" dirty="0"/>
              </a:p>
            </p:txBody>
          </p:sp>
        </mc:Choice>
        <mc:Fallback xmlns="">
          <p:sp>
            <p:nvSpPr>
              <p:cNvPr id="35" name="TextBox 34">
                <a:extLst>
                  <a:ext uri="{FF2B5EF4-FFF2-40B4-BE49-F238E27FC236}">
                    <a16:creationId xmlns:a16="http://schemas.microsoft.com/office/drawing/2014/main" id="{697104AF-C1EA-B943-B692-55F699747AC1}"/>
                  </a:ext>
                </a:extLst>
              </p:cNvPr>
              <p:cNvSpPr txBox="1">
                <a:spLocks noRot="1" noChangeAspect="1" noMove="1" noResize="1" noEditPoints="1" noAdjustHandles="1" noChangeArrowheads="1" noChangeShapeType="1" noTextEdit="1"/>
              </p:cNvSpPr>
              <p:nvPr/>
            </p:nvSpPr>
            <p:spPr>
              <a:xfrm>
                <a:off x="320040" y="4315500"/>
                <a:ext cx="6496587" cy="914353"/>
              </a:xfrm>
              <a:prstGeom prst="rect">
                <a:avLst/>
              </a:prstGeom>
              <a:blipFill>
                <a:blip r:embed="rId2"/>
                <a:stretch>
                  <a:fillRect b="-5479"/>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EB232FE-11C7-B744-B4A0-01D4B1734F3D}"/>
                  </a:ext>
                </a:extLst>
              </p:cNvPr>
              <p:cNvSpPr txBox="1"/>
              <p:nvPr/>
            </p:nvSpPr>
            <p:spPr>
              <a:xfrm>
                <a:off x="614401" y="1813590"/>
                <a:ext cx="8958671" cy="13215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charset="0"/>
                            </a:rPr>
                            <m:t>𝑈</m:t>
                          </m:r>
                        </m:e>
                        <m:sub>
                          <m:r>
                            <a:rPr lang="en-US" sz="2200" b="0" i="1" smtClean="0">
                              <a:latin typeface="Cambria Math" charset="0"/>
                            </a:rPr>
                            <m:t>𝑥</m:t>
                          </m:r>
                        </m:sub>
                      </m:sSub>
                      <m:d>
                        <m:dPr>
                          <m:ctrlPr>
                            <a:rPr lang="mr-IN" sz="2200" i="1" smtClean="0">
                              <a:latin typeface="Cambria Math" panose="02040503050406030204" pitchFamily="18" charset="0"/>
                            </a:rPr>
                          </m:ctrlPr>
                        </m:dPr>
                        <m:e>
                          <m:r>
                            <a:rPr lang="mr-IN" sz="2200" i="1" smtClean="0">
                              <a:latin typeface="Cambria Math" charset="0"/>
                              <a:ea typeface="Cambria Math" charset="0"/>
                              <a:cs typeface="Cambria Math" charset="0"/>
                            </a:rPr>
                            <m:t>𝜗</m:t>
                          </m:r>
                        </m:e>
                      </m:d>
                      <m:r>
                        <a:rPr lang="en-US" sz="2200" b="0" i="1" smtClean="0">
                          <a:latin typeface="Cambria Math" charset="0"/>
                        </a:rPr>
                        <m:t>=</m:t>
                      </m:r>
                      <m:d>
                        <m:dPr>
                          <m:ctrlPr>
                            <a:rPr lang="mr-IN" sz="2200" b="0" i="1" smtClean="0">
                              <a:latin typeface="Cambria Math" panose="02040503050406030204" pitchFamily="18" charset="0"/>
                            </a:rPr>
                          </m:ctrlPr>
                        </m:dPr>
                        <m:e>
                          <m:m>
                            <m:mPr>
                              <m:mcs>
                                <m:mc>
                                  <m:mcPr>
                                    <m:count m:val="2"/>
                                    <m:mcJc m:val="center"/>
                                  </m:mcPr>
                                </m:mc>
                              </m:mcs>
                              <m:ctrlPr>
                                <a:rPr lang="mr-IN" sz="2200" b="0" i="1" smtClean="0">
                                  <a:latin typeface="Cambria Math" panose="02040503050406030204" pitchFamily="18" charset="0"/>
                                </a:rPr>
                              </m:ctrlPr>
                            </m:mPr>
                            <m:mr>
                              <m:e>
                                <m:func>
                                  <m:funcPr>
                                    <m:ctrlPr>
                                      <a:rPr lang="en-US" sz="2200" b="0" i="1" smtClean="0">
                                        <a:latin typeface="Cambria Math" panose="02040503050406030204" pitchFamily="18" charset="0"/>
                                      </a:rPr>
                                    </m:ctrlPr>
                                  </m:funcPr>
                                  <m:fName>
                                    <m:r>
                                      <m:rPr>
                                        <m:sty m:val="p"/>
                                        <m:brk m:alnAt="7"/>
                                      </m:rPr>
                                      <a:rPr lang="en-US" sz="2200" b="0" i="0" smtClean="0">
                                        <a:latin typeface="Cambria Math" charset="0"/>
                                      </a:rPr>
                                      <m:t>c</m:t>
                                    </m:r>
                                    <m:r>
                                      <m:rPr>
                                        <m:sty m:val="p"/>
                                      </m:rPr>
                                      <a:rPr lang="en-US" sz="2200" b="0" i="0" smtClean="0">
                                        <a:latin typeface="Cambria Math" charset="0"/>
                                      </a:rPr>
                                      <m:t>os</m:t>
                                    </m:r>
                                  </m:fName>
                                  <m:e>
                                    <m:f>
                                      <m:fPr>
                                        <m:ctrlPr>
                                          <a:rPr lang="mr-IN" sz="2200" b="0" i="1" smtClean="0">
                                            <a:latin typeface="Cambria Math" panose="02040503050406030204" pitchFamily="18" charset="0"/>
                                          </a:rPr>
                                        </m:ctrlPr>
                                      </m:fPr>
                                      <m:num>
                                        <m:r>
                                          <a:rPr lang="mr-IN" sz="2200" i="1">
                                            <a:latin typeface="Cambria Math" charset="0"/>
                                            <a:ea typeface="Cambria Math" charset="0"/>
                                            <a:cs typeface="Cambria Math" charset="0"/>
                                          </a:rPr>
                                          <m:t>𝜗</m:t>
                                        </m:r>
                                      </m:num>
                                      <m:den>
                                        <m:r>
                                          <a:rPr lang="en-US" sz="2200" b="0" i="1" smtClean="0">
                                            <a:latin typeface="Cambria Math" charset="0"/>
                                          </a:rPr>
                                          <m:t>2</m:t>
                                        </m:r>
                                      </m:den>
                                    </m:f>
                                    <m:r>
                                      <a:rPr lang="en-US" sz="2200" b="0" i="1" smtClean="0">
                                        <a:latin typeface="Cambria Math" charset="0"/>
                                      </a:rPr>
                                      <m:t>−</m:t>
                                    </m:r>
                                    <m:r>
                                      <a:rPr lang="en-US" sz="2200" b="0" i="1" smtClean="0">
                                        <a:latin typeface="Cambria Math" charset="0"/>
                                      </a:rPr>
                                      <m:t>𝑖</m:t>
                                    </m:r>
                                    <m:func>
                                      <m:funcPr>
                                        <m:ctrlPr>
                                          <a:rPr lang="en-US" sz="2200" b="0" i="1" smtClean="0">
                                            <a:latin typeface="Cambria Math" panose="02040503050406030204" pitchFamily="18" charset="0"/>
                                          </a:rPr>
                                        </m:ctrlPr>
                                      </m:funcPr>
                                      <m:fName>
                                        <m:r>
                                          <m:rPr>
                                            <m:sty m:val="p"/>
                                          </m:rPr>
                                          <a:rPr lang="en-US" sz="2200" b="0" i="0" smtClean="0">
                                            <a:latin typeface="Cambria Math" charset="0"/>
                                          </a:rPr>
                                          <m:t>sin</m:t>
                                        </m:r>
                                      </m:fName>
                                      <m:e>
                                        <m:sSub>
                                          <m:sSubPr>
                                            <m:ctrlPr>
                                              <a:rPr lang="en-US" sz="2200" b="0" i="1" smtClean="0">
                                                <a:latin typeface="Cambria Math" panose="02040503050406030204" pitchFamily="18" charset="0"/>
                                              </a:rPr>
                                            </m:ctrlPr>
                                          </m:sSubPr>
                                          <m:e>
                                            <m:r>
                                              <a:rPr lang="en-US" sz="2200" b="0" i="1" smtClean="0">
                                                <a:latin typeface="Cambria Math" charset="0"/>
                                                <a:ea typeface="Cambria Math" charset="0"/>
                                                <a:cs typeface="Cambria Math" charset="0"/>
                                              </a:rPr>
                                              <m:t>𝜀</m:t>
                                            </m:r>
                                          </m:e>
                                          <m:sub>
                                            <m:r>
                                              <a:rPr lang="en-US" sz="2200" b="0" i="1" smtClean="0">
                                                <a:latin typeface="Cambria Math" charset="0"/>
                                              </a:rPr>
                                              <m:t>𝑦</m:t>
                                            </m:r>
                                          </m:sub>
                                        </m:sSub>
                                        <m:func>
                                          <m:funcPr>
                                            <m:ctrlPr>
                                              <a:rPr lang="en-US" sz="2200" b="0" i="1" smtClean="0">
                                                <a:latin typeface="Cambria Math" panose="02040503050406030204" pitchFamily="18" charset="0"/>
                                              </a:rPr>
                                            </m:ctrlPr>
                                          </m:funcPr>
                                          <m:fName>
                                            <m:r>
                                              <m:rPr>
                                                <m:sty m:val="p"/>
                                              </m:rPr>
                                              <a:rPr lang="en-US" sz="2200" b="0" i="0" smtClean="0">
                                                <a:latin typeface="Cambria Math" charset="0"/>
                                              </a:rPr>
                                              <m:t>sin</m:t>
                                            </m:r>
                                          </m:fName>
                                          <m:e>
                                            <m:f>
                                              <m:fPr>
                                                <m:ctrlPr>
                                                  <a:rPr lang="mr-IN" sz="2200" i="1">
                                                    <a:latin typeface="Cambria Math" panose="02040503050406030204" pitchFamily="18" charset="0"/>
                                                  </a:rPr>
                                                </m:ctrlPr>
                                              </m:fPr>
                                              <m:num>
                                                <m:r>
                                                  <a:rPr lang="mr-IN" sz="2200" i="1">
                                                    <a:latin typeface="Cambria Math" charset="0"/>
                                                    <a:ea typeface="Cambria Math" charset="0"/>
                                                    <a:cs typeface="Cambria Math" charset="0"/>
                                                  </a:rPr>
                                                  <m:t>𝜗</m:t>
                                                </m:r>
                                              </m:num>
                                              <m:den>
                                                <m:r>
                                                  <a:rPr lang="en-US" sz="2200" i="1">
                                                    <a:latin typeface="Cambria Math" charset="0"/>
                                                  </a:rPr>
                                                  <m:t>2</m:t>
                                                </m:r>
                                              </m:den>
                                            </m:f>
                                          </m:e>
                                        </m:func>
                                      </m:e>
                                    </m:func>
                                  </m:e>
                                </m:func>
                              </m:e>
                              <m:e>
                                <m:r>
                                  <a:rPr lang="en-US" sz="2200" b="0" i="1" smtClean="0">
                                    <a:latin typeface="Cambria Math" charset="0"/>
                                  </a:rPr>
                                  <m:t>−</m:t>
                                </m:r>
                                <m:func>
                                  <m:funcPr>
                                    <m:ctrlPr>
                                      <a:rPr lang="en-US" sz="2200" b="0" i="1" smtClean="0">
                                        <a:latin typeface="Cambria Math" panose="02040503050406030204" pitchFamily="18" charset="0"/>
                                      </a:rPr>
                                    </m:ctrlPr>
                                  </m:funcPr>
                                  <m:fName>
                                    <m:d>
                                      <m:dPr>
                                        <m:ctrlPr>
                                          <a:rPr lang="mr-IN" sz="2200" b="0" i="1" smtClean="0">
                                            <a:latin typeface="Cambria Math" panose="02040503050406030204" pitchFamily="18" charset="0"/>
                                          </a:rPr>
                                        </m:ctrlPr>
                                      </m:dPr>
                                      <m:e>
                                        <m:func>
                                          <m:funcPr>
                                            <m:ctrlPr>
                                              <a:rPr lang="en-US" sz="2200" b="0" i="1" smtClean="0">
                                                <a:latin typeface="Cambria Math" panose="02040503050406030204" pitchFamily="18" charset="0"/>
                                              </a:rPr>
                                            </m:ctrlPr>
                                          </m:funcPr>
                                          <m:fName>
                                            <m:r>
                                              <m:rPr>
                                                <m:sty m:val="p"/>
                                              </m:rPr>
                                              <a:rPr lang="en-US" sz="2200" b="0" i="0" smtClean="0">
                                                <a:latin typeface="Cambria Math" charset="0"/>
                                              </a:rPr>
                                              <m:t>sin</m:t>
                                            </m:r>
                                          </m:fName>
                                          <m:e>
                                            <m:sSub>
                                              <m:sSubPr>
                                                <m:ctrlPr>
                                                  <a:rPr lang="en-US" sz="2200" i="1">
                                                    <a:latin typeface="Cambria Math" panose="02040503050406030204" pitchFamily="18" charset="0"/>
                                                  </a:rPr>
                                                </m:ctrlPr>
                                              </m:sSubPr>
                                              <m:e>
                                                <m:r>
                                                  <a:rPr lang="en-US" sz="2200" i="1">
                                                    <a:latin typeface="Cambria Math" charset="0"/>
                                                    <a:ea typeface="Cambria Math" charset="0"/>
                                                    <a:cs typeface="Cambria Math" charset="0"/>
                                                  </a:rPr>
                                                  <m:t>𝜀</m:t>
                                                </m:r>
                                              </m:e>
                                              <m:sub>
                                                <m:r>
                                                  <a:rPr lang="en-US" sz="2200" b="0" i="1" smtClean="0">
                                                    <a:latin typeface="Cambria Math" charset="0"/>
                                                    <a:ea typeface="Cambria Math" charset="0"/>
                                                    <a:cs typeface="Cambria Math" charset="0"/>
                                                  </a:rPr>
                                                  <m:t>𝑧</m:t>
                                                </m:r>
                                              </m:sub>
                                            </m:sSub>
                                            <m:r>
                                              <a:rPr lang="en-US" sz="2200" b="0" i="1" smtClean="0">
                                                <a:latin typeface="Cambria Math" charset="0"/>
                                              </a:rPr>
                                              <m:t>+</m:t>
                                            </m:r>
                                            <m:r>
                                              <a:rPr lang="en-US" sz="2200" b="0" i="1" smtClean="0">
                                                <a:latin typeface="Cambria Math" charset="0"/>
                                              </a:rPr>
                                              <m:t>𝑖</m:t>
                                            </m:r>
                                            <m:func>
                                              <m:funcPr>
                                                <m:ctrlPr>
                                                  <a:rPr lang="en-US" sz="2200" b="0" i="1" smtClean="0">
                                                    <a:latin typeface="Cambria Math" panose="02040503050406030204" pitchFamily="18" charset="0"/>
                                                  </a:rPr>
                                                </m:ctrlPr>
                                              </m:funcPr>
                                              <m:fName>
                                                <m:r>
                                                  <m:rPr>
                                                    <m:sty m:val="p"/>
                                                  </m:rPr>
                                                  <a:rPr lang="en-US" sz="2200" b="0" i="0" smtClean="0">
                                                    <a:latin typeface="Cambria Math" charset="0"/>
                                                  </a:rPr>
                                                  <m:t>cos</m:t>
                                                </m:r>
                                              </m:fName>
                                              <m:e>
                                                <m:sSub>
                                                  <m:sSubPr>
                                                    <m:ctrlPr>
                                                      <a:rPr lang="en-US" sz="2200" i="1">
                                                        <a:latin typeface="Cambria Math" panose="02040503050406030204" pitchFamily="18" charset="0"/>
                                                      </a:rPr>
                                                    </m:ctrlPr>
                                                  </m:sSubPr>
                                                  <m:e>
                                                    <m:r>
                                                      <a:rPr lang="en-US" sz="2200" i="1">
                                                        <a:latin typeface="Cambria Math" charset="0"/>
                                                        <a:ea typeface="Cambria Math" charset="0"/>
                                                        <a:cs typeface="Cambria Math" charset="0"/>
                                                      </a:rPr>
                                                      <m:t>𝜀</m:t>
                                                    </m:r>
                                                  </m:e>
                                                  <m:sub>
                                                    <m:r>
                                                      <a:rPr lang="en-US" sz="2200" b="0" i="1" smtClean="0">
                                                        <a:latin typeface="Cambria Math" charset="0"/>
                                                        <a:ea typeface="Cambria Math" charset="0"/>
                                                        <a:cs typeface="Cambria Math" charset="0"/>
                                                      </a:rPr>
                                                      <m:t>𝑧</m:t>
                                                    </m:r>
                                                  </m:sub>
                                                </m:sSub>
                                              </m:e>
                                            </m:func>
                                          </m:e>
                                        </m:func>
                                      </m:e>
                                    </m:d>
                                    <m:r>
                                      <m:rPr>
                                        <m:sty m:val="p"/>
                                      </m:rPr>
                                      <a:rPr lang="en-US" sz="2200" b="0" i="0" smtClean="0">
                                        <a:latin typeface="Cambria Math" charset="0"/>
                                      </a:rPr>
                                      <m:t>cos</m:t>
                                    </m:r>
                                  </m:fName>
                                  <m:e>
                                    <m:sSub>
                                      <m:sSubPr>
                                        <m:ctrlPr>
                                          <a:rPr lang="en-US" sz="2200" i="1">
                                            <a:latin typeface="Cambria Math" panose="02040503050406030204" pitchFamily="18" charset="0"/>
                                          </a:rPr>
                                        </m:ctrlPr>
                                      </m:sSubPr>
                                      <m:e>
                                        <m:r>
                                          <a:rPr lang="en-US" sz="2200" i="1">
                                            <a:latin typeface="Cambria Math" charset="0"/>
                                            <a:ea typeface="Cambria Math" charset="0"/>
                                            <a:cs typeface="Cambria Math" charset="0"/>
                                          </a:rPr>
                                          <m:t>𝜀</m:t>
                                        </m:r>
                                      </m:e>
                                      <m:sub>
                                        <m:r>
                                          <a:rPr lang="en-US" sz="2200" i="1">
                                            <a:latin typeface="Cambria Math" charset="0"/>
                                          </a:rPr>
                                          <m:t>𝑦</m:t>
                                        </m:r>
                                      </m:sub>
                                    </m:sSub>
                                    <m:func>
                                      <m:funcPr>
                                        <m:ctrlPr>
                                          <a:rPr lang="en-US" sz="2200" b="0" i="1" smtClean="0">
                                            <a:latin typeface="Cambria Math" panose="02040503050406030204" pitchFamily="18" charset="0"/>
                                          </a:rPr>
                                        </m:ctrlPr>
                                      </m:funcPr>
                                      <m:fName>
                                        <m:r>
                                          <m:rPr>
                                            <m:sty m:val="p"/>
                                          </m:rPr>
                                          <a:rPr lang="en-US" sz="2200" b="0" i="0" smtClean="0">
                                            <a:latin typeface="Cambria Math" charset="0"/>
                                          </a:rPr>
                                          <m:t>sin</m:t>
                                        </m:r>
                                      </m:fName>
                                      <m:e>
                                        <m:f>
                                          <m:fPr>
                                            <m:ctrlPr>
                                              <a:rPr lang="mr-IN" sz="2200" i="1">
                                                <a:latin typeface="Cambria Math" panose="02040503050406030204" pitchFamily="18" charset="0"/>
                                              </a:rPr>
                                            </m:ctrlPr>
                                          </m:fPr>
                                          <m:num>
                                            <m:r>
                                              <a:rPr lang="mr-IN" sz="2200" i="1">
                                                <a:latin typeface="Cambria Math" charset="0"/>
                                                <a:ea typeface="Cambria Math" charset="0"/>
                                                <a:cs typeface="Cambria Math" charset="0"/>
                                              </a:rPr>
                                              <m:t>𝜗</m:t>
                                            </m:r>
                                          </m:num>
                                          <m:den>
                                            <m:r>
                                              <a:rPr lang="en-US" sz="2200" i="1">
                                                <a:latin typeface="Cambria Math" charset="0"/>
                                              </a:rPr>
                                              <m:t>2</m:t>
                                            </m:r>
                                          </m:den>
                                        </m:f>
                                      </m:e>
                                    </m:func>
                                  </m:e>
                                </m:func>
                              </m:e>
                            </m:mr>
                            <m:mr>
                              <m:e>
                                <m:func>
                                  <m:funcPr>
                                    <m:ctrlPr>
                                      <a:rPr lang="en-US" sz="2200" i="1">
                                        <a:latin typeface="Cambria Math" panose="02040503050406030204" pitchFamily="18" charset="0"/>
                                      </a:rPr>
                                    </m:ctrlPr>
                                  </m:funcPr>
                                  <m:fName>
                                    <m:d>
                                      <m:dPr>
                                        <m:ctrlPr>
                                          <a:rPr lang="mr-IN" sz="2200" i="1">
                                            <a:latin typeface="Cambria Math" panose="02040503050406030204" pitchFamily="18" charset="0"/>
                                          </a:rPr>
                                        </m:ctrlPr>
                                      </m:dPr>
                                      <m:e>
                                        <m:func>
                                          <m:funcPr>
                                            <m:ctrlPr>
                                              <a:rPr lang="en-US" sz="2200" i="1">
                                                <a:latin typeface="Cambria Math" panose="02040503050406030204" pitchFamily="18" charset="0"/>
                                              </a:rPr>
                                            </m:ctrlPr>
                                          </m:funcPr>
                                          <m:fName>
                                            <m:r>
                                              <m:rPr>
                                                <m:sty m:val="p"/>
                                              </m:rPr>
                                              <a:rPr lang="en-US" sz="2200">
                                                <a:latin typeface="Cambria Math" charset="0"/>
                                              </a:rPr>
                                              <m:t>sin</m:t>
                                            </m:r>
                                          </m:fName>
                                          <m:e>
                                            <m:sSub>
                                              <m:sSubPr>
                                                <m:ctrlPr>
                                                  <a:rPr lang="en-US" sz="2200" i="1">
                                                    <a:latin typeface="Cambria Math" panose="02040503050406030204" pitchFamily="18" charset="0"/>
                                                  </a:rPr>
                                                </m:ctrlPr>
                                              </m:sSubPr>
                                              <m:e>
                                                <m:r>
                                                  <a:rPr lang="en-US" sz="2200" i="1">
                                                    <a:latin typeface="Cambria Math" charset="0"/>
                                                    <a:ea typeface="Cambria Math" charset="0"/>
                                                    <a:cs typeface="Cambria Math" charset="0"/>
                                                  </a:rPr>
                                                  <m:t>𝜀</m:t>
                                                </m:r>
                                              </m:e>
                                              <m:sub>
                                                <m:r>
                                                  <a:rPr lang="en-US" sz="2200" i="1">
                                                    <a:latin typeface="Cambria Math" charset="0"/>
                                                    <a:ea typeface="Cambria Math" charset="0"/>
                                                    <a:cs typeface="Cambria Math" charset="0"/>
                                                  </a:rPr>
                                                  <m:t>𝑧</m:t>
                                                </m:r>
                                              </m:sub>
                                            </m:sSub>
                                            <m:r>
                                              <a:rPr lang="en-US" sz="2200" b="0" i="1" smtClean="0">
                                                <a:latin typeface="Cambria Math" charset="0"/>
                                                <a:ea typeface="Cambria Math" charset="0"/>
                                                <a:cs typeface="Cambria Math" charset="0"/>
                                              </a:rPr>
                                              <m:t>−</m:t>
                                            </m:r>
                                            <m:r>
                                              <a:rPr lang="en-US" sz="2200" i="1">
                                                <a:latin typeface="Cambria Math" charset="0"/>
                                              </a:rPr>
                                              <m:t>𝑖</m:t>
                                            </m:r>
                                            <m:func>
                                              <m:funcPr>
                                                <m:ctrlPr>
                                                  <a:rPr lang="en-US" sz="2200" i="1">
                                                    <a:latin typeface="Cambria Math" panose="02040503050406030204" pitchFamily="18" charset="0"/>
                                                  </a:rPr>
                                                </m:ctrlPr>
                                              </m:funcPr>
                                              <m:fName>
                                                <m:r>
                                                  <m:rPr>
                                                    <m:sty m:val="p"/>
                                                  </m:rPr>
                                                  <a:rPr lang="en-US" sz="2200">
                                                    <a:latin typeface="Cambria Math" charset="0"/>
                                                  </a:rPr>
                                                  <m:t>cos</m:t>
                                                </m:r>
                                              </m:fName>
                                              <m:e>
                                                <m:sSub>
                                                  <m:sSubPr>
                                                    <m:ctrlPr>
                                                      <a:rPr lang="en-US" sz="2200" i="1">
                                                        <a:latin typeface="Cambria Math" panose="02040503050406030204" pitchFamily="18" charset="0"/>
                                                      </a:rPr>
                                                    </m:ctrlPr>
                                                  </m:sSubPr>
                                                  <m:e>
                                                    <m:r>
                                                      <a:rPr lang="en-US" sz="2200" i="1">
                                                        <a:latin typeface="Cambria Math" charset="0"/>
                                                        <a:ea typeface="Cambria Math" charset="0"/>
                                                        <a:cs typeface="Cambria Math" charset="0"/>
                                                      </a:rPr>
                                                      <m:t>𝜀</m:t>
                                                    </m:r>
                                                  </m:e>
                                                  <m:sub>
                                                    <m:r>
                                                      <a:rPr lang="en-US" sz="2200" i="1">
                                                        <a:latin typeface="Cambria Math" charset="0"/>
                                                        <a:ea typeface="Cambria Math" charset="0"/>
                                                        <a:cs typeface="Cambria Math" charset="0"/>
                                                      </a:rPr>
                                                      <m:t>𝑧</m:t>
                                                    </m:r>
                                                  </m:sub>
                                                </m:sSub>
                                              </m:e>
                                            </m:func>
                                          </m:e>
                                        </m:func>
                                      </m:e>
                                    </m:d>
                                    <m:r>
                                      <m:rPr>
                                        <m:sty m:val="p"/>
                                      </m:rPr>
                                      <a:rPr lang="en-US" sz="2200">
                                        <a:latin typeface="Cambria Math" charset="0"/>
                                      </a:rPr>
                                      <m:t>cos</m:t>
                                    </m:r>
                                  </m:fName>
                                  <m:e>
                                    <m:sSub>
                                      <m:sSubPr>
                                        <m:ctrlPr>
                                          <a:rPr lang="en-US" sz="2200" i="1">
                                            <a:latin typeface="Cambria Math" panose="02040503050406030204" pitchFamily="18" charset="0"/>
                                          </a:rPr>
                                        </m:ctrlPr>
                                      </m:sSubPr>
                                      <m:e>
                                        <m:r>
                                          <a:rPr lang="en-US" sz="2200" i="1">
                                            <a:latin typeface="Cambria Math" charset="0"/>
                                            <a:ea typeface="Cambria Math" charset="0"/>
                                            <a:cs typeface="Cambria Math" charset="0"/>
                                          </a:rPr>
                                          <m:t>𝜀</m:t>
                                        </m:r>
                                      </m:e>
                                      <m:sub>
                                        <m:r>
                                          <a:rPr lang="en-US" sz="2200" i="1">
                                            <a:latin typeface="Cambria Math" charset="0"/>
                                          </a:rPr>
                                          <m:t>𝑦</m:t>
                                        </m:r>
                                      </m:sub>
                                    </m:sSub>
                                    <m:func>
                                      <m:funcPr>
                                        <m:ctrlPr>
                                          <a:rPr lang="en-US" sz="2200" i="1">
                                            <a:latin typeface="Cambria Math" panose="02040503050406030204" pitchFamily="18" charset="0"/>
                                          </a:rPr>
                                        </m:ctrlPr>
                                      </m:funcPr>
                                      <m:fName>
                                        <m:r>
                                          <m:rPr>
                                            <m:sty m:val="p"/>
                                          </m:rPr>
                                          <a:rPr lang="en-US" sz="2200">
                                            <a:latin typeface="Cambria Math" charset="0"/>
                                          </a:rPr>
                                          <m:t>sin</m:t>
                                        </m:r>
                                      </m:fName>
                                      <m:e>
                                        <m:f>
                                          <m:fPr>
                                            <m:ctrlPr>
                                              <a:rPr lang="mr-IN" sz="2200" i="1">
                                                <a:latin typeface="Cambria Math" panose="02040503050406030204" pitchFamily="18" charset="0"/>
                                              </a:rPr>
                                            </m:ctrlPr>
                                          </m:fPr>
                                          <m:num>
                                            <m:r>
                                              <a:rPr lang="mr-IN" sz="2200" i="1">
                                                <a:latin typeface="Cambria Math" charset="0"/>
                                                <a:ea typeface="Cambria Math" charset="0"/>
                                                <a:cs typeface="Cambria Math" charset="0"/>
                                              </a:rPr>
                                              <m:t>𝜗</m:t>
                                            </m:r>
                                          </m:num>
                                          <m:den>
                                            <m:r>
                                              <a:rPr lang="en-US" sz="2200" i="1">
                                                <a:latin typeface="Cambria Math" charset="0"/>
                                              </a:rPr>
                                              <m:t>2</m:t>
                                            </m:r>
                                          </m:den>
                                        </m:f>
                                      </m:e>
                                    </m:func>
                                  </m:e>
                                </m:func>
                              </m:e>
                              <m:e>
                                <m:func>
                                  <m:funcPr>
                                    <m:ctrlPr>
                                      <a:rPr lang="en-US" sz="2200" i="1">
                                        <a:latin typeface="Cambria Math" panose="02040503050406030204" pitchFamily="18" charset="0"/>
                                      </a:rPr>
                                    </m:ctrlPr>
                                  </m:funcPr>
                                  <m:fName>
                                    <m:r>
                                      <m:rPr>
                                        <m:sty m:val="p"/>
                                        <m:brk m:alnAt="7"/>
                                      </m:rPr>
                                      <a:rPr lang="en-US" sz="2200">
                                        <a:latin typeface="Cambria Math" charset="0"/>
                                      </a:rPr>
                                      <m:t>c</m:t>
                                    </m:r>
                                    <m:r>
                                      <m:rPr>
                                        <m:sty m:val="p"/>
                                      </m:rPr>
                                      <a:rPr lang="en-US" sz="2200">
                                        <a:latin typeface="Cambria Math" charset="0"/>
                                      </a:rPr>
                                      <m:t>os</m:t>
                                    </m:r>
                                  </m:fName>
                                  <m:e>
                                    <m:f>
                                      <m:fPr>
                                        <m:ctrlPr>
                                          <a:rPr lang="mr-IN" sz="2200" i="1">
                                            <a:latin typeface="Cambria Math" panose="02040503050406030204" pitchFamily="18" charset="0"/>
                                          </a:rPr>
                                        </m:ctrlPr>
                                      </m:fPr>
                                      <m:num>
                                        <m:r>
                                          <a:rPr lang="mr-IN" sz="2200" i="1">
                                            <a:latin typeface="Cambria Math" charset="0"/>
                                            <a:ea typeface="Cambria Math" charset="0"/>
                                            <a:cs typeface="Cambria Math" charset="0"/>
                                          </a:rPr>
                                          <m:t>𝜗</m:t>
                                        </m:r>
                                      </m:num>
                                      <m:den>
                                        <m:r>
                                          <a:rPr lang="en-US" sz="2200" i="1">
                                            <a:latin typeface="Cambria Math" charset="0"/>
                                          </a:rPr>
                                          <m:t>2</m:t>
                                        </m:r>
                                      </m:den>
                                    </m:f>
                                    <m:r>
                                      <a:rPr lang="en-US" sz="2200" i="1">
                                        <a:latin typeface="Cambria Math" charset="0"/>
                                      </a:rPr>
                                      <m:t>+</m:t>
                                    </m:r>
                                    <m:r>
                                      <a:rPr lang="en-US" sz="2200" i="1">
                                        <a:latin typeface="Cambria Math" charset="0"/>
                                      </a:rPr>
                                      <m:t>𝑖</m:t>
                                    </m:r>
                                    <m:func>
                                      <m:funcPr>
                                        <m:ctrlPr>
                                          <a:rPr lang="en-US" sz="2200" i="1">
                                            <a:latin typeface="Cambria Math" panose="02040503050406030204" pitchFamily="18" charset="0"/>
                                          </a:rPr>
                                        </m:ctrlPr>
                                      </m:funcPr>
                                      <m:fName>
                                        <m:r>
                                          <m:rPr>
                                            <m:sty m:val="p"/>
                                          </m:rPr>
                                          <a:rPr lang="en-US" sz="2200">
                                            <a:latin typeface="Cambria Math" charset="0"/>
                                          </a:rPr>
                                          <m:t>sin</m:t>
                                        </m:r>
                                      </m:fName>
                                      <m:e>
                                        <m:sSub>
                                          <m:sSubPr>
                                            <m:ctrlPr>
                                              <a:rPr lang="en-US" sz="2200" i="1">
                                                <a:latin typeface="Cambria Math" panose="02040503050406030204" pitchFamily="18" charset="0"/>
                                              </a:rPr>
                                            </m:ctrlPr>
                                          </m:sSubPr>
                                          <m:e>
                                            <m:r>
                                              <a:rPr lang="en-US" sz="2200" i="1">
                                                <a:latin typeface="Cambria Math" charset="0"/>
                                                <a:ea typeface="Cambria Math" charset="0"/>
                                                <a:cs typeface="Cambria Math" charset="0"/>
                                              </a:rPr>
                                              <m:t>𝜀</m:t>
                                            </m:r>
                                          </m:e>
                                          <m:sub>
                                            <m:r>
                                              <a:rPr lang="en-US" sz="2200" i="1">
                                                <a:latin typeface="Cambria Math" charset="0"/>
                                              </a:rPr>
                                              <m:t>𝑦</m:t>
                                            </m:r>
                                          </m:sub>
                                        </m:sSub>
                                        <m:func>
                                          <m:funcPr>
                                            <m:ctrlPr>
                                              <a:rPr lang="en-US" sz="2200" i="1">
                                                <a:latin typeface="Cambria Math" panose="02040503050406030204" pitchFamily="18" charset="0"/>
                                              </a:rPr>
                                            </m:ctrlPr>
                                          </m:funcPr>
                                          <m:fName>
                                            <m:r>
                                              <m:rPr>
                                                <m:sty m:val="p"/>
                                              </m:rPr>
                                              <a:rPr lang="en-US" sz="2200">
                                                <a:latin typeface="Cambria Math" charset="0"/>
                                              </a:rPr>
                                              <m:t>sin</m:t>
                                            </m:r>
                                          </m:fName>
                                          <m:e>
                                            <m:f>
                                              <m:fPr>
                                                <m:ctrlPr>
                                                  <a:rPr lang="mr-IN" sz="2200" i="1">
                                                    <a:latin typeface="Cambria Math" panose="02040503050406030204" pitchFamily="18" charset="0"/>
                                                  </a:rPr>
                                                </m:ctrlPr>
                                              </m:fPr>
                                              <m:num>
                                                <m:r>
                                                  <a:rPr lang="mr-IN" sz="2200" i="1">
                                                    <a:latin typeface="Cambria Math" charset="0"/>
                                                    <a:ea typeface="Cambria Math" charset="0"/>
                                                    <a:cs typeface="Cambria Math" charset="0"/>
                                                  </a:rPr>
                                                  <m:t>𝜗</m:t>
                                                </m:r>
                                              </m:num>
                                              <m:den>
                                                <m:r>
                                                  <a:rPr lang="en-US" sz="2200" i="1">
                                                    <a:latin typeface="Cambria Math" charset="0"/>
                                                  </a:rPr>
                                                  <m:t>2</m:t>
                                                </m:r>
                                              </m:den>
                                            </m:f>
                                          </m:e>
                                        </m:func>
                                      </m:e>
                                    </m:func>
                                  </m:e>
                                </m:func>
                              </m:e>
                            </m:mr>
                          </m:m>
                          <m:r>
                            <a:rPr lang="en-US" sz="2200" b="0" i="1" smtClean="0">
                              <a:latin typeface="Cambria Math" charset="0"/>
                            </a:rPr>
                            <m:t> </m:t>
                          </m:r>
                        </m:e>
                      </m:d>
                    </m:oMath>
                  </m:oMathPara>
                </a14:m>
                <a:endParaRPr lang="en-US" sz="2200" dirty="0"/>
              </a:p>
            </p:txBody>
          </p:sp>
        </mc:Choice>
        <mc:Fallback xmlns="">
          <p:sp>
            <p:nvSpPr>
              <p:cNvPr id="36" name="TextBox 35">
                <a:extLst>
                  <a:ext uri="{FF2B5EF4-FFF2-40B4-BE49-F238E27FC236}">
                    <a16:creationId xmlns:a16="http://schemas.microsoft.com/office/drawing/2014/main" id="{5EB232FE-11C7-B744-B4A0-01D4B1734F3D}"/>
                  </a:ext>
                </a:extLst>
              </p:cNvPr>
              <p:cNvSpPr txBox="1">
                <a:spLocks noRot="1" noChangeAspect="1" noMove="1" noResize="1" noEditPoints="1" noAdjustHandles="1" noChangeArrowheads="1" noChangeShapeType="1" noTextEdit="1"/>
              </p:cNvSpPr>
              <p:nvPr/>
            </p:nvSpPr>
            <p:spPr>
              <a:xfrm>
                <a:off x="614401" y="1813590"/>
                <a:ext cx="8958671" cy="1321516"/>
              </a:xfrm>
              <a:prstGeom prst="rect">
                <a:avLst/>
              </a:prstGeom>
              <a:blipFill>
                <a:blip r:embed="rId3"/>
                <a:stretch>
                  <a:fillRect l="-283" t="-952" b="-4762"/>
                </a:stretch>
              </a:blipFill>
            </p:spPr>
            <p:txBody>
              <a:bodyPr/>
              <a:lstStyle/>
              <a:p>
                <a:r>
                  <a:rPr lang="it-IT">
                    <a:noFill/>
                  </a:rPr>
                  <a:t> </a:t>
                </a:r>
              </a:p>
            </p:txBody>
          </p:sp>
        </mc:Fallback>
      </mc:AlternateContent>
      <p:sp>
        <p:nvSpPr>
          <p:cNvPr id="37" name="Rectangle 36">
            <a:extLst>
              <a:ext uri="{FF2B5EF4-FFF2-40B4-BE49-F238E27FC236}">
                <a16:creationId xmlns:a16="http://schemas.microsoft.com/office/drawing/2014/main" id="{422623E5-06B4-EA4E-9A53-0C267576FB06}"/>
              </a:ext>
            </a:extLst>
          </p:cNvPr>
          <p:cNvSpPr/>
          <p:nvPr/>
        </p:nvSpPr>
        <p:spPr>
          <a:xfrm>
            <a:off x="630685" y="3653135"/>
            <a:ext cx="2281394" cy="461665"/>
          </a:xfrm>
          <a:prstGeom prst="rect">
            <a:avLst/>
          </a:prstGeom>
        </p:spPr>
        <p:txBody>
          <a:bodyPr wrap="none">
            <a:spAutoFit/>
          </a:bodyPr>
          <a:lstStyle/>
          <a:p>
            <a:r>
              <a:rPr lang="it-IT" sz="2400" b="1">
                <a:latin typeface="IBM Plex Sans" panose="020B0503050203000203" pitchFamily="34" charset="0"/>
              </a:rPr>
              <a:t>Axis close to X</a:t>
            </a:r>
          </a:p>
        </p:txBody>
      </p:sp>
      <p:sp>
        <p:nvSpPr>
          <p:cNvPr id="39" name="Rectangle 38">
            <a:extLst>
              <a:ext uri="{FF2B5EF4-FFF2-40B4-BE49-F238E27FC236}">
                <a16:creationId xmlns:a16="http://schemas.microsoft.com/office/drawing/2014/main" id="{15E0DA7C-AFE3-DA43-AE37-9502F8D13413}"/>
              </a:ext>
            </a:extLst>
          </p:cNvPr>
          <p:cNvSpPr/>
          <p:nvPr/>
        </p:nvSpPr>
        <p:spPr>
          <a:xfrm>
            <a:off x="7772400" y="3653135"/>
            <a:ext cx="2274982" cy="461665"/>
          </a:xfrm>
          <a:prstGeom prst="rect">
            <a:avLst/>
          </a:prstGeom>
        </p:spPr>
        <p:txBody>
          <a:bodyPr wrap="none">
            <a:spAutoFit/>
          </a:bodyPr>
          <a:lstStyle/>
          <a:p>
            <a:r>
              <a:rPr lang="it-IT" sz="2400" b="1">
                <a:latin typeface="IBM Plex Sans" panose="020B0503050203000203" pitchFamily="34" charset="0"/>
              </a:rPr>
              <a:t>Axis close to Y</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9039812-16E2-2140-B77F-220C981E2CFF}"/>
                  </a:ext>
                </a:extLst>
              </p:cNvPr>
              <p:cNvSpPr txBox="1"/>
              <p:nvPr/>
            </p:nvSpPr>
            <p:spPr>
              <a:xfrm>
                <a:off x="7387047" y="4315500"/>
                <a:ext cx="6786153"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i="1">
                              <a:latin typeface="Cambria Math" charset="0"/>
                            </a:rPr>
                            <m:t>𝑅</m:t>
                          </m:r>
                        </m:e>
                        <m:sub>
                          <m:r>
                            <a:rPr lang="en-US" sz="1800" i="1">
                              <a:latin typeface="Cambria Math" charset="0"/>
                            </a:rPr>
                            <m:t>𝑧</m:t>
                          </m:r>
                        </m:sub>
                      </m:sSub>
                      <m:d>
                        <m:dPr>
                          <m:ctrlPr>
                            <a:rPr lang="mr-IN"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0" i="1" smtClean="0">
                                  <a:latin typeface="Cambria Math" charset="0"/>
                                </a:rPr>
                                <m:t>−</m:t>
                              </m:r>
                              <m:r>
                                <a:rPr lang="en-US" sz="1800" i="1">
                                  <a:latin typeface="Cambria Math" charset="0"/>
                                  <a:ea typeface="Cambria Math" charset="0"/>
                                  <a:cs typeface="Cambria Math" charset="0"/>
                                </a:rPr>
                                <m:t>𝜀</m:t>
                              </m:r>
                            </m:e>
                            <m:sub>
                              <m:r>
                                <a:rPr lang="en-US" sz="1800" b="0" i="1" smtClean="0">
                                  <a:latin typeface="Cambria Math" charset="0"/>
                                </a:rPr>
                                <m:t>𝑥</m:t>
                              </m:r>
                            </m:sub>
                          </m:sSub>
                        </m:e>
                      </m:d>
                      <m:sSub>
                        <m:sSubPr>
                          <m:ctrlPr>
                            <a:rPr lang="en-US" sz="1800" i="1">
                              <a:latin typeface="Cambria Math" panose="02040503050406030204" pitchFamily="18" charset="0"/>
                            </a:rPr>
                          </m:ctrlPr>
                        </m:sSubPr>
                        <m:e>
                          <m:r>
                            <a:rPr lang="en-US" sz="1800" i="1">
                              <a:latin typeface="Cambria Math" charset="0"/>
                            </a:rPr>
                            <m:t>𝑅</m:t>
                          </m:r>
                        </m:e>
                        <m:sub>
                          <m:r>
                            <a:rPr lang="en-US" sz="1800" b="0" i="1" smtClean="0">
                              <a:latin typeface="Cambria Math" charset="0"/>
                            </a:rPr>
                            <m:t>𝑥</m:t>
                          </m:r>
                        </m:sub>
                      </m:sSub>
                      <m:d>
                        <m:dPr>
                          <m:ctrlPr>
                            <a:rPr lang="mr-IN"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charset="0"/>
                                  <a:ea typeface="Cambria Math" charset="0"/>
                                  <a:cs typeface="Cambria Math" charset="0"/>
                                </a:rPr>
                                <m:t>𝜀</m:t>
                              </m:r>
                            </m:e>
                            <m:sub>
                              <m:r>
                                <a:rPr lang="en-US" sz="1800" b="0" i="1" smtClean="0">
                                  <a:latin typeface="Cambria Math" charset="0"/>
                                </a:rPr>
                                <m:t>𝑧</m:t>
                              </m:r>
                            </m:sub>
                          </m:sSub>
                          <m:r>
                            <a:rPr lang="en-US" sz="1800" b="0" i="1" smtClean="0">
                              <a:latin typeface="Cambria Math" charset="0"/>
                            </a:rPr>
                            <m:t>+</m:t>
                          </m:r>
                          <m:r>
                            <a:rPr lang="en-US" sz="1800" i="1">
                              <a:latin typeface="Cambria Math" charset="0"/>
                              <a:ea typeface="Cambria Math" charset="0"/>
                              <a:cs typeface="Cambria Math" charset="0"/>
                            </a:rPr>
                            <m:t>𝜋</m:t>
                          </m:r>
                          <m:r>
                            <a:rPr lang="en-US" sz="1800" i="1">
                              <a:latin typeface="Cambria Math" charset="0"/>
                              <a:ea typeface="Cambria Math" charset="0"/>
                              <a:cs typeface="Cambria Math" charset="0"/>
                            </a:rPr>
                            <m:t>/2</m:t>
                          </m:r>
                        </m:e>
                      </m:d>
                      <m:sSub>
                        <m:sSubPr>
                          <m:ctrlPr>
                            <a:rPr lang="en-US" sz="1800" i="1">
                              <a:latin typeface="Cambria Math" panose="02040503050406030204" pitchFamily="18" charset="0"/>
                            </a:rPr>
                          </m:ctrlPr>
                        </m:sSubPr>
                        <m:e>
                          <m:r>
                            <a:rPr lang="en-US" sz="1800" i="1">
                              <a:latin typeface="Cambria Math" charset="0"/>
                            </a:rPr>
                            <m:t>𝑅</m:t>
                          </m:r>
                        </m:e>
                        <m:sub>
                          <m:r>
                            <a:rPr lang="en-US" sz="1800" i="1">
                              <a:latin typeface="Cambria Math" charset="0"/>
                            </a:rPr>
                            <m:t>𝑧</m:t>
                          </m:r>
                        </m:sub>
                      </m:sSub>
                      <m:d>
                        <m:dPr>
                          <m:ctrlPr>
                            <a:rPr lang="mr-IN" sz="1800" i="1">
                              <a:latin typeface="Cambria Math" panose="02040503050406030204" pitchFamily="18" charset="0"/>
                            </a:rPr>
                          </m:ctrlPr>
                        </m:dPr>
                        <m:e>
                          <m:r>
                            <a:rPr lang="en-US" sz="1800" b="0" i="1" smtClean="0">
                              <a:latin typeface="Cambria Math" charset="0"/>
                            </a:rPr>
                            <m:t>−</m:t>
                          </m:r>
                          <m:r>
                            <a:rPr lang="mr-IN" sz="1800" i="1" smtClean="0">
                              <a:latin typeface="Cambria Math" charset="0"/>
                              <a:ea typeface="Cambria Math" charset="0"/>
                              <a:cs typeface="Cambria Math" charset="0"/>
                            </a:rPr>
                            <m:t>𝜗</m:t>
                          </m:r>
                        </m:e>
                      </m:d>
                      <m:sSub>
                        <m:sSubPr>
                          <m:ctrlPr>
                            <a:rPr lang="en-US" sz="1800" i="1">
                              <a:latin typeface="Cambria Math" panose="02040503050406030204" pitchFamily="18" charset="0"/>
                            </a:rPr>
                          </m:ctrlPr>
                        </m:sSubPr>
                        <m:e>
                          <m:r>
                            <a:rPr lang="en-US" sz="1800" i="1">
                              <a:latin typeface="Cambria Math" charset="0"/>
                            </a:rPr>
                            <m:t>𝑅</m:t>
                          </m:r>
                        </m:e>
                        <m:sub>
                          <m:r>
                            <a:rPr lang="en-US" sz="1800" b="0" i="1" smtClean="0">
                              <a:latin typeface="Cambria Math" charset="0"/>
                            </a:rPr>
                            <m:t>𝑥</m:t>
                          </m:r>
                        </m:sub>
                      </m:sSub>
                      <m:d>
                        <m:dPr>
                          <m:ctrlPr>
                            <a:rPr lang="mr-IN"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0" i="1" smtClean="0">
                                  <a:latin typeface="Cambria Math" charset="0"/>
                                </a:rPr>
                                <m:t>−</m:t>
                              </m:r>
                              <m:r>
                                <a:rPr lang="en-US" sz="1800" i="1">
                                  <a:latin typeface="Cambria Math" charset="0"/>
                                  <a:ea typeface="Cambria Math" charset="0"/>
                                  <a:cs typeface="Cambria Math" charset="0"/>
                                </a:rPr>
                                <m:t>𝜀</m:t>
                              </m:r>
                            </m:e>
                            <m:sub>
                              <m:r>
                                <a:rPr lang="en-US" sz="1800" b="0" i="1" smtClean="0">
                                  <a:latin typeface="Cambria Math" charset="0"/>
                                  <a:ea typeface="Cambria Math" charset="0"/>
                                  <a:cs typeface="Cambria Math" charset="0"/>
                                </a:rPr>
                                <m:t>𝑧</m:t>
                              </m:r>
                            </m:sub>
                          </m:sSub>
                          <m:r>
                            <a:rPr lang="en-US" sz="1800" b="0" i="1" smtClean="0">
                              <a:latin typeface="Cambria Math" charset="0"/>
                            </a:rPr>
                            <m:t>−</m:t>
                          </m:r>
                          <m:r>
                            <a:rPr lang="en-US" sz="1800" b="0" i="1" smtClean="0">
                              <a:latin typeface="Cambria Math" charset="0"/>
                              <a:ea typeface="Cambria Math" charset="0"/>
                              <a:cs typeface="Cambria Math" charset="0"/>
                            </a:rPr>
                            <m:t>𝜋</m:t>
                          </m:r>
                          <m:r>
                            <a:rPr lang="en-US" sz="1800" b="0" i="1" smtClean="0">
                              <a:latin typeface="Cambria Math" charset="0"/>
                              <a:ea typeface="Cambria Math" charset="0"/>
                              <a:cs typeface="Cambria Math" charset="0"/>
                            </a:rPr>
                            <m:t>/2</m:t>
                          </m:r>
                        </m:e>
                      </m:d>
                      <m:sSub>
                        <m:sSubPr>
                          <m:ctrlPr>
                            <a:rPr lang="en-US" sz="1800" i="1" smtClean="0">
                              <a:latin typeface="Cambria Math" panose="02040503050406030204" pitchFamily="18" charset="0"/>
                            </a:rPr>
                          </m:ctrlPr>
                        </m:sSubPr>
                        <m:e>
                          <m:r>
                            <a:rPr lang="en-US" sz="1800" b="0" i="1" smtClean="0">
                              <a:latin typeface="Cambria Math" charset="0"/>
                            </a:rPr>
                            <m:t>𝑅</m:t>
                          </m:r>
                        </m:e>
                        <m:sub>
                          <m:r>
                            <a:rPr lang="en-US" sz="1800" b="0" i="1" smtClean="0">
                              <a:latin typeface="Cambria Math" charset="0"/>
                            </a:rPr>
                            <m:t>𝑧</m:t>
                          </m:r>
                        </m:sub>
                      </m:sSub>
                      <m:d>
                        <m:dPr>
                          <m:ctrlPr>
                            <a:rPr lang="mr-IN" sz="180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i="1" smtClean="0">
                                  <a:latin typeface="Cambria Math" charset="0"/>
                                  <a:ea typeface="Cambria Math" charset="0"/>
                                  <a:cs typeface="Cambria Math" charset="0"/>
                                </a:rPr>
                                <m:t>𝜀</m:t>
                              </m:r>
                            </m:e>
                            <m:sub>
                              <m:r>
                                <a:rPr lang="en-US" sz="1800" b="0" i="1" smtClean="0">
                                  <a:latin typeface="Cambria Math" charset="0"/>
                                </a:rPr>
                                <m:t>𝑥</m:t>
                              </m:r>
                            </m:sub>
                          </m:sSub>
                        </m:e>
                      </m:d>
                      <m:r>
                        <a:rPr lang="en-US" sz="1800" b="0" i="1" smtClean="0">
                          <a:latin typeface="Cambria Math" charset="0"/>
                        </a:rPr>
                        <m:t>=</m:t>
                      </m:r>
                      <m:sSub>
                        <m:sSubPr>
                          <m:ctrlPr>
                            <a:rPr lang="en-US" sz="1800" i="1">
                              <a:latin typeface="Cambria Math" panose="02040503050406030204" pitchFamily="18" charset="0"/>
                            </a:rPr>
                          </m:ctrlPr>
                        </m:sSubPr>
                        <m:e>
                          <m:r>
                            <a:rPr lang="en-US" sz="1800" i="1">
                              <a:latin typeface="Cambria Math" charset="0"/>
                            </a:rPr>
                            <m:t>𝑅</m:t>
                          </m:r>
                        </m:e>
                        <m:sub>
                          <m:acc>
                            <m:accPr>
                              <m:chr m:val="̂"/>
                              <m:ctrlPr>
                                <a:rPr lang="en-US" sz="1800" i="1" smtClean="0">
                                  <a:latin typeface="Cambria Math" panose="02040503050406030204" pitchFamily="18" charset="0"/>
                                </a:rPr>
                              </m:ctrlPr>
                            </m:accPr>
                            <m:e>
                              <m:r>
                                <a:rPr lang="en-US" sz="1800" b="0" i="1" smtClean="0">
                                  <a:latin typeface="Cambria Math" charset="0"/>
                                </a:rPr>
                                <m:t>𝑛</m:t>
                              </m:r>
                            </m:e>
                          </m:acc>
                        </m:sub>
                      </m:sSub>
                      <m:d>
                        <m:dPr>
                          <m:ctrlPr>
                            <a:rPr lang="mr-IN" sz="1800" i="1">
                              <a:latin typeface="Cambria Math" panose="02040503050406030204" pitchFamily="18" charset="0"/>
                            </a:rPr>
                          </m:ctrlPr>
                        </m:dPr>
                        <m:e>
                          <m:r>
                            <a:rPr lang="mr-IN" sz="1800" i="1">
                              <a:latin typeface="Cambria Math" charset="0"/>
                              <a:ea typeface="Cambria Math" charset="0"/>
                              <a:cs typeface="Cambria Math" charset="0"/>
                            </a:rPr>
                            <m:t>𝜗</m:t>
                          </m:r>
                        </m:e>
                      </m:d>
                    </m:oMath>
                  </m:oMathPara>
                </a14:m>
                <a:endParaRPr lang="en-US" sz="1800" dirty="0">
                  <a:ea typeface="Cambria Math" charset="0"/>
                  <a:cs typeface="Cambria Math" charset="0"/>
                </a:endParaRPr>
              </a:p>
              <a:p>
                <a:endParaRPr lang="en-US" sz="1800" dirty="0">
                  <a:ea typeface="Cambria Math" charset="0"/>
                  <a:cs typeface="Cambria Math" charset="0"/>
                </a:endParaRPr>
              </a:p>
              <a:p>
                <a:pPr/>
                <a14:m>
                  <m:oMathPara xmlns:m="http://schemas.openxmlformats.org/officeDocument/2006/math">
                    <m:oMathParaPr>
                      <m:jc m:val="centerGroup"/>
                    </m:oMathParaPr>
                    <m:oMath xmlns:m="http://schemas.openxmlformats.org/officeDocument/2006/math">
                      <m:acc>
                        <m:accPr>
                          <m:chr m:val="̂"/>
                          <m:ctrlPr>
                            <a:rPr lang="en-US" sz="1800" i="1">
                              <a:latin typeface="Cambria Math" panose="02040503050406030204" pitchFamily="18" charset="0"/>
                            </a:rPr>
                          </m:ctrlPr>
                        </m:accPr>
                        <m:e>
                          <m:r>
                            <a:rPr lang="en-US" sz="1800" i="1">
                              <a:latin typeface="Cambria Math" charset="0"/>
                            </a:rPr>
                            <m:t>𝑛</m:t>
                          </m:r>
                        </m:e>
                      </m:acc>
                      <m:r>
                        <a:rPr lang="en-US" sz="1800" b="0" i="1" smtClean="0">
                          <a:latin typeface="Cambria Math" charset="0"/>
                        </a:rPr>
                        <m:t>=</m:t>
                      </m:r>
                      <m:d>
                        <m:dPr>
                          <m:ctrlPr>
                            <a:rPr lang="en-US" sz="1800" b="0" i="1" smtClean="0">
                              <a:latin typeface="Cambria Math" panose="02040503050406030204" pitchFamily="18" charset="0"/>
                            </a:rPr>
                          </m:ctrlPr>
                        </m:dPr>
                        <m:e>
                          <m:func>
                            <m:funcPr>
                              <m:ctrlPr>
                                <a:rPr lang="en-US" sz="1800" b="0" i="1" smtClean="0">
                                  <a:latin typeface="Cambria Math" panose="02040503050406030204" pitchFamily="18" charset="0"/>
                                </a:rPr>
                              </m:ctrlPr>
                            </m:funcPr>
                            <m:fName>
                              <m:r>
                                <m:rPr>
                                  <m:sty m:val="p"/>
                                </m:rPr>
                                <a:rPr lang="en-US" sz="1800" b="0" i="0" smtClean="0">
                                  <a:latin typeface="Cambria Math" charset="0"/>
                                </a:rPr>
                                <m:t>cos</m:t>
                              </m:r>
                            </m:fName>
                            <m:e>
                              <m:sSub>
                                <m:sSubPr>
                                  <m:ctrlPr>
                                    <a:rPr lang="en-US" sz="1800" i="1">
                                      <a:latin typeface="Cambria Math" panose="02040503050406030204" pitchFamily="18" charset="0"/>
                                    </a:rPr>
                                  </m:ctrlPr>
                                </m:sSubPr>
                                <m:e>
                                  <m:r>
                                    <a:rPr lang="en-US" sz="1800" i="1">
                                      <a:latin typeface="Cambria Math" charset="0"/>
                                      <a:ea typeface="Cambria Math" charset="0"/>
                                      <a:cs typeface="Cambria Math" charset="0"/>
                                    </a:rPr>
                                    <m:t>𝜀</m:t>
                                  </m:r>
                                </m:e>
                                <m:sub>
                                  <m:r>
                                    <a:rPr lang="en-US" sz="1800" b="0" i="1" smtClean="0">
                                      <a:latin typeface="Cambria Math" charset="0"/>
                                    </a:rPr>
                                    <m:t>𝑧</m:t>
                                  </m:r>
                                </m:sub>
                              </m:sSub>
                            </m:e>
                          </m:func>
                          <m:func>
                            <m:funcPr>
                              <m:ctrlPr>
                                <a:rPr lang="en-US" sz="1800" i="1">
                                  <a:latin typeface="Cambria Math" panose="02040503050406030204" pitchFamily="18" charset="0"/>
                                </a:rPr>
                              </m:ctrlPr>
                            </m:funcPr>
                            <m:fName>
                              <m:r>
                                <m:rPr>
                                  <m:sty m:val="p"/>
                                </m:rPr>
                                <a:rPr lang="en-US" sz="1800" b="0" i="0" smtClean="0">
                                  <a:latin typeface="Cambria Math" charset="0"/>
                                </a:rPr>
                                <m:t>sin</m:t>
                              </m:r>
                            </m:fName>
                            <m:e>
                              <m:sSub>
                                <m:sSubPr>
                                  <m:ctrlPr>
                                    <a:rPr lang="en-US" sz="1800" i="1">
                                      <a:latin typeface="Cambria Math" panose="02040503050406030204" pitchFamily="18" charset="0"/>
                                    </a:rPr>
                                  </m:ctrlPr>
                                </m:sSubPr>
                                <m:e>
                                  <m:r>
                                    <a:rPr lang="en-US" sz="1800" i="1">
                                      <a:latin typeface="Cambria Math" charset="0"/>
                                      <a:ea typeface="Cambria Math" charset="0"/>
                                      <a:cs typeface="Cambria Math" charset="0"/>
                                    </a:rPr>
                                    <m:t>𝜀</m:t>
                                  </m:r>
                                </m:e>
                                <m:sub>
                                  <m:r>
                                    <a:rPr lang="en-US" sz="1800" b="0" i="1" smtClean="0">
                                      <a:latin typeface="Cambria Math" charset="0"/>
                                    </a:rPr>
                                    <m:t>𝑥</m:t>
                                  </m:r>
                                </m:sub>
                              </m:sSub>
                              <m:r>
                                <a:rPr lang="en-US" sz="1800" b="0" i="1" smtClean="0">
                                  <a:latin typeface="Cambria Math" charset="0"/>
                                </a:rPr>
                                <m:t>,</m:t>
                              </m:r>
                              <m:func>
                                <m:funcPr>
                                  <m:ctrlPr>
                                    <a:rPr lang="en-US" sz="1800" i="1">
                                      <a:latin typeface="Cambria Math" panose="02040503050406030204" pitchFamily="18" charset="0"/>
                                    </a:rPr>
                                  </m:ctrlPr>
                                </m:funcPr>
                                <m:fName>
                                  <m:r>
                                    <m:rPr>
                                      <m:sty m:val="p"/>
                                    </m:rPr>
                                    <a:rPr lang="en-US" sz="1800">
                                      <a:latin typeface="Cambria Math" charset="0"/>
                                    </a:rPr>
                                    <m:t>cos</m:t>
                                  </m:r>
                                </m:fName>
                                <m:e>
                                  <m:sSub>
                                    <m:sSubPr>
                                      <m:ctrlPr>
                                        <a:rPr lang="en-US" sz="1800" i="1">
                                          <a:latin typeface="Cambria Math" panose="02040503050406030204" pitchFamily="18" charset="0"/>
                                        </a:rPr>
                                      </m:ctrlPr>
                                    </m:sSubPr>
                                    <m:e>
                                      <m:r>
                                        <a:rPr lang="en-US" sz="1800" i="1">
                                          <a:latin typeface="Cambria Math" charset="0"/>
                                          <a:ea typeface="Cambria Math" charset="0"/>
                                          <a:cs typeface="Cambria Math" charset="0"/>
                                        </a:rPr>
                                        <m:t>𝜀</m:t>
                                      </m:r>
                                    </m:e>
                                    <m:sub>
                                      <m:r>
                                        <a:rPr lang="en-US" sz="1800" i="1">
                                          <a:latin typeface="Cambria Math" charset="0"/>
                                        </a:rPr>
                                        <m:t>𝑥</m:t>
                                      </m:r>
                                    </m:sub>
                                  </m:sSub>
                                </m:e>
                              </m:func>
                              <m:func>
                                <m:funcPr>
                                  <m:ctrlPr>
                                    <a:rPr lang="en-US" sz="1800" i="1">
                                      <a:latin typeface="Cambria Math" panose="02040503050406030204" pitchFamily="18" charset="0"/>
                                    </a:rPr>
                                  </m:ctrlPr>
                                </m:funcPr>
                                <m:fName>
                                  <m:r>
                                    <m:rPr>
                                      <m:sty m:val="p"/>
                                    </m:rPr>
                                    <a:rPr lang="en-US" sz="1800">
                                      <a:latin typeface="Cambria Math" charset="0"/>
                                    </a:rPr>
                                    <m:t>cos</m:t>
                                  </m:r>
                                </m:fName>
                                <m:e>
                                  <m:sSub>
                                    <m:sSubPr>
                                      <m:ctrlPr>
                                        <a:rPr lang="en-US" sz="1800" i="1">
                                          <a:latin typeface="Cambria Math" panose="02040503050406030204" pitchFamily="18" charset="0"/>
                                        </a:rPr>
                                      </m:ctrlPr>
                                    </m:sSubPr>
                                    <m:e>
                                      <m:r>
                                        <a:rPr lang="en-US" sz="1800" i="1">
                                          <a:latin typeface="Cambria Math" charset="0"/>
                                          <a:ea typeface="Cambria Math" charset="0"/>
                                          <a:cs typeface="Cambria Math" charset="0"/>
                                        </a:rPr>
                                        <m:t>𝜀</m:t>
                                      </m:r>
                                    </m:e>
                                    <m:sub>
                                      <m:r>
                                        <a:rPr lang="en-US" sz="1800" b="0" i="1" smtClean="0">
                                          <a:latin typeface="Cambria Math" charset="0"/>
                                        </a:rPr>
                                        <m:t>𝑧</m:t>
                                      </m:r>
                                    </m:sub>
                                  </m:sSub>
                                  <m:r>
                                    <a:rPr lang="en-US" sz="1800" b="0" i="1" smtClean="0">
                                      <a:latin typeface="Cambria Math" charset="0"/>
                                    </a:rPr>
                                    <m:t>,</m:t>
                                  </m:r>
                                </m:e>
                              </m:func>
                            </m:e>
                          </m:func>
                          <m:func>
                            <m:funcPr>
                              <m:ctrlPr>
                                <a:rPr lang="en-US" sz="1800" i="1">
                                  <a:latin typeface="Cambria Math" panose="02040503050406030204" pitchFamily="18" charset="0"/>
                                </a:rPr>
                              </m:ctrlPr>
                            </m:funcPr>
                            <m:fName>
                              <m:r>
                                <m:rPr>
                                  <m:sty m:val="p"/>
                                </m:rPr>
                                <a:rPr lang="en-US" sz="1800" b="0" i="0" smtClean="0">
                                  <a:latin typeface="Cambria Math" charset="0"/>
                                </a:rPr>
                                <m:t>sin</m:t>
                              </m:r>
                            </m:fName>
                            <m:e>
                              <m:sSub>
                                <m:sSubPr>
                                  <m:ctrlPr>
                                    <a:rPr lang="en-US" sz="1800" i="1">
                                      <a:latin typeface="Cambria Math" panose="02040503050406030204" pitchFamily="18" charset="0"/>
                                    </a:rPr>
                                  </m:ctrlPr>
                                </m:sSubPr>
                                <m:e>
                                  <m:r>
                                    <a:rPr lang="en-US" sz="1800" i="1">
                                      <a:latin typeface="Cambria Math" charset="0"/>
                                      <a:ea typeface="Cambria Math" charset="0"/>
                                      <a:cs typeface="Cambria Math" charset="0"/>
                                    </a:rPr>
                                    <m:t>𝜀</m:t>
                                  </m:r>
                                </m:e>
                                <m:sub>
                                  <m:r>
                                    <a:rPr lang="en-US" sz="1800" b="0" i="1" smtClean="0">
                                      <a:latin typeface="Cambria Math" charset="0"/>
                                    </a:rPr>
                                    <m:t>𝑧</m:t>
                                  </m:r>
                                </m:sub>
                              </m:sSub>
                            </m:e>
                          </m:func>
                        </m:e>
                      </m:d>
                    </m:oMath>
                  </m:oMathPara>
                </a14:m>
                <a:endParaRPr lang="en-US" sz="1800" dirty="0"/>
              </a:p>
            </p:txBody>
          </p:sp>
        </mc:Choice>
        <mc:Fallback xmlns="">
          <p:sp>
            <p:nvSpPr>
              <p:cNvPr id="57" name="TextBox 56">
                <a:extLst>
                  <a:ext uri="{FF2B5EF4-FFF2-40B4-BE49-F238E27FC236}">
                    <a16:creationId xmlns:a16="http://schemas.microsoft.com/office/drawing/2014/main" id="{39039812-16E2-2140-B77F-220C981E2CFF}"/>
                  </a:ext>
                </a:extLst>
              </p:cNvPr>
              <p:cNvSpPr txBox="1">
                <a:spLocks noRot="1" noChangeAspect="1" noMove="1" noResize="1" noEditPoints="1" noAdjustHandles="1" noChangeArrowheads="1" noChangeShapeType="1" noTextEdit="1"/>
              </p:cNvSpPr>
              <p:nvPr/>
            </p:nvSpPr>
            <p:spPr>
              <a:xfrm>
                <a:off x="7387047" y="4315500"/>
                <a:ext cx="6786153" cy="830997"/>
              </a:xfrm>
              <a:prstGeom prst="rect">
                <a:avLst/>
              </a:prstGeom>
              <a:blipFill>
                <a:blip r:embed="rId4"/>
                <a:stretch>
                  <a:fillRect b="-3030"/>
                </a:stretch>
              </a:blipFill>
            </p:spPr>
            <p:txBody>
              <a:bodyPr/>
              <a:lstStyle/>
              <a:p>
                <a:r>
                  <a:rPr lang="it-IT">
                    <a:noFill/>
                  </a:rPr>
                  <a:t> </a:t>
                </a:r>
              </a:p>
            </p:txBody>
          </p:sp>
        </mc:Fallback>
      </mc:AlternateContent>
      <p:sp>
        <p:nvSpPr>
          <p:cNvPr id="58" name="Content Placeholder 2">
            <a:extLst>
              <a:ext uri="{FF2B5EF4-FFF2-40B4-BE49-F238E27FC236}">
                <a16:creationId xmlns:a16="http://schemas.microsoft.com/office/drawing/2014/main" id="{D0BC6649-AA03-2F49-9306-480A42521D55}"/>
              </a:ext>
            </a:extLst>
          </p:cNvPr>
          <p:cNvSpPr txBox="1">
            <a:spLocks/>
          </p:cNvSpPr>
          <p:nvPr/>
        </p:nvSpPr>
        <p:spPr>
          <a:xfrm>
            <a:off x="9509760" y="5532120"/>
            <a:ext cx="4069080" cy="219796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a:latin typeface="IBM Plex Sans Thin" panose="020B0203050203000203" pitchFamily="34" charset="0"/>
              </a:rPr>
              <a:t>qc.u1(</a:t>
            </a:r>
            <a:r>
              <a:rPr lang="en-US" dirty="0" err="1">
                <a:latin typeface="IBM Plex Sans Thin" panose="020B0203050203000203" pitchFamily="34" charset="0"/>
              </a:rPr>
              <a:t>epsX, qubit</a:t>
            </a:r>
            <a:r>
              <a:rPr lang="en-US" dirty="0">
                <a:latin typeface="IBM Plex Sans Thin" panose="020B0203050203000203" pitchFamily="34" charset="0"/>
              </a:rPr>
              <a:t>)</a:t>
            </a:r>
          </a:p>
          <a:p>
            <a:r>
              <a:rPr lang="en-US" dirty="0">
                <a:latin typeface="IBM Plex Sans Thin" panose="020B0203050203000203" pitchFamily="34" charset="0"/>
              </a:rPr>
              <a:t>qc.u3(-</a:t>
            </a:r>
            <a:r>
              <a:rPr lang="en-US" dirty="0" err="1">
                <a:latin typeface="IBM Plex Sans Thin" panose="020B0203050203000203" pitchFamily="34" charset="0"/>
              </a:rPr>
              <a:t>pi</a:t>
            </a:r>
            <a:r>
              <a:rPr lang="en-US" dirty="0">
                <a:latin typeface="IBM Plex Sans Thin" panose="020B0203050203000203" pitchFamily="34" charset="0"/>
              </a:rPr>
              <a:t>/2-epsZ, -pi/2, pi/2, </a:t>
            </a:r>
            <a:r>
              <a:rPr lang="en-US" dirty="0" err="1">
                <a:latin typeface="IBM Plex Sans Thin" panose="020B0203050203000203" pitchFamily="34" charset="0"/>
              </a:rPr>
              <a:t>qubit</a:t>
            </a:r>
            <a:r>
              <a:rPr lang="en-US" dirty="0">
                <a:latin typeface="IBM Plex Sans Thin" panose="020B0203050203000203" pitchFamily="34" charset="0"/>
              </a:rPr>
              <a:t>)</a:t>
            </a:r>
          </a:p>
          <a:p>
            <a:r>
              <a:rPr lang="en-US" dirty="0">
                <a:latin typeface="IBM Plex Sans Thin" panose="020B0203050203000203" pitchFamily="34" charset="0"/>
              </a:rPr>
              <a:t>qc.u1(-</a:t>
            </a:r>
            <a:r>
              <a:rPr lang="en-US" dirty="0" err="1">
                <a:latin typeface="IBM Plex Sans Thin" panose="020B0203050203000203" pitchFamily="34" charset="0"/>
              </a:rPr>
              <a:t>delta, qubit</a:t>
            </a:r>
            <a:r>
              <a:rPr lang="en-US" dirty="0">
                <a:latin typeface="IBM Plex Sans Thin" panose="020B0203050203000203" pitchFamily="34" charset="0"/>
              </a:rPr>
              <a:t>)</a:t>
            </a:r>
          </a:p>
          <a:p>
            <a:r>
              <a:rPr lang="en-US" dirty="0">
                <a:latin typeface="IBM Plex Sans Thin" panose="020B0203050203000203" pitchFamily="34" charset="0"/>
              </a:rPr>
              <a:t>qc.u3(</a:t>
            </a:r>
            <a:r>
              <a:rPr lang="en-US" dirty="0" err="1">
                <a:latin typeface="IBM Plex Sans Thin" panose="020B0203050203000203" pitchFamily="34" charset="0"/>
              </a:rPr>
              <a:t>pi</a:t>
            </a:r>
            <a:r>
              <a:rPr lang="en-US" dirty="0">
                <a:latin typeface="IBM Plex Sans Thin" panose="020B0203050203000203" pitchFamily="34" charset="0"/>
              </a:rPr>
              <a:t>/2+epsZ, -pi/2, pi/2, </a:t>
            </a:r>
            <a:r>
              <a:rPr lang="en-US" dirty="0" err="1">
                <a:latin typeface="IBM Plex Sans Thin" panose="020B0203050203000203" pitchFamily="34" charset="0"/>
              </a:rPr>
              <a:t>qubit</a:t>
            </a:r>
            <a:r>
              <a:rPr lang="en-US" dirty="0">
                <a:latin typeface="IBM Plex Sans Thin" panose="020B0203050203000203" pitchFamily="34" charset="0"/>
              </a:rPr>
              <a:t>)</a:t>
            </a:r>
          </a:p>
          <a:p>
            <a:r>
              <a:rPr lang="en-US" dirty="0">
                <a:latin typeface="IBM Plex Sans Thin" panose="020B0203050203000203" pitchFamily="34" charset="0"/>
              </a:rPr>
              <a:t>qc.u1(-</a:t>
            </a:r>
            <a:r>
              <a:rPr lang="en-US" dirty="0" err="1">
                <a:latin typeface="IBM Plex Sans Thin" panose="020B0203050203000203" pitchFamily="34" charset="0"/>
              </a:rPr>
              <a:t>epsX, qubit</a:t>
            </a:r>
            <a:r>
              <a:rPr lang="en-US" dirty="0">
                <a:latin typeface="IBM Plex Sans Thin" panose="020B0203050203000203" pitchFamily="34" charset="0"/>
              </a:rPr>
              <a:t>)</a:t>
            </a:r>
          </a:p>
          <a:p>
            <a:endParaRPr lang="en-US" dirty="0">
              <a:latin typeface="IBM Plex Sans Thin" panose="020B0203050203000203" pitchFamily="34" charset="0"/>
            </a:endParaRPr>
          </a:p>
        </p:txBody>
      </p:sp>
      <p:sp>
        <p:nvSpPr>
          <p:cNvPr id="6" name="Rectangle 5">
            <a:extLst>
              <a:ext uri="{FF2B5EF4-FFF2-40B4-BE49-F238E27FC236}">
                <a16:creationId xmlns:a16="http://schemas.microsoft.com/office/drawing/2014/main" id="{CE8F16D9-B120-9441-A186-9322A6645322}"/>
              </a:ext>
            </a:extLst>
          </p:cNvPr>
          <p:cNvSpPr/>
          <p:nvPr/>
        </p:nvSpPr>
        <p:spPr>
          <a:xfrm>
            <a:off x="574188" y="5545272"/>
            <a:ext cx="1196161" cy="400110"/>
          </a:xfrm>
          <a:prstGeom prst="rect">
            <a:avLst/>
          </a:prstGeom>
        </p:spPr>
        <p:txBody>
          <a:bodyPr wrap="none">
            <a:spAutoFit/>
          </a:bodyPr>
          <a:lstStyle/>
          <a:p>
            <a:r>
              <a:rPr lang="en-US" sz="2000" dirty="0">
                <a:latin typeface="IBM Plex Sans Thin" panose="020B0203050203000203" pitchFamily="34" charset="0"/>
              </a:rPr>
              <a:t>Rx(delta)</a:t>
            </a:r>
            <a:endParaRPr lang="it-IT" sz="2000"/>
          </a:p>
        </p:txBody>
      </p:sp>
      <p:sp>
        <p:nvSpPr>
          <p:cNvPr id="59" name="Rectangle 58">
            <a:extLst>
              <a:ext uri="{FF2B5EF4-FFF2-40B4-BE49-F238E27FC236}">
                <a16:creationId xmlns:a16="http://schemas.microsoft.com/office/drawing/2014/main" id="{AA93EBF0-3C20-D847-A290-5BF21CAA0E62}"/>
              </a:ext>
            </a:extLst>
          </p:cNvPr>
          <p:cNvSpPr/>
          <p:nvPr/>
        </p:nvSpPr>
        <p:spPr>
          <a:xfrm>
            <a:off x="7759450" y="5540165"/>
            <a:ext cx="1196161" cy="400110"/>
          </a:xfrm>
          <a:prstGeom prst="rect">
            <a:avLst/>
          </a:prstGeom>
        </p:spPr>
        <p:txBody>
          <a:bodyPr wrap="none">
            <a:spAutoFit/>
          </a:bodyPr>
          <a:lstStyle/>
          <a:p>
            <a:r>
              <a:rPr lang="en-US" sz="2000" dirty="0">
                <a:latin typeface="IBM Plex Sans Thin" panose="020B0203050203000203" pitchFamily="34" charset="0"/>
              </a:rPr>
              <a:t>Ry(delta)</a:t>
            </a:r>
            <a:endParaRPr lang="it-IT" sz="2000"/>
          </a:p>
        </p:txBody>
      </p:sp>
      <p:sp>
        <p:nvSpPr>
          <p:cNvPr id="60" name="Right Arrow 59">
            <a:extLst>
              <a:ext uri="{FF2B5EF4-FFF2-40B4-BE49-F238E27FC236}">
                <a16:creationId xmlns:a16="http://schemas.microsoft.com/office/drawing/2014/main" id="{4433A814-430C-9F47-8BDA-3EC27CC26ADD}"/>
              </a:ext>
            </a:extLst>
          </p:cNvPr>
          <p:cNvSpPr/>
          <p:nvPr/>
        </p:nvSpPr>
        <p:spPr>
          <a:xfrm>
            <a:off x="1757466" y="5497904"/>
            <a:ext cx="50292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61" name="Right Arrow 60">
            <a:extLst>
              <a:ext uri="{FF2B5EF4-FFF2-40B4-BE49-F238E27FC236}">
                <a16:creationId xmlns:a16="http://schemas.microsoft.com/office/drawing/2014/main" id="{D0E8F03D-291A-2046-8389-7A9D5F3D1A1A}"/>
              </a:ext>
            </a:extLst>
          </p:cNvPr>
          <p:cNvSpPr/>
          <p:nvPr/>
        </p:nvSpPr>
        <p:spPr>
          <a:xfrm>
            <a:off x="8955611" y="5497904"/>
            <a:ext cx="50292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15" name="Rectangle 14">
            <a:extLst>
              <a:ext uri="{FF2B5EF4-FFF2-40B4-BE49-F238E27FC236}">
                <a16:creationId xmlns:a16="http://schemas.microsoft.com/office/drawing/2014/main" id="{166BAC2A-20C7-AB4C-86A5-CDCBBA23CBFB}"/>
              </a:ext>
            </a:extLst>
          </p:cNvPr>
          <p:cNvSpPr/>
          <p:nvPr/>
        </p:nvSpPr>
        <p:spPr>
          <a:xfrm>
            <a:off x="10469880" y="1848760"/>
            <a:ext cx="3235876" cy="1569660"/>
          </a:xfrm>
          <a:prstGeom prst="rect">
            <a:avLst/>
          </a:prstGeom>
        </p:spPr>
        <p:txBody>
          <a:bodyPr wrap="square">
            <a:spAutoFit/>
          </a:bodyPr>
          <a:lstStyle/>
          <a:p>
            <a:pPr algn="ctr"/>
            <a:r>
              <a:rPr lang="it-IT" sz="1600">
                <a:latin typeface="IBM Plex Sans" panose="020B0503050203000203" pitchFamily="34" charset="0"/>
              </a:rPr>
              <a:t>Aim: find the best set of parameters epsZ, epsY, epsX to reproduce HW trend on simulations -&gt; will be used to correct rotations (Rx, Ry, Rz) and CNOTs</a:t>
            </a:r>
          </a:p>
        </p:txBody>
      </p:sp>
    </p:spTree>
    <p:extLst>
      <p:ext uri="{BB962C8B-B14F-4D97-AF65-F5344CB8AC3E}">
        <p14:creationId xmlns:p14="http://schemas.microsoft.com/office/powerpoint/2010/main" val="13667014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A1C0A36-9BF6-794E-8C3E-C0779E0C5007}"/>
              </a:ext>
            </a:extLst>
          </p:cNvPr>
          <p:cNvPicPr>
            <a:picLocks noChangeAspect="1"/>
          </p:cNvPicPr>
          <p:nvPr/>
        </p:nvPicPr>
        <p:blipFill>
          <a:blip r:embed="rId2"/>
          <a:stretch>
            <a:fillRect/>
          </a:stretch>
        </p:blipFill>
        <p:spPr>
          <a:xfrm>
            <a:off x="8686782" y="2766795"/>
            <a:ext cx="3819473" cy="2618505"/>
          </a:xfrm>
          <a:prstGeom prst="rect">
            <a:avLst/>
          </a:prstGeom>
        </p:spPr>
      </p:pic>
      <p:pic>
        <p:nvPicPr>
          <p:cNvPr id="11" name="Picture 10">
            <a:extLst>
              <a:ext uri="{FF2B5EF4-FFF2-40B4-BE49-F238E27FC236}">
                <a16:creationId xmlns:a16="http://schemas.microsoft.com/office/drawing/2014/main" id="{6E2EB8A8-9E96-3941-A797-A93AA1468876}"/>
              </a:ext>
            </a:extLst>
          </p:cNvPr>
          <p:cNvPicPr>
            <a:picLocks noChangeAspect="1"/>
          </p:cNvPicPr>
          <p:nvPr/>
        </p:nvPicPr>
        <p:blipFill>
          <a:blip r:embed="rId3"/>
          <a:stretch>
            <a:fillRect/>
          </a:stretch>
        </p:blipFill>
        <p:spPr>
          <a:xfrm>
            <a:off x="8548972" y="5291059"/>
            <a:ext cx="3957283" cy="2618501"/>
          </a:xfrm>
          <a:prstGeom prst="rect">
            <a:avLst/>
          </a:prstGeom>
        </p:spPr>
      </p:pic>
      <p:pic>
        <p:nvPicPr>
          <p:cNvPr id="6" name="Picture 5">
            <a:extLst>
              <a:ext uri="{FF2B5EF4-FFF2-40B4-BE49-F238E27FC236}">
                <a16:creationId xmlns:a16="http://schemas.microsoft.com/office/drawing/2014/main" id="{6CDA43D5-DE60-4C48-85A8-2CA511724477}"/>
              </a:ext>
            </a:extLst>
          </p:cNvPr>
          <p:cNvPicPr>
            <a:picLocks noChangeAspect="1"/>
          </p:cNvPicPr>
          <p:nvPr/>
        </p:nvPicPr>
        <p:blipFill>
          <a:blip r:embed="rId4"/>
          <a:stretch>
            <a:fillRect/>
          </a:stretch>
        </p:blipFill>
        <p:spPr>
          <a:xfrm>
            <a:off x="10858478" y="-5187"/>
            <a:ext cx="3771922" cy="2435584"/>
          </a:xfrm>
          <a:prstGeom prst="rect">
            <a:avLst/>
          </a:prstGeom>
        </p:spPr>
      </p:pic>
      <p:pic>
        <p:nvPicPr>
          <p:cNvPr id="25" name="Picture 24">
            <a:extLst>
              <a:ext uri="{FF2B5EF4-FFF2-40B4-BE49-F238E27FC236}">
                <a16:creationId xmlns:a16="http://schemas.microsoft.com/office/drawing/2014/main" id="{3E0F29F5-9D29-0844-9A75-BD05F9CCC356}"/>
              </a:ext>
            </a:extLst>
          </p:cNvPr>
          <p:cNvPicPr>
            <a:picLocks noChangeAspect="1"/>
          </p:cNvPicPr>
          <p:nvPr/>
        </p:nvPicPr>
        <p:blipFill>
          <a:blip r:embed="rId5"/>
          <a:stretch>
            <a:fillRect/>
          </a:stretch>
        </p:blipFill>
        <p:spPr>
          <a:xfrm>
            <a:off x="397532" y="2753871"/>
            <a:ext cx="3819473" cy="2618505"/>
          </a:xfrm>
          <a:prstGeom prst="rect">
            <a:avLst/>
          </a:prstGeom>
        </p:spPr>
      </p:pic>
      <p:pic>
        <p:nvPicPr>
          <p:cNvPr id="26" name="Picture 25">
            <a:extLst>
              <a:ext uri="{FF2B5EF4-FFF2-40B4-BE49-F238E27FC236}">
                <a16:creationId xmlns:a16="http://schemas.microsoft.com/office/drawing/2014/main" id="{A3877550-2230-9A46-8BE6-221B122D47FE}"/>
              </a:ext>
            </a:extLst>
          </p:cNvPr>
          <p:cNvPicPr>
            <a:picLocks noChangeAspect="1"/>
          </p:cNvPicPr>
          <p:nvPr/>
        </p:nvPicPr>
        <p:blipFill>
          <a:blip r:embed="rId6"/>
          <a:stretch>
            <a:fillRect/>
          </a:stretch>
        </p:blipFill>
        <p:spPr>
          <a:xfrm>
            <a:off x="259715" y="5291055"/>
            <a:ext cx="3957290" cy="2618505"/>
          </a:xfrm>
          <a:prstGeom prst="rect">
            <a:avLst/>
          </a:prstGeom>
        </p:spPr>
      </p:pic>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Error mitigation</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t>Gates characterization: Rx</a:t>
            </a:r>
          </a:p>
        </p:txBody>
      </p:sp>
      <p:sp>
        <p:nvSpPr>
          <p:cNvPr id="15" name="Rectangle 14">
            <a:extLst>
              <a:ext uri="{FF2B5EF4-FFF2-40B4-BE49-F238E27FC236}">
                <a16:creationId xmlns:a16="http://schemas.microsoft.com/office/drawing/2014/main" id="{CCF6A35C-3AB1-B841-8771-7EBB7A55CB35}"/>
              </a:ext>
            </a:extLst>
          </p:cNvPr>
          <p:cNvSpPr/>
          <p:nvPr/>
        </p:nvSpPr>
        <p:spPr>
          <a:xfrm>
            <a:off x="4969413" y="1760234"/>
            <a:ext cx="5171609" cy="461665"/>
          </a:xfrm>
          <a:prstGeom prst="rect">
            <a:avLst/>
          </a:prstGeom>
        </p:spPr>
        <p:txBody>
          <a:bodyPr wrap="none">
            <a:spAutoFit/>
          </a:bodyPr>
          <a:lstStyle/>
          <a:p>
            <a:r>
              <a:rPr lang="it-IT" sz="2400" b="1">
                <a:latin typeface="IBM Plex Sans" panose="020B0503050203000203" pitchFamily="34" charset="0"/>
              </a:rPr>
              <a:t>ibmq_5_yorktown - ibmqx2 v2.0.0</a:t>
            </a:r>
          </a:p>
        </p:txBody>
      </p:sp>
      <p:sp>
        <p:nvSpPr>
          <p:cNvPr id="16" name="Rectangle 15">
            <a:extLst>
              <a:ext uri="{FF2B5EF4-FFF2-40B4-BE49-F238E27FC236}">
                <a16:creationId xmlns:a16="http://schemas.microsoft.com/office/drawing/2014/main" id="{66F8E0FC-F058-9248-8634-F266A509DCB3}"/>
              </a:ext>
            </a:extLst>
          </p:cNvPr>
          <p:cNvSpPr/>
          <p:nvPr/>
        </p:nvSpPr>
        <p:spPr>
          <a:xfrm>
            <a:off x="798902" y="1760234"/>
            <a:ext cx="3451586" cy="461665"/>
          </a:xfrm>
          <a:prstGeom prst="rect">
            <a:avLst/>
          </a:prstGeom>
        </p:spPr>
        <p:txBody>
          <a:bodyPr wrap="none">
            <a:spAutoFit/>
          </a:bodyPr>
          <a:lstStyle/>
          <a:p>
            <a:r>
              <a:rPr lang="it-IT" sz="2400" b="1">
                <a:latin typeface="IBM Plex Sans" panose="020B0503050203000203" pitchFamily="34" charset="0"/>
              </a:rPr>
              <a:t>ibmq_qasm_simulator</a:t>
            </a:r>
          </a:p>
        </p:txBody>
      </p:sp>
      <p:sp>
        <p:nvSpPr>
          <p:cNvPr id="19" name="Rectangle 18">
            <a:extLst>
              <a:ext uri="{FF2B5EF4-FFF2-40B4-BE49-F238E27FC236}">
                <a16:creationId xmlns:a16="http://schemas.microsoft.com/office/drawing/2014/main" id="{F4598567-80F4-A54C-868C-9BC64FE80742}"/>
              </a:ext>
            </a:extLst>
          </p:cNvPr>
          <p:cNvSpPr/>
          <p:nvPr/>
        </p:nvSpPr>
        <p:spPr>
          <a:xfrm>
            <a:off x="4982763" y="2543373"/>
            <a:ext cx="3389069" cy="276999"/>
          </a:xfrm>
          <a:prstGeom prst="rect">
            <a:avLst/>
          </a:prstGeom>
        </p:spPr>
        <p:txBody>
          <a:bodyPr wrap="none">
            <a:spAutoFit/>
          </a:bodyPr>
          <a:lstStyle/>
          <a:p>
            <a:r>
              <a:rPr lang="it-IT" sz="1200"/>
              <a:t>"_id": "3897b28b0252ac905953c1fde4785bcd",</a:t>
            </a:r>
          </a:p>
        </p:txBody>
      </p:sp>
      <p:sp>
        <p:nvSpPr>
          <p:cNvPr id="28" name="Rectangle 27">
            <a:extLst>
              <a:ext uri="{FF2B5EF4-FFF2-40B4-BE49-F238E27FC236}">
                <a16:creationId xmlns:a16="http://schemas.microsoft.com/office/drawing/2014/main" id="{88A2F324-C981-6146-9D84-31D6AE8BB340}"/>
              </a:ext>
            </a:extLst>
          </p:cNvPr>
          <p:cNvSpPr/>
          <p:nvPr/>
        </p:nvSpPr>
        <p:spPr>
          <a:xfrm>
            <a:off x="729980" y="2543373"/>
            <a:ext cx="3457998" cy="276999"/>
          </a:xfrm>
          <a:prstGeom prst="rect">
            <a:avLst/>
          </a:prstGeom>
        </p:spPr>
        <p:txBody>
          <a:bodyPr wrap="none">
            <a:spAutoFit/>
          </a:bodyPr>
          <a:lstStyle/>
          <a:p>
            <a:r>
              <a:rPr lang="it-IT" sz="1200"/>
              <a:t>"_id": "85b6bd4e391f835316b424292e09b5f9",</a:t>
            </a:r>
          </a:p>
        </p:txBody>
      </p:sp>
      <p:sp>
        <p:nvSpPr>
          <p:cNvPr id="38" name="Content Placeholder 6">
            <a:extLst>
              <a:ext uri="{FF2B5EF4-FFF2-40B4-BE49-F238E27FC236}">
                <a16:creationId xmlns:a16="http://schemas.microsoft.com/office/drawing/2014/main" id="{CA6F5924-B839-7A41-A54D-72280D294F50}"/>
              </a:ext>
            </a:extLst>
          </p:cNvPr>
          <p:cNvSpPr txBox="1">
            <a:spLocks/>
          </p:cNvSpPr>
          <p:nvPr/>
        </p:nvSpPr>
        <p:spPr>
          <a:xfrm>
            <a:off x="4982763" y="2196970"/>
            <a:ext cx="4114800"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Qubit 0</a:t>
            </a:r>
          </a:p>
        </p:txBody>
      </p:sp>
      <p:sp>
        <p:nvSpPr>
          <p:cNvPr id="41" name="Rectangle 40">
            <a:extLst>
              <a:ext uri="{FF2B5EF4-FFF2-40B4-BE49-F238E27FC236}">
                <a16:creationId xmlns:a16="http://schemas.microsoft.com/office/drawing/2014/main" id="{C7A0EA9D-E9D6-BE42-8FB8-7CE22A39781E}"/>
              </a:ext>
            </a:extLst>
          </p:cNvPr>
          <p:cNvSpPr/>
          <p:nvPr/>
        </p:nvSpPr>
        <p:spPr>
          <a:xfrm>
            <a:off x="9006840" y="2543373"/>
            <a:ext cx="3446777" cy="276999"/>
          </a:xfrm>
          <a:prstGeom prst="rect">
            <a:avLst/>
          </a:prstGeom>
        </p:spPr>
        <p:txBody>
          <a:bodyPr wrap="none">
            <a:spAutoFit/>
          </a:bodyPr>
          <a:lstStyle/>
          <a:p>
            <a:r>
              <a:rPr lang="it-IT" sz="1200"/>
              <a:t>"_id": "c80e919c5c132dc71fba5d65bae9d9cd",</a:t>
            </a:r>
          </a:p>
        </p:txBody>
      </p:sp>
      <p:cxnSp>
        <p:nvCxnSpPr>
          <p:cNvPr id="43" name="Straight Connector 42">
            <a:extLst>
              <a:ext uri="{FF2B5EF4-FFF2-40B4-BE49-F238E27FC236}">
                <a16:creationId xmlns:a16="http://schemas.microsoft.com/office/drawing/2014/main" id="{A34B71A8-FDC0-5C44-9356-AB6BAD5F9CDC}"/>
              </a:ext>
            </a:extLst>
          </p:cNvPr>
          <p:cNvCxnSpPr>
            <a:cxnSpLocks/>
          </p:cNvCxnSpPr>
          <p:nvPr/>
        </p:nvCxnSpPr>
        <p:spPr>
          <a:xfrm flipH="1">
            <a:off x="9122975" y="4846320"/>
            <a:ext cx="3330642"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E3358182-B37F-BD45-9227-D932969F991E}"/>
              </a:ext>
            </a:extLst>
          </p:cNvPr>
          <p:cNvCxnSpPr>
            <a:cxnSpLocks/>
          </p:cNvCxnSpPr>
          <p:nvPr/>
        </p:nvCxnSpPr>
        <p:spPr>
          <a:xfrm flipH="1">
            <a:off x="9122975" y="2971800"/>
            <a:ext cx="3330642"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89B3B185-6440-FA4D-AEC0-18BE3D98E52B}"/>
              </a:ext>
            </a:extLst>
          </p:cNvPr>
          <p:cNvCxnSpPr>
            <a:cxnSpLocks/>
          </p:cNvCxnSpPr>
          <p:nvPr/>
        </p:nvCxnSpPr>
        <p:spPr>
          <a:xfrm flipH="1">
            <a:off x="9122975" y="5440680"/>
            <a:ext cx="3330642"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2DC76BC0-CD43-A64C-B9F2-A2C7237480E3}"/>
              </a:ext>
            </a:extLst>
          </p:cNvPr>
          <p:cNvCxnSpPr>
            <a:cxnSpLocks/>
          </p:cNvCxnSpPr>
          <p:nvPr/>
        </p:nvCxnSpPr>
        <p:spPr>
          <a:xfrm flipH="1">
            <a:off x="9122975" y="7406640"/>
            <a:ext cx="3330642"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B28EA644-88DF-4E4E-8411-40D6FD2C8C37}"/>
              </a:ext>
            </a:extLst>
          </p:cNvPr>
          <p:cNvCxnSpPr>
            <a:cxnSpLocks/>
          </p:cNvCxnSpPr>
          <p:nvPr/>
        </p:nvCxnSpPr>
        <p:spPr>
          <a:xfrm flipH="1">
            <a:off x="9122975" y="6492240"/>
            <a:ext cx="3330642"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8" name="Content Placeholder 6">
            <a:extLst>
              <a:ext uri="{FF2B5EF4-FFF2-40B4-BE49-F238E27FC236}">
                <a16:creationId xmlns:a16="http://schemas.microsoft.com/office/drawing/2014/main" id="{8D26B68E-D763-1E45-A16F-5BA568BC8D3B}"/>
              </a:ext>
            </a:extLst>
          </p:cNvPr>
          <p:cNvSpPr txBox="1">
            <a:spLocks/>
          </p:cNvSpPr>
          <p:nvPr/>
        </p:nvSpPr>
        <p:spPr>
          <a:xfrm>
            <a:off x="9006840" y="2196970"/>
            <a:ext cx="4114800"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Qubit 1</a:t>
            </a:r>
          </a:p>
        </p:txBody>
      </p:sp>
      <p:cxnSp>
        <p:nvCxnSpPr>
          <p:cNvPr id="51" name="Straight Arrow Connector 50">
            <a:extLst>
              <a:ext uri="{FF2B5EF4-FFF2-40B4-BE49-F238E27FC236}">
                <a16:creationId xmlns:a16="http://schemas.microsoft.com/office/drawing/2014/main" id="{5C4FD074-CA82-6B47-82C7-F7D6DBF2C8AD}"/>
              </a:ext>
            </a:extLst>
          </p:cNvPr>
          <p:cNvCxnSpPr>
            <a:cxnSpLocks/>
          </p:cNvCxnSpPr>
          <p:nvPr/>
        </p:nvCxnSpPr>
        <p:spPr>
          <a:xfrm flipV="1">
            <a:off x="5897880" y="1092816"/>
            <a:ext cx="6126480" cy="1248703"/>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6BFE98B-4D99-D44A-8E02-F1361FD68CC9}"/>
              </a:ext>
            </a:extLst>
          </p:cNvPr>
          <p:cNvCxnSpPr>
            <a:cxnSpLocks/>
          </p:cNvCxnSpPr>
          <p:nvPr/>
        </p:nvCxnSpPr>
        <p:spPr>
          <a:xfrm flipV="1">
            <a:off x="9829800" y="585216"/>
            <a:ext cx="2651760" cy="1756303"/>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E4450E00-A126-904A-87DB-326C335357FA}"/>
              </a:ext>
            </a:extLst>
          </p:cNvPr>
          <p:cNvSpPr/>
          <p:nvPr/>
        </p:nvSpPr>
        <p:spPr>
          <a:xfrm>
            <a:off x="10308996" y="1403546"/>
            <a:ext cx="1344311" cy="461665"/>
          </a:xfrm>
          <a:prstGeom prst="rect">
            <a:avLst/>
          </a:prstGeom>
          <a:noFill/>
        </p:spPr>
        <p:txBody>
          <a:bodyPr wrap="square" lIns="91440" tIns="45720" rIns="91440" bIns="45720">
            <a:spAutoFit/>
          </a:bodyPr>
          <a:lstStyle/>
          <a:p>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Medium</a:t>
            </a:r>
          </a:p>
        </p:txBody>
      </p:sp>
      <p:sp>
        <p:nvSpPr>
          <p:cNvPr id="58" name="Rectangle 57">
            <a:extLst>
              <a:ext uri="{FF2B5EF4-FFF2-40B4-BE49-F238E27FC236}">
                <a16:creationId xmlns:a16="http://schemas.microsoft.com/office/drawing/2014/main" id="{E65A44AD-03C3-014A-998E-0504F4147D21}"/>
              </a:ext>
            </a:extLst>
          </p:cNvPr>
          <p:cNvSpPr/>
          <p:nvPr/>
        </p:nvSpPr>
        <p:spPr>
          <a:xfrm>
            <a:off x="8330699" y="1218117"/>
            <a:ext cx="1260841" cy="461665"/>
          </a:xfrm>
          <a:prstGeom prst="rect">
            <a:avLst/>
          </a:prstGeom>
          <a:noFill/>
        </p:spPr>
        <p:txBody>
          <a:bodyPr wrap="square" lIns="91440" tIns="45720" rIns="91440" bIns="45720">
            <a:spAutoFit/>
          </a:bodyPr>
          <a:lstStyle/>
          <a:p>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Worst</a:t>
            </a:r>
          </a:p>
        </p:txBody>
      </p:sp>
      <p:pic>
        <p:nvPicPr>
          <p:cNvPr id="12" name="Picture 11">
            <a:extLst>
              <a:ext uri="{FF2B5EF4-FFF2-40B4-BE49-F238E27FC236}">
                <a16:creationId xmlns:a16="http://schemas.microsoft.com/office/drawing/2014/main" id="{F90E62D9-A4CD-534F-BD0C-44CAFDA57579}"/>
              </a:ext>
            </a:extLst>
          </p:cNvPr>
          <p:cNvPicPr>
            <a:picLocks noChangeAspect="1"/>
          </p:cNvPicPr>
          <p:nvPr/>
        </p:nvPicPr>
        <p:blipFill>
          <a:blip r:embed="rId7"/>
          <a:stretch>
            <a:fillRect/>
          </a:stretch>
        </p:blipFill>
        <p:spPr>
          <a:xfrm>
            <a:off x="4649212" y="2764290"/>
            <a:ext cx="3819474" cy="2618505"/>
          </a:xfrm>
          <a:prstGeom prst="rect">
            <a:avLst/>
          </a:prstGeom>
        </p:spPr>
      </p:pic>
      <p:pic>
        <p:nvPicPr>
          <p:cNvPr id="13" name="Picture 12">
            <a:extLst>
              <a:ext uri="{FF2B5EF4-FFF2-40B4-BE49-F238E27FC236}">
                <a16:creationId xmlns:a16="http://schemas.microsoft.com/office/drawing/2014/main" id="{53F2101F-19AB-7447-BFF9-3F7FBBB4D347}"/>
              </a:ext>
            </a:extLst>
          </p:cNvPr>
          <p:cNvPicPr>
            <a:picLocks noChangeAspect="1"/>
          </p:cNvPicPr>
          <p:nvPr/>
        </p:nvPicPr>
        <p:blipFill>
          <a:blip r:embed="rId8"/>
          <a:stretch>
            <a:fillRect/>
          </a:stretch>
        </p:blipFill>
        <p:spPr>
          <a:xfrm>
            <a:off x="4482634" y="5291054"/>
            <a:ext cx="3957290" cy="2618505"/>
          </a:xfrm>
          <a:prstGeom prst="rect">
            <a:avLst/>
          </a:prstGeom>
        </p:spPr>
      </p:pic>
      <p:cxnSp>
        <p:nvCxnSpPr>
          <p:cNvPr id="40" name="Straight Connector 39">
            <a:extLst>
              <a:ext uri="{FF2B5EF4-FFF2-40B4-BE49-F238E27FC236}">
                <a16:creationId xmlns:a16="http://schemas.microsoft.com/office/drawing/2014/main" id="{B6F10F27-9FE2-5E4F-AE5E-E24979A778A7}"/>
              </a:ext>
            </a:extLst>
          </p:cNvPr>
          <p:cNvCxnSpPr>
            <a:cxnSpLocks/>
          </p:cNvCxnSpPr>
          <p:nvPr/>
        </p:nvCxnSpPr>
        <p:spPr>
          <a:xfrm flipH="1">
            <a:off x="5041190" y="4864065"/>
            <a:ext cx="3330642"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BB15EACF-8C3C-6B4B-8CB3-B8330EF3765F}"/>
              </a:ext>
            </a:extLst>
          </p:cNvPr>
          <p:cNvCxnSpPr>
            <a:cxnSpLocks/>
          </p:cNvCxnSpPr>
          <p:nvPr/>
        </p:nvCxnSpPr>
        <p:spPr>
          <a:xfrm flipH="1">
            <a:off x="5041190" y="2926080"/>
            <a:ext cx="3330642"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E999AD3B-4BF3-464D-B58C-244B7BBEFCAF}"/>
              </a:ext>
            </a:extLst>
          </p:cNvPr>
          <p:cNvCxnSpPr>
            <a:cxnSpLocks/>
          </p:cNvCxnSpPr>
          <p:nvPr/>
        </p:nvCxnSpPr>
        <p:spPr>
          <a:xfrm flipH="1">
            <a:off x="5041190" y="5458425"/>
            <a:ext cx="3330642"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CE87896A-A002-E449-8CB2-D3FDD79B82AA}"/>
              </a:ext>
            </a:extLst>
          </p:cNvPr>
          <p:cNvCxnSpPr>
            <a:cxnSpLocks/>
          </p:cNvCxnSpPr>
          <p:nvPr/>
        </p:nvCxnSpPr>
        <p:spPr>
          <a:xfrm flipH="1">
            <a:off x="5041190" y="7424385"/>
            <a:ext cx="3330642"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2AD5BA8F-6C40-6846-AF86-BC297039C2BB}"/>
              </a:ext>
            </a:extLst>
          </p:cNvPr>
          <p:cNvCxnSpPr>
            <a:cxnSpLocks/>
          </p:cNvCxnSpPr>
          <p:nvPr/>
        </p:nvCxnSpPr>
        <p:spPr>
          <a:xfrm flipH="1">
            <a:off x="5041190" y="6509985"/>
            <a:ext cx="3330642"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87521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746763-5C06-7E4C-877D-D4DA622885F8}"/>
              </a:ext>
            </a:extLst>
          </p:cNvPr>
          <p:cNvSpPr>
            <a:spLocks noGrp="1"/>
          </p:cNvSpPr>
          <p:nvPr>
            <p:ph type="body" sz="quarter" idx="11"/>
          </p:nvPr>
        </p:nvSpPr>
        <p:spPr/>
        <p:txBody>
          <a:bodyPr/>
          <a:lstStyle/>
          <a:p>
            <a:r>
              <a:rPr lang="it-IT"/>
              <a:t>Error mitigation</a:t>
            </a:r>
          </a:p>
        </p:txBody>
      </p:sp>
      <p:sp>
        <p:nvSpPr>
          <p:cNvPr id="3" name="Title 2">
            <a:extLst>
              <a:ext uri="{FF2B5EF4-FFF2-40B4-BE49-F238E27FC236}">
                <a16:creationId xmlns:a16="http://schemas.microsoft.com/office/drawing/2014/main" id="{F0C1C157-A686-4A46-BCEC-96C46495128E}"/>
              </a:ext>
            </a:extLst>
          </p:cNvPr>
          <p:cNvSpPr>
            <a:spLocks noGrp="1"/>
          </p:cNvSpPr>
          <p:nvPr>
            <p:ph type="title"/>
          </p:nvPr>
        </p:nvSpPr>
        <p:spPr>
          <a:xfrm>
            <a:off x="457200" y="685800"/>
            <a:ext cx="13716000" cy="461665"/>
          </a:xfrm>
        </p:spPr>
        <p:txBody>
          <a:bodyPr/>
          <a:lstStyle/>
          <a:p>
            <a:r>
              <a:rPr lang="it-IT"/>
              <a:t>Gates characterization: R ratio plots</a:t>
            </a:r>
          </a:p>
        </p:txBody>
      </p:sp>
      <p:sp>
        <p:nvSpPr>
          <p:cNvPr id="5" name="Rectangle 4">
            <a:extLst>
              <a:ext uri="{FF2B5EF4-FFF2-40B4-BE49-F238E27FC236}">
                <a16:creationId xmlns:a16="http://schemas.microsoft.com/office/drawing/2014/main" id="{15C2E15D-6019-114D-9C5E-142DC39429CE}"/>
              </a:ext>
            </a:extLst>
          </p:cNvPr>
          <p:cNvSpPr/>
          <p:nvPr/>
        </p:nvSpPr>
        <p:spPr>
          <a:xfrm>
            <a:off x="457200" y="2406099"/>
            <a:ext cx="5171609" cy="461665"/>
          </a:xfrm>
          <a:prstGeom prst="rect">
            <a:avLst/>
          </a:prstGeom>
        </p:spPr>
        <p:txBody>
          <a:bodyPr wrap="none">
            <a:spAutoFit/>
          </a:bodyPr>
          <a:lstStyle/>
          <a:p>
            <a:r>
              <a:rPr lang="it-IT" sz="2400" b="1">
                <a:latin typeface="IBM Plex Sans" panose="020B0503050203000203" pitchFamily="34" charset="0"/>
              </a:rPr>
              <a:t>ibmq_5_yorktown - ibmqx2 v2.0.1</a:t>
            </a:r>
          </a:p>
        </p:txBody>
      </p:sp>
      <p:sp>
        <p:nvSpPr>
          <p:cNvPr id="11" name="Rectangle 10">
            <a:extLst>
              <a:ext uri="{FF2B5EF4-FFF2-40B4-BE49-F238E27FC236}">
                <a16:creationId xmlns:a16="http://schemas.microsoft.com/office/drawing/2014/main" id="{8C646783-3BBD-9C42-B566-CFC4B441E7DC}"/>
              </a:ext>
            </a:extLst>
          </p:cNvPr>
          <p:cNvSpPr/>
          <p:nvPr/>
        </p:nvSpPr>
        <p:spPr>
          <a:xfrm>
            <a:off x="9316277" y="2148840"/>
            <a:ext cx="2651760" cy="923330"/>
          </a:xfrm>
          <a:prstGeom prst="rect">
            <a:avLst/>
          </a:prstGeom>
        </p:spPr>
        <p:txBody>
          <a:bodyPr wrap="square">
            <a:spAutoFit/>
          </a:bodyPr>
          <a:lstStyle/>
          <a:p>
            <a:pPr algn="ctr"/>
            <a:r>
              <a:rPr lang="it-IT" sz="1800">
                <a:latin typeface="IBM Plex Sans" panose="020B0503050203000203" pitchFamily="34" charset="0"/>
              </a:rPr>
              <a:t>epsZ = pi/19</a:t>
            </a:r>
          </a:p>
          <a:p>
            <a:pPr algn="ctr"/>
            <a:r>
              <a:rPr lang="it-IT" sz="1800">
                <a:latin typeface="IBM Plex Sans" panose="020B0503050203000203" pitchFamily="34" charset="0"/>
              </a:rPr>
              <a:t>epsY = pi/26</a:t>
            </a:r>
          </a:p>
          <a:p>
            <a:pPr algn="ctr"/>
            <a:r>
              <a:rPr lang="it-IT" sz="1800">
                <a:latin typeface="IBM Plex Sans" panose="020B0503050203000203" pitchFamily="34" charset="0"/>
              </a:rPr>
              <a:t>epsX = 0</a:t>
            </a:r>
          </a:p>
        </p:txBody>
      </p:sp>
      <p:pic>
        <p:nvPicPr>
          <p:cNvPr id="4" name="Picture 3">
            <a:extLst>
              <a:ext uri="{FF2B5EF4-FFF2-40B4-BE49-F238E27FC236}">
                <a16:creationId xmlns:a16="http://schemas.microsoft.com/office/drawing/2014/main" id="{0767BE66-AB73-7F4E-AF91-9E05C396DE54}"/>
              </a:ext>
            </a:extLst>
          </p:cNvPr>
          <p:cNvPicPr>
            <a:picLocks noChangeAspect="1"/>
          </p:cNvPicPr>
          <p:nvPr/>
        </p:nvPicPr>
        <p:blipFill rotWithShape="1">
          <a:blip r:embed="rId2"/>
          <a:srcRect t="5840"/>
          <a:stretch/>
        </p:blipFill>
        <p:spPr>
          <a:xfrm>
            <a:off x="11978640" y="11032"/>
            <a:ext cx="2651760" cy="1554572"/>
          </a:xfrm>
          <a:prstGeom prst="rect">
            <a:avLst/>
          </a:prstGeom>
        </p:spPr>
      </p:pic>
      <p:sp>
        <p:nvSpPr>
          <p:cNvPr id="16" name="Rectangle 15">
            <a:extLst>
              <a:ext uri="{FF2B5EF4-FFF2-40B4-BE49-F238E27FC236}">
                <a16:creationId xmlns:a16="http://schemas.microsoft.com/office/drawing/2014/main" id="{D601CDCC-40B6-D04F-8DDA-89A518BB669E}"/>
              </a:ext>
            </a:extLst>
          </p:cNvPr>
          <p:cNvSpPr/>
          <p:nvPr/>
        </p:nvSpPr>
        <p:spPr>
          <a:xfrm>
            <a:off x="457200" y="2923401"/>
            <a:ext cx="4589013" cy="276999"/>
          </a:xfrm>
          <a:prstGeom prst="rect">
            <a:avLst/>
          </a:prstGeom>
        </p:spPr>
        <p:txBody>
          <a:bodyPr wrap="none">
            <a:spAutoFit/>
          </a:bodyPr>
          <a:lstStyle/>
          <a:p>
            <a:r>
              <a:rPr lang="it-IT" sz="1200"/>
              <a:t>Real run reference "_id": "41b97463e714fb18132efff52a8cf837",</a:t>
            </a:r>
          </a:p>
        </p:txBody>
      </p:sp>
      <p:pic>
        <p:nvPicPr>
          <p:cNvPr id="20" name="Picture 19">
            <a:extLst>
              <a:ext uri="{FF2B5EF4-FFF2-40B4-BE49-F238E27FC236}">
                <a16:creationId xmlns:a16="http://schemas.microsoft.com/office/drawing/2014/main" id="{EA2123BB-A822-9B4D-9772-B78228F9D579}"/>
              </a:ext>
            </a:extLst>
          </p:cNvPr>
          <p:cNvPicPr>
            <a:picLocks noChangeAspect="1"/>
          </p:cNvPicPr>
          <p:nvPr/>
        </p:nvPicPr>
        <p:blipFill>
          <a:blip r:embed="rId3"/>
          <a:stretch>
            <a:fillRect/>
          </a:stretch>
        </p:blipFill>
        <p:spPr>
          <a:xfrm>
            <a:off x="320040" y="3663720"/>
            <a:ext cx="3253707" cy="3236400"/>
          </a:xfrm>
          <a:prstGeom prst="rect">
            <a:avLst/>
          </a:prstGeom>
        </p:spPr>
      </p:pic>
      <p:pic>
        <p:nvPicPr>
          <p:cNvPr id="21" name="Picture 20">
            <a:extLst>
              <a:ext uri="{FF2B5EF4-FFF2-40B4-BE49-F238E27FC236}">
                <a16:creationId xmlns:a16="http://schemas.microsoft.com/office/drawing/2014/main" id="{55BE1C65-2265-194E-86C8-04126CC045FF}"/>
              </a:ext>
            </a:extLst>
          </p:cNvPr>
          <p:cNvPicPr>
            <a:picLocks noChangeAspect="1"/>
          </p:cNvPicPr>
          <p:nvPr/>
        </p:nvPicPr>
        <p:blipFill>
          <a:blip r:embed="rId4"/>
          <a:stretch>
            <a:fillRect/>
          </a:stretch>
        </p:blipFill>
        <p:spPr>
          <a:xfrm>
            <a:off x="7040879" y="3663720"/>
            <a:ext cx="3374856" cy="3236400"/>
          </a:xfrm>
          <a:prstGeom prst="rect">
            <a:avLst/>
          </a:prstGeom>
        </p:spPr>
      </p:pic>
      <p:pic>
        <p:nvPicPr>
          <p:cNvPr id="22" name="Picture 21">
            <a:extLst>
              <a:ext uri="{FF2B5EF4-FFF2-40B4-BE49-F238E27FC236}">
                <a16:creationId xmlns:a16="http://schemas.microsoft.com/office/drawing/2014/main" id="{5A14BC7A-A34C-744B-8DF9-C28C37E2B908}"/>
              </a:ext>
            </a:extLst>
          </p:cNvPr>
          <p:cNvPicPr>
            <a:picLocks noChangeAspect="1"/>
          </p:cNvPicPr>
          <p:nvPr/>
        </p:nvPicPr>
        <p:blipFill>
          <a:blip r:embed="rId5"/>
          <a:stretch>
            <a:fillRect/>
          </a:stretch>
        </p:blipFill>
        <p:spPr>
          <a:xfrm>
            <a:off x="10642157" y="3663720"/>
            <a:ext cx="3389061" cy="3236400"/>
          </a:xfrm>
          <a:prstGeom prst="rect">
            <a:avLst/>
          </a:prstGeom>
        </p:spPr>
      </p:pic>
      <p:sp>
        <p:nvSpPr>
          <p:cNvPr id="25" name="Rectangle 24">
            <a:extLst>
              <a:ext uri="{FF2B5EF4-FFF2-40B4-BE49-F238E27FC236}">
                <a16:creationId xmlns:a16="http://schemas.microsoft.com/office/drawing/2014/main" id="{0268E0AA-A4B6-2A42-B1B5-27E062ABE2EC}"/>
              </a:ext>
            </a:extLst>
          </p:cNvPr>
          <p:cNvSpPr/>
          <p:nvPr/>
        </p:nvSpPr>
        <p:spPr>
          <a:xfrm>
            <a:off x="6766560" y="2133451"/>
            <a:ext cx="2651760" cy="954107"/>
          </a:xfrm>
          <a:prstGeom prst="rect">
            <a:avLst/>
          </a:prstGeom>
        </p:spPr>
        <p:txBody>
          <a:bodyPr wrap="square">
            <a:spAutoFit/>
          </a:bodyPr>
          <a:lstStyle/>
          <a:p>
            <a:pPr algn="ctr"/>
            <a:r>
              <a:rPr lang="it-IT" sz="2800" b="1">
                <a:latin typeface="IBM Plex Sans" panose="020B0503050203000203" pitchFamily="34" charset="0"/>
              </a:rPr>
              <a:t>Rx</a:t>
            </a:r>
          </a:p>
          <a:p>
            <a:pPr algn="ctr"/>
            <a:r>
              <a:rPr lang="it-IT" sz="2800" b="1">
                <a:latin typeface="IBM Plex Sans" panose="020B0503050203000203" pitchFamily="34" charset="0"/>
              </a:rPr>
              <a:t>Qubit 0</a:t>
            </a:r>
          </a:p>
        </p:txBody>
      </p:sp>
      <p:pic>
        <p:nvPicPr>
          <p:cNvPr id="23" name="Picture 22">
            <a:extLst>
              <a:ext uri="{FF2B5EF4-FFF2-40B4-BE49-F238E27FC236}">
                <a16:creationId xmlns:a16="http://schemas.microsoft.com/office/drawing/2014/main" id="{3E3C0FA4-01AB-B54B-80D5-65962A4FD065}"/>
              </a:ext>
            </a:extLst>
          </p:cNvPr>
          <p:cNvPicPr>
            <a:picLocks noChangeAspect="1"/>
          </p:cNvPicPr>
          <p:nvPr/>
        </p:nvPicPr>
        <p:blipFill>
          <a:blip r:embed="rId6"/>
          <a:stretch>
            <a:fillRect/>
          </a:stretch>
        </p:blipFill>
        <p:spPr>
          <a:xfrm>
            <a:off x="3678650" y="3663720"/>
            <a:ext cx="3257326" cy="3240000"/>
          </a:xfrm>
          <a:prstGeom prst="rect">
            <a:avLst/>
          </a:prstGeom>
        </p:spPr>
      </p:pic>
      <p:sp>
        <p:nvSpPr>
          <p:cNvPr id="27" name="Rectangle 26">
            <a:extLst>
              <a:ext uri="{FF2B5EF4-FFF2-40B4-BE49-F238E27FC236}">
                <a16:creationId xmlns:a16="http://schemas.microsoft.com/office/drawing/2014/main" id="{1871FBE9-4D6F-704F-B634-DAA3F1AE3FB8}"/>
              </a:ext>
            </a:extLst>
          </p:cNvPr>
          <p:cNvSpPr/>
          <p:nvPr/>
        </p:nvSpPr>
        <p:spPr>
          <a:xfrm>
            <a:off x="470979" y="1725174"/>
            <a:ext cx="6066981" cy="369075"/>
          </a:xfrm>
          <a:prstGeom prst="rect">
            <a:avLst/>
          </a:prstGeom>
        </p:spPr>
        <p:txBody>
          <a:bodyPr wrap="square">
            <a:spAutoFit/>
          </a:bodyPr>
          <a:lstStyle/>
          <a:p>
            <a:pPr>
              <a:lnSpc>
                <a:spcPct val="105000"/>
              </a:lnSpc>
              <a:spcBef>
                <a:spcPts val="1000"/>
              </a:spcBef>
            </a:pPr>
            <a:r>
              <a:rPr lang="it-IT" sz="1800" b="1" dirty="0" err="1">
                <a:solidFill>
                  <a:schemeClr val="tx1">
                    <a:lumMod val="50000"/>
                    <a:lumOff val="50000"/>
                  </a:schemeClr>
                </a:solidFill>
                <a:latin typeface="IBM Plex Sans" charset="0"/>
                <a:ea typeface="IBM Plex Sans" charset="0"/>
                <a:cs typeface="IBM Plex Sans" charset="0"/>
              </a:rPr>
              <a:t>HW Runs vs Parametrized Simulations</a:t>
            </a:r>
          </a:p>
        </p:txBody>
      </p:sp>
    </p:spTree>
    <p:extLst>
      <p:ext uri="{BB962C8B-B14F-4D97-AF65-F5344CB8AC3E}">
        <p14:creationId xmlns:p14="http://schemas.microsoft.com/office/powerpoint/2010/main" val="339823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2 sites HM – Introduction</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t>Definitions &amp; J-V Transform</a:t>
            </a:r>
          </a:p>
        </p:txBody>
      </p:sp>
      <p:sp>
        <p:nvSpPr>
          <p:cNvPr id="48" name="TextBox 47">
            <a:extLst>
              <a:ext uri="{FF2B5EF4-FFF2-40B4-BE49-F238E27FC236}">
                <a16:creationId xmlns:a16="http://schemas.microsoft.com/office/drawing/2014/main" id="{B53831D3-76D8-0247-9D57-B662A45BB299}"/>
              </a:ext>
            </a:extLst>
          </p:cNvPr>
          <p:cNvSpPr txBox="1"/>
          <p:nvPr/>
        </p:nvSpPr>
        <p:spPr>
          <a:xfrm>
            <a:off x="7744649" y="365760"/>
            <a:ext cx="5465775" cy="424732"/>
          </a:xfrm>
          <a:prstGeom prst="rect">
            <a:avLst/>
          </a:prstGeom>
          <a:noFill/>
        </p:spPr>
        <p:txBody>
          <a:bodyPr wrap="square" rtlCol="0">
            <a:spAutoFit/>
          </a:bodyPr>
          <a:lstStyle/>
          <a:p>
            <a:r>
              <a:rPr lang="it-IT" b="1">
                <a:latin typeface="IBM Plex Sans" panose="020B0503050203000203" pitchFamily="34" charset="0"/>
              </a:rPr>
              <a:t>Fermionic hamiltonian</a:t>
            </a:r>
          </a:p>
        </p:txBody>
      </p:sp>
      <p:sp>
        <p:nvSpPr>
          <p:cNvPr id="50" name="TextBox 49">
            <a:extLst>
              <a:ext uri="{FF2B5EF4-FFF2-40B4-BE49-F238E27FC236}">
                <a16:creationId xmlns:a16="http://schemas.microsoft.com/office/drawing/2014/main" id="{96D9C93C-F20E-FE4C-993C-2C80909F7ADF}"/>
              </a:ext>
            </a:extLst>
          </p:cNvPr>
          <p:cNvSpPr txBox="1"/>
          <p:nvPr/>
        </p:nvSpPr>
        <p:spPr>
          <a:xfrm>
            <a:off x="502920" y="1891777"/>
            <a:ext cx="5712763" cy="424732"/>
          </a:xfrm>
          <a:prstGeom prst="rect">
            <a:avLst/>
          </a:prstGeom>
          <a:noFill/>
        </p:spPr>
        <p:txBody>
          <a:bodyPr wrap="square" rtlCol="0">
            <a:spAutoFit/>
          </a:bodyPr>
          <a:lstStyle/>
          <a:p>
            <a:r>
              <a:rPr lang="it-IT" b="1">
                <a:latin typeface="IBM Plex Sans" panose="020B0503050203000203" pitchFamily="34" charset="0"/>
              </a:rPr>
              <a:t>Problem mapping</a:t>
            </a:r>
          </a:p>
        </p:txBody>
      </p:sp>
      <p:pic>
        <p:nvPicPr>
          <p:cNvPr id="5" name="Picture 4">
            <a:extLst>
              <a:ext uri="{FF2B5EF4-FFF2-40B4-BE49-F238E27FC236}">
                <a16:creationId xmlns:a16="http://schemas.microsoft.com/office/drawing/2014/main" id="{A1D538D1-96E8-9946-8111-465A94C02AB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744649" y="873839"/>
            <a:ext cx="4233991" cy="772081"/>
          </a:xfrm>
          <a:prstGeom prst="rect">
            <a:avLst/>
          </a:prstGeom>
        </p:spPr>
      </p:pic>
      <p:grpSp>
        <p:nvGrpSpPr>
          <p:cNvPr id="96" name="Group 95">
            <a:extLst>
              <a:ext uri="{FF2B5EF4-FFF2-40B4-BE49-F238E27FC236}">
                <a16:creationId xmlns:a16="http://schemas.microsoft.com/office/drawing/2014/main" id="{A155128B-CBAE-BE4E-BEE2-F91271D5B327}"/>
              </a:ext>
            </a:extLst>
          </p:cNvPr>
          <p:cNvGrpSpPr/>
          <p:nvPr/>
        </p:nvGrpSpPr>
        <p:grpSpPr>
          <a:xfrm>
            <a:off x="502920" y="2423160"/>
            <a:ext cx="6067820" cy="2368055"/>
            <a:chOff x="502920" y="2423160"/>
            <a:chExt cx="6067820" cy="2368055"/>
          </a:xfrm>
        </p:grpSpPr>
        <p:cxnSp>
          <p:nvCxnSpPr>
            <p:cNvPr id="14" name="Straight Connector 13">
              <a:extLst>
                <a:ext uri="{FF2B5EF4-FFF2-40B4-BE49-F238E27FC236}">
                  <a16:creationId xmlns:a16="http://schemas.microsoft.com/office/drawing/2014/main" id="{F106CCC2-5383-9847-896E-89D426CBE07A}"/>
                </a:ext>
              </a:extLst>
            </p:cNvPr>
            <p:cNvCxnSpPr/>
            <p:nvPr/>
          </p:nvCxnSpPr>
          <p:spPr>
            <a:xfrm>
              <a:off x="955346" y="2752040"/>
              <a:ext cx="4003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7088E03-938D-3642-861B-AC976C1CDED1}"/>
                </a:ext>
              </a:extLst>
            </p:cNvPr>
            <p:cNvCxnSpPr/>
            <p:nvPr/>
          </p:nvCxnSpPr>
          <p:spPr>
            <a:xfrm>
              <a:off x="955346" y="3154724"/>
              <a:ext cx="4003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B962290-255D-E541-B993-46CB08A33D3C}"/>
                </a:ext>
              </a:extLst>
            </p:cNvPr>
            <p:cNvCxnSpPr/>
            <p:nvPr/>
          </p:nvCxnSpPr>
          <p:spPr>
            <a:xfrm>
              <a:off x="955346" y="3557408"/>
              <a:ext cx="4003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73092BA-4E4B-6446-A13C-F6BEAF8A096D}"/>
                </a:ext>
              </a:extLst>
            </p:cNvPr>
            <p:cNvCxnSpPr/>
            <p:nvPr/>
          </p:nvCxnSpPr>
          <p:spPr>
            <a:xfrm>
              <a:off x="955346" y="3960092"/>
              <a:ext cx="4003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AE98922-57AD-0942-B2A4-F4718BC7A4F4}"/>
                </a:ext>
              </a:extLst>
            </p:cNvPr>
            <p:cNvSpPr txBox="1"/>
            <p:nvPr/>
          </p:nvSpPr>
          <p:spPr>
            <a:xfrm>
              <a:off x="5082401" y="2452447"/>
              <a:ext cx="546410" cy="1702967"/>
            </a:xfrm>
            <a:prstGeom prst="rect">
              <a:avLst/>
            </a:prstGeom>
            <a:noFill/>
          </p:spPr>
          <p:txBody>
            <a:bodyPr wrap="square" rtlCol="0">
              <a:spAutoFit/>
            </a:bodyPr>
            <a:lstStyle/>
            <a:p>
              <a:pPr>
                <a:lnSpc>
                  <a:spcPct val="150000"/>
                </a:lnSpc>
              </a:pPr>
              <a:r>
                <a:rPr lang="it-IT" sz="1800">
                  <a:latin typeface="IBM Plex Sans" panose="020B0503050203000203" pitchFamily="34" charset="0"/>
                </a:rPr>
                <a:t>4</a:t>
              </a:r>
            </a:p>
            <a:p>
              <a:pPr>
                <a:lnSpc>
                  <a:spcPct val="150000"/>
                </a:lnSpc>
              </a:pPr>
              <a:r>
                <a:rPr lang="it-IT" sz="1800">
                  <a:latin typeface="IBM Plex Sans" panose="020B0503050203000203" pitchFamily="34" charset="0"/>
                </a:rPr>
                <a:t>3</a:t>
              </a:r>
            </a:p>
            <a:p>
              <a:pPr>
                <a:lnSpc>
                  <a:spcPct val="150000"/>
                </a:lnSpc>
              </a:pPr>
              <a:r>
                <a:rPr lang="it-IT" sz="1800">
                  <a:latin typeface="IBM Plex Sans" panose="020B0503050203000203" pitchFamily="34" charset="0"/>
                </a:rPr>
                <a:t>2</a:t>
              </a:r>
            </a:p>
            <a:p>
              <a:pPr>
                <a:lnSpc>
                  <a:spcPct val="150000"/>
                </a:lnSpc>
              </a:pPr>
              <a:r>
                <a:rPr lang="it-IT" sz="1800">
                  <a:latin typeface="IBM Plex Sans" panose="020B0503050203000203" pitchFamily="34" charset="0"/>
                </a:rPr>
                <a:t>1</a:t>
              </a:r>
            </a:p>
          </p:txBody>
        </p:sp>
        <p:sp>
          <p:nvSpPr>
            <p:cNvPr id="19" name="TextBox 18">
              <a:extLst>
                <a:ext uri="{FF2B5EF4-FFF2-40B4-BE49-F238E27FC236}">
                  <a16:creationId xmlns:a16="http://schemas.microsoft.com/office/drawing/2014/main" id="{E756FF86-0CBF-904C-A8D8-49E70FC7E2D8}"/>
                </a:ext>
              </a:extLst>
            </p:cNvPr>
            <p:cNvSpPr txBox="1"/>
            <p:nvPr/>
          </p:nvSpPr>
          <p:spPr>
            <a:xfrm>
              <a:off x="502920" y="2452447"/>
              <a:ext cx="546410" cy="1702967"/>
            </a:xfrm>
            <a:prstGeom prst="rect">
              <a:avLst/>
            </a:prstGeom>
            <a:noFill/>
          </p:spPr>
          <p:txBody>
            <a:bodyPr wrap="square" rtlCol="0">
              <a:spAutoFit/>
            </a:bodyPr>
            <a:lstStyle/>
            <a:p>
              <a:pPr>
                <a:lnSpc>
                  <a:spcPct val="150000"/>
                </a:lnSpc>
              </a:pPr>
              <a:r>
                <a:rPr lang="it-IT" sz="1800">
                  <a:latin typeface="IBM Plex Sans" panose="020B0503050203000203" pitchFamily="34" charset="0"/>
                </a:rPr>
                <a:t>2</a:t>
              </a:r>
            </a:p>
            <a:p>
              <a:pPr>
                <a:lnSpc>
                  <a:spcPct val="150000"/>
                </a:lnSpc>
              </a:pPr>
              <a:r>
                <a:rPr lang="it-IT" sz="1800">
                  <a:latin typeface="IBM Plex Sans" panose="020B0503050203000203" pitchFamily="34" charset="0"/>
                </a:rPr>
                <a:t>2</a:t>
              </a:r>
            </a:p>
            <a:p>
              <a:pPr>
                <a:lnSpc>
                  <a:spcPct val="150000"/>
                </a:lnSpc>
              </a:pPr>
              <a:r>
                <a:rPr lang="it-IT" sz="1800">
                  <a:latin typeface="IBM Plex Sans" panose="020B0503050203000203" pitchFamily="34" charset="0"/>
                </a:rPr>
                <a:t>1</a:t>
              </a:r>
            </a:p>
            <a:p>
              <a:pPr>
                <a:lnSpc>
                  <a:spcPct val="150000"/>
                </a:lnSpc>
              </a:pPr>
              <a:r>
                <a:rPr lang="it-IT" sz="1800">
                  <a:latin typeface="IBM Plex Sans" panose="020B0503050203000203" pitchFamily="34" charset="0"/>
                </a:rPr>
                <a:t>1</a:t>
              </a:r>
            </a:p>
          </p:txBody>
        </p:sp>
        <p:cxnSp>
          <p:nvCxnSpPr>
            <p:cNvPr id="20" name="Straight Arrow Connector 19">
              <a:extLst>
                <a:ext uri="{FF2B5EF4-FFF2-40B4-BE49-F238E27FC236}">
                  <a16:creationId xmlns:a16="http://schemas.microsoft.com/office/drawing/2014/main" id="{5BBCF8ED-AEB2-9644-81C8-CE46997A22E2}"/>
                </a:ext>
              </a:extLst>
            </p:cNvPr>
            <p:cNvCxnSpPr>
              <a:cxnSpLocks/>
            </p:cNvCxnSpPr>
            <p:nvPr/>
          </p:nvCxnSpPr>
          <p:spPr>
            <a:xfrm>
              <a:off x="800188" y="3854569"/>
              <a:ext cx="0" cy="16509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B3E9103-09B2-5743-B4B9-0F8755DF85BB}"/>
                </a:ext>
              </a:extLst>
            </p:cNvPr>
            <p:cNvCxnSpPr>
              <a:cxnSpLocks/>
            </p:cNvCxnSpPr>
            <p:nvPr/>
          </p:nvCxnSpPr>
          <p:spPr>
            <a:xfrm>
              <a:off x="800188" y="3036421"/>
              <a:ext cx="0" cy="16509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75A7C34-7CC2-AC40-9A87-1A374A24DF84}"/>
                </a:ext>
              </a:extLst>
            </p:cNvPr>
            <p:cNvCxnSpPr>
              <a:cxnSpLocks/>
            </p:cNvCxnSpPr>
            <p:nvPr/>
          </p:nvCxnSpPr>
          <p:spPr>
            <a:xfrm>
              <a:off x="800188" y="3449506"/>
              <a:ext cx="0" cy="16509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B968E80-E92F-4747-A99E-A51E42A6BF29}"/>
                </a:ext>
              </a:extLst>
            </p:cNvPr>
            <p:cNvCxnSpPr>
              <a:cxnSpLocks/>
            </p:cNvCxnSpPr>
            <p:nvPr/>
          </p:nvCxnSpPr>
          <p:spPr>
            <a:xfrm>
              <a:off x="800188" y="2635369"/>
              <a:ext cx="0" cy="16509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B2EE538C-DBF1-294E-8074-19A0A73DA8A2}"/>
                </a:ext>
              </a:extLst>
            </p:cNvPr>
            <p:cNvSpPr/>
            <p:nvPr/>
          </p:nvSpPr>
          <p:spPr>
            <a:xfrm>
              <a:off x="1577844" y="3870300"/>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Oval 24">
              <a:extLst>
                <a:ext uri="{FF2B5EF4-FFF2-40B4-BE49-F238E27FC236}">
                  <a16:creationId xmlns:a16="http://schemas.microsoft.com/office/drawing/2014/main" id="{6AE07660-7B6E-864D-97DC-B6D857F0F772}"/>
                </a:ext>
              </a:extLst>
            </p:cNvPr>
            <p:cNvSpPr/>
            <p:nvPr/>
          </p:nvSpPr>
          <p:spPr>
            <a:xfrm>
              <a:off x="1577802" y="3064932"/>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Oval 29">
              <a:extLst>
                <a:ext uri="{FF2B5EF4-FFF2-40B4-BE49-F238E27FC236}">
                  <a16:creationId xmlns:a16="http://schemas.microsoft.com/office/drawing/2014/main" id="{6708DB28-C0AD-8C49-9580-BB93E72F27ED}"/>
                </a:ext>
              </a:extLst>
            </p:cNvPr>
            <p:cNvSpPr/>
            <p:nvPr/>
          </p:nvSpPr>
          <p:spPr>
            <a:xfrm>
              <a:off x="2284587" y="3449506"/>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 name="Oval 30">
              <a:extLst>
                <a:ext uri="{FF2B5EF4-FFF2-40B4-BE49-F238E27FC236}">
                  <a16:creationId xmlns:a16="http://schemas.microsoft.com/office/drawing/2014/main" id="{64643243-6758-C143-AE15-01719F39AB97}"/>
                </a:ext>
              </a:extLst>
            </p:cNvPr>
            <p:cNvSpPr/>
            <p:nvPr/>
          </p:nvSpPr>
          <p:spPr>
            <a:xfrm>
              <a:off x="2282257" y="2646388"/>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2" name="Oval 31">
              <a:extLst>
                <a:ext uri="{FF2B5EF4-FFF2-40B4-BE49-F238E27FC236}">
                  <a16:creationId xmlns:a16="http://schemas.microsoft.com/office/drawing/2014/main" id="{FDF30758-095E-234B-B1A4-90B1F02E2A83}"/>
                </a:ext>
              </a:extLst>
            </p:cNvPr>
            <p:cNvSpPr/>
            <p:nvPr/>
          </p:nvSpPr>
          <p:spPr>
            <a:xfrm>
              <a:off x="3876297" y="3854569"/>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Oval 32">
              <a:extLst>
                <a:ext uri="{FF2B5EF4-FFF2-40B4-BE49-F238E27FC236}">
                  <a16:creationId xmlns:a16="http://schemas.microsoft.com/office/drawing/2014/main" id="{5B0C9604-FFDF-0447-BF6B-E4D28CDCADC8}"/>
                </a:ext>
              </a:extLst>
            </p:cNvPr>
            <p:cNvSpPr/>
            <p:nvPr/>
          </p:nvSpPr>
          <p:spPr>
            <a:xfrm>
              <a:off x="3876297" y="3449506"/>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4" name="Oval 33">
              <a:extLst>
                <a:ext uri="{FF2B5EF4-FFF2-40B4-BE49-F238E27FC236}">
                  <a16:creationId xmlns:a16="http://schemas.microsoft.com/office/drawing/2014/main" id="{ADE16C00-1D94-5B43-84E0-5484187DB942}"/>
                </a:ext>
              </a:extLst>
            </p:cNvPr>
            <p:cNvSpPr/>
            <p:nvPr/>
          </p:nvSpPr>
          <p:spPr>
            <a:xfrm>
              <a:off x="4287852" y="3049465"/>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 name="Oval 34">
              <a:extLst>
                <a:ext uri="{FF2B5EF4-FFF2-40B4-BE49-F238E27FC236}">
                  <a16:creationId xmlns:a16="http://schemas.microsoft.com/office/drawing/2014/main" id="{0B0B197B-D6AC-F643-8324-C4155EBC157B}"/>
                </a:ext>
              </a:extLst>
            </p:cNvPr>
            <p:cNvSpPr/>
            <p:nvPr/>
          </p:nvSpPr>
          <p:spPr>
            <a:xfrm>
              <a:off x="4287852" y="2641497"/>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6" name="Straight Connector 35">
              <a:extLst>
                <a:ext uri="{FF2B5EF4-FFF2-40B4-BE49-F238E27FC236}">
                  <a16:creationId xmlns:a16="http://schemas.microsoft.com/office/drawing/2014/main" id="{C81FF453-00B9-3741-B0CA-9352C2D88107}"/>
                </a:ext>
              </a:extLst>
            </p:cNvPr>
            <p:cNvCxnSpPr>
              <a:cxnSpLocks/>
            </p:cNvCxnSpPr>
            <p:nvPr/>
          </p:nvCxnSpPr>
          <p:spPr>
            <a:xfrm>
              <a:off x="3977565" y="3654742"/>
              <a:ext cx="0" cy="199827"/>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74BD1314-3173-6F4F-92D9-51EF1765693E}"/>
                </a:ext>
              </a:extLst>
            </p:cNvPr>
            <p:cNvCxnSpPr>
              <a:cxnSpLocks/>
            </p:cNvCxnSpPr>
            <p:nvPr/>
          </p:nvCxnSpPr>
          <p:spPr>
            <a:xfrm>
              <a:off x="4389120" y="2846733"/>
              <a:ext cx="0" cy="202732"/>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08DCFA36-E8FB-F249-B028-1FB02074E6C6}"/>
                </a:ext>
              </a:extLst>
            </p:cNvPr>
            <p:cNvCxnSpPr>
              <a:cxnSpLocks/>
            </p:cNvCxnSpPr>
            <p:nvPr/>
          </p:nvCxnSpPr>
          <p:spPr>
            <a:xfrm>
              <a:off x="3389422" y="2432721"/>
              <a:ext cx="0" cy="199253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1FEB92E-068F-F449-BF44-2F6FCB5B84C0}"/>
                </a:ext>
              </a:extLst>
            </p:cNvPr>
            <p:cNvSpPr txBox="1"/>
            <p:nvPr/>
          </p:nvSpPr>
          <p:spPr>
            <a:xfrm>
              <a:off x="1353952" y="4418407"/>
              <a:ext cx="1399031" cy="307777"/>
            </a:xfrm>
            <a:prstGeom prst="rect">
              <a:avLst/>
            </a:prstGeom>
            <a:noFill/>
          </p:spPr>
          <p:txBody>
            <a:bodyPr wrap="square" rtlCol="0">
              <a:spAutoFit/>
            </a:bodyPr>
            <a:lstStyle/>
            <a:p>
              <a:pPr algn="ctr"/>
              <a:r>
                <a:rPr lang="it-IT" sz="1400">
                  <a:solidFill>
                    <a:schemeClr val="bg2">
                      <a:lumMod val="50000"/>
                    </a:schemeClr>
                  </a:solidFill>
                  <a:latin typeface="IBM Plex Sans" panose="020B0503050203000203" pitchFamily="34" charset="0"/>
                </a:rPr>
                <a:t>hopping</a:t>
              </a:r>
            </a:p>
          </p:txBody>
        </p:sp>
        <p:sp>
          <p:nvSpPr>
            <p:cNvPr id="44" name="TextBox 43">
              <a:extLst>
                <a:ext uri="{FF2B5EF4-FFF2-40B4-BE49-F238E27FC236}">
                  <a16:creationId xmlns:a16="http://schemas.microsoft.com/office/drawing/2014/main" id="{EFEA7C6B-5A57-874B-9176-8F625B1E53EF}"/>
                </a:ext>
              </a:extLst>
            </p:cNvPr>
            <p:cNvSpPr txBox="1"/>
            <p:nvPr/>
          </p:nvSpPr>
          <p:spPr>
            <a:xfrm>
              <a:off x="3588336" y="4418407"/>
              <a:ext cx="1541539" cy="307777"/>
            </a:xfrm>
            <a:prstGeom prst="rect">
              <a:avLst/>
            </a:prstGeom>
            <a:noFill/>
          </p:spPr>
          <p:txBody>
            <a:bodyPr wrap="square" rtlCol="0">
              <a:spAutoFit/>
            </a:bodyPr>
            <a:lstStyle/>
            <a:p>
              <a:pPr algn="ctr"/>
              <a:r>
                <a:rPr lang="it-IT" sz="1400">
                  <a:solidFill>
                    <a:schemeClr val="bg2">
                      <a:lumMod val="50000"/>
                    </a:schemeClr>
                  </a:solidFill>
                  <a:latin typeface="IBM Plex Sans" panose="020B0503050203000203" pitchFamily="34" charset="0"/>
                </a:rPr>
                <a:t>interaction</a:t>
              </a:r>
            </a:p>
          </p:txBody>
        </p:sp>
        <p:sp>
          <p:nvSpPr>
            <p:cNvPr id="45" name="TextBox 44">
              <a:extLst>
                <a:ext uri="{FF2B5EF4-FFF2-40B4-BE49-F238E27FC236}">
                  <a16:creationId xmlns:a16="http://schemas.microsoft.com/office/drawing/2014/main" id="{91751191-9610-0044-A484-CD44FCF92922}"/>
                </a:ext>
              </a:extLst>
            </p:cNvPr>
            <p:cNvSpPr txBox="1"/>
            <p:nvPr/>
          </p:nvSpPr>
          <p:spPr>
            <a:xfrm>
              <a:off x="5598004" y="2423160"/>
              <a:ext cx="546410" cy="1702967"/>
            </a:xfrm>
            <a:prstGeom prst="rect">
              <a:avLst/>
            </a:prstGeom>
            <a:noFill/>
          </p:spPr>
          <p:txBody>
            <a:bodyPr wrap="square" rtlCol="0">
              <a:spAutoFit/>
            </a:bodyPr>
            <a:lstStyle/>
            <a:p>
              <a:pPr>
                <a:lnSpc>
                  <a:spcPct val="150000"/>
                </a:lnSpc>
              </a:pPr>
              <a:r>
                <a:rPr lang="it-IT" sz="1800">
                  <a:solidFill>
                    <a:schemeClr val="accent2"/>
                  </a:solidFill>
                  <a:latin typeface="IBM Plex Sans" panose="020B0503050203000203" pitchFamily="34" charset="0"/>
                </a:rPr>
                <a:t>q0</a:t>
              </a:r>
            </a:p>
            <a:p>
              <a:pPr>
                <a:lnSpc>
                  <a:spcPct val="150000"/>
                </a:lnSpc>
              </a:pPr>
              <a:r>
                <a:rPr lang="it-IT" sz="1800">
                  <a:solidFill>
                    <a:schemeClr val="accent2"/>
                  </a:solidFill>
                  <a:latin typeface="IBM Plex Sans" panose="020B0503050203000203" pitchFamily="34" charset="0"/>
                </a:rPr>
                <a:t>q1</a:t>
              </a:r>
            </a:p>
            <a:p>
              <a:pPr>
                <a:lnSpc>
                  <a:spcPct val="150000"/>
                </a:lnSpc>
              </a:pPr>
              <a:r>
                <a:rPr lang="it-IT" sz="1800">
                  <a:solidFill>
                    <a:schemeClr val="accent2"/>
                  </a:solidFill>
                  <a:latin typeface="IBM Plex Sans" panose="020B0503050203000203" pitchFamily="34" charset="0"/>
                </a:rPr>
                <a:t>q2</a:t>
              </a:r>
            </a:p>
            <a:p>
              <a:pPr>
                <a:lnSpc>
                  <a:spcPct val="150000"/>
                </a:lnSpc>
              </a:pPr>
              <a:r>
                <a:rPr lang="it-IT" sz="1800">
                  <a:solidFill>
                    <a:schemeClr val="accent2"/>
                  </a:solidFill>
                  <a:latin typeface="IBM Plex Sans" panose="020B0503050203000203" pitchFamily="34" charset="0"/>
                </a:rPr>
                <a:t>q3</a:t>
              </a:r>
            </a:p>
          </p:txBody>
        </p:sp>
        <p:sp>
          <p:nvSpPr>
            <p:cNvPr id="47" name="TextBox 46">
              <a:extLst>
                <a:ext uri="{FF2B5EF4-FFF2-40B4-BE49-F238E27FC236}">
                  <a16:creationId xmlns:a16="http://schemas.microsoft.com/office/drawing/2014/main" id="{1016A67B-7DB5-4946-97FE-5696BC2E4D06}"/>
                </a:ext>
              </a:extLst>
            </p:cNvPr>
            <p:cNvSpPr txBox="1"/>
            <p:nvPr/>
          </p:nvSpPr>
          <p:spPr>
            <a:xfrm>
              <a:off x="5029200" y="4267995"/>
              <a:ext cx="1541540" cy="523220"/>
            </a:xfrm>
            <a:prstGeom prst="rect">
              <a:avLst/>
            </a:prstGeom>
            <a:noFill/>
          </p:spPr>
          <p:txBody>
            <a:bodyPr wrap="square" rtlCol="0">
              <a:spAutoFit/>
            </a:bodyPr>
            <a:lstStyle/>
            <a:p>
              <a:pPr algn="ctr"/>
              <a:r>
                <a:rPr lang="it-IT" sz="1400">
                  <a:solidFill>
                    <a:schemeClr val="bg2">
                      <a:lumMod val="50000"/>
                    </a:schemeClr>
                  </a:solidFill>
                  <a:latin typeface="IBM Plex Sans" panose="020B0503050203000203" pitchFamily="34" charset="0"/>
                </a:rPr>
                <a:t>qubit </a:t>
              </a:r>
            </a:p>
            <a:p>
              <a:pPr algn="ctr"/>
              <a:r>
                <a:rPr lang="it-IT" sz="1400">
                  <a:solidFill>
                    <a:schemeClr val="bg2">
                      <a:lumMod val="50000"/>
                    </a:schemeClr>
                  </a:solidFill>
                  <a:latin typeface="IBM Plex Sans" panose="020B0503050203000203" pitchFamily="34" charset="0"/>
                </a:rPr>
                <a:t>mapping</a:t>
              </a:r>
            </a:p>
          </p:txBody>
        </p:sp>
        <p:sp>
          <p:nvSpPr>
            <p:cNvPr id="85" name="TextBox 84">
              <a:extLst>
                <a:ext uri="{FF2B5EF4-FFF2-40B4-BE49-F238E27FC236}">
                  <a16:creationId xmlns:a16="http://schemas.microsoft.com/office/drawing/2014/main" id="{120B7FEC-49D1-064B-B0C7-0203949C55B9}"/>
                </a:ext>
              </a:extLst>
            </p:cNvPr>
            <p:cNvSpPr txBox="1"/>
            <p:nvPr/>
          </p:nvSpPr>
          <p:spPr>
            <a:xfrm rot="5400000">
              <a:off x="5551320" y="3154108"/>
              <a:ext cx="1541540" cy="307777"/>
            </a:xfrm>
            <a:prstGeom prst="rect">
              <a:avLst/>
            </a:prstGeom>
            <a:noFill/>
          </p:spPr>
          <p:txBody>
            <a:bodyPr wrap="square" rtlCol="0">
              <a:spAutoFit/>
            </a:bodyPr>
            <a:lstStyle/>
            <a:p>
              <a:pPr algn="ctr"/>
              <a:r>
                <a:rPr lang="it-IT" sz="1400" b="1">
                  <a:solidFill>
                    <a:schemeClr val="bg2">
                      <a:lumMod val="50000"/>
                    </a:schemeClr>
                  </a:solidFill>
                  <a:latin typeface="IBM Plex Sans" panose="020B0503050203000203" pitchFamily="34" charset="0"/>
                </a:rPr>
                <a:t>Mapping 1</a:t>
              </a:r>
            </a:p>
          </p:txBody>
        </p:sp>
        <p:cxnSp>
          <p:nvCxnSpPr>
            <p:cNvPr id="86" name="Straight Connector 85">
              <a:extLst>
                <a:ext uri="{FF2B5EF4-FFF2-40B4-BE49-F238E27FC236}">
                  <a16:creationId xmlns:a16="http://schemas.microsoft.com/office/drawing/2014/main" id="{2EEECA5C-A2C6-F84D-9314-0F4262628C4B}"/>
                </a:ext>
              </a:extLst>
            </p:cNvPr>
            <p:cNvCxnSpPr>
              <a:cxnSpLocks/>
              <a:stCxn id="31" idx="4"/>
              <a:endCxn id="30" idx="0"/>
            </p:cNvCxnSpPr>
            <p:nvPr/>
          </p:nvCxnSpPr>
          <p:spPr>
            <a:xfrm>
              <a:off x="2384875" y="2851624"/>
              <a:ext cx="2330" cy="597882"/>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90" name="Straight Connector 89">
              <a:extLst>
                <a:ext uri="{FF2B5EF4-FFF2-40B4-BE49-F238E27FC236}">
                  <a16:creationId xmlns:a16="http://schemas.microsoft.com/office/drawing/2014/main" id="{4D47552D-5C17-2C4E-9012-13CB87312F8B}"/>
                </a:ext>
              </a:extLst>
            </p:cNvPr>
            <p:cNvCxnSpPr>
              <a:cxnSpLocks/>
              <a:stCxn id="25" idx="4"/>
              <a:endCxn id="24" idx="0"/>
            </p:cNvCxnSpPr>
            <p:nvPr/>
          </p:nvCxnSpPr>
          <p:spPr>
            <a:xfrm>
              <a:off x="1680420" y="3270168"/>
              <a:ext cx="42" cy="600132"/>
            </a:xfrm>
            <a:prstGeom prst="line">
              <a:avLst/>
            </a:prstGeom>
            <a:ln w="28575"/>
          </p:spPr>
          <p:style>
            <a:lnRef idx="1">
              <a:schemeClr val="accent2"/>
            </a:lnRef>
            <a:fillRef idx="0">
              <a:schemeClr val="accent2"/>
            </a:fillRef>
            <a:effectRef idx="0">
              <a:schemeClr val="accent2"/>
            </a:effectRef>
            <a:fontRef idx="minor">
              <a:schemeClr val="tx1"/>
            </a:fontRef>
          </p:style>
        </p:cxnSp>
      </p:grpSp>
      <p:grpSp>
        <p:nvGrpSpPr>
          <p:cNvPr id="97" name="Group 96">
            <a:extLst>
              <a:ext uri="{FF2B5EF4-FFF2-40B4-BE49-F238E27FC236}">
                <a16:creationId xmlns:a16="http://schemas.microsoft.com/office/drawing/2014/main" id="{C0FEE162-1622-4F48-9E4D-B3D00D57B4F8}"/>
              </a:ext>
            </a:extLst>
          </p:cNvPr>
          <p:cNvGrpSpPr/>
          <p:nvPr/>
        </p:nvGrpSpPr>
        <p:grpSpPr>
          <a:xfrm>
            <a:off x="502920" y="5207283"/>
            <a:ext cx="6067820" cy="2368055"/>
            <a:chOff x="502920" y="5207283"/>
            <a:chExt cx="6067820" cy="2368055"/>
          </a:xfrm>
        </p:grpSpPr>
        <p:cxnSp>
          <p:nvCxnSpPr>
            <p:cNvPr id="46" name="Straight Connector 45">
              <a:extLst>
                <a:ext uri="{FF2B5EF4-FFF2-40B4-BE49-F238E27FC236}">
                  <a16:creationId xmlns:a16="http://schemas.microsoft.com/office/drawing/2014/main" id="{244ECB6D-E44C-0C48-AD4F-B9BDB384603F}"/>
                </a:ext>
              </a:extLst>
            </p:cNvPr>
            <p:cNvCxnSpPr/>
            <p:nvPr/>
          </p:nvCxnSpPr>
          <p:spPr>
            <a:xfrm>
              <a:off x="955346" y="5536163"/>
              <a:ext cx="4003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DECCEE8-C70E-7B48-8E07-3C3C8A21917B}"/>
                </a:ext>
              </a:extLst>
            </p:cNvPr>
            <p:cNvCxnSpPr/>
            <p:nvPr/>
          </p:nvCxnSpPr>
          <p:spPr>
            <a:xfrm>
              <a:off x="955346" y="5938847"/>
              <a:ext cx="4003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D2BF7CC-0FF1-714F-8523-31F30F2C0D40}"/>
                </a:ext>
              </a:extLst>
            </p:cNvPr>
            <p:cNvCxnSpPr/>
            <p:nvPr/>
          </p:nvCxnSpPr>
          <p:spPr>
            <a:xfrm>
              <a:off x="955346" y="6341531"/>
              <a:ext cx="4003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E3E5CE1-BAC3-E143-9E19-B624465915D6}"/>
                </a:ext>
              </a:extLst>
            </p:cNvPr>
            <p:cNvCxnSpPr/>
            <p:nvPr/>
          </p:nvCxnSpPr>
          <p:spPr>
            <a:xfrm>
              <a:off x="955346" y="6744215"/>
              <a:ext cx="4003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372CD15-F580-0941-8A34-3E1D5AD37244}"/>
                </a:ext>
              </a:extLst>
            </p:cNvPr>
            <p:cNvSpPr txBox="1"/>
            <p:nvPr/>
          </p:nvSpPr>
          <p:spPr>
            <a:xfrm>
              <a:off x="5082401" y="5236570"/>
              <a:ext cx="546410" cy="1702967"/>
            </a:xfrm>
            <a:prstGeom prst="rect">
              <a:avLst/>
            </a:prstGeom>
            <a:noFill/>
          </p:spPr>
          <p:txBody>
            <a:bodyPr wrap="square" rtlCol="0">
              <a:spAutoFit/>
            </a:bodyPr>
            <a:lstStyle/>
            <a:p>
              <a:pPr>
                <a:lnSpc>
                  <a:spcPct val="150000"/>
                </a:lnSpc>
              </a:pPr>
              <a:r>
                <a:rPr lang="it-IT" sz="1800">
                  <a:latin typeface="IBM Plex Sans" panose="020B0503050203000203" pitchFamily="34" charset="0"/>
                </a:rPr>
                <a:t>4</a:t>
              </a:r>
            </a:p>
            <a:p>
              <a:pPr>
                <a:lnSpc>
                  <a:spcPct val="150000"/>
                </a:lnSpc>
              </a:pPr>
              <a:r>
                <a:rPr lang="it-IT" sz="1800">
                  <a:latin typeface="IBM Plex Sans" panose="020B0503050203000203" pitchFamily="34" charset="0"/>
                </a:rPr>
                <a:t>3</a:t>
              </a:r>
            </a:p>
            <a:p>
              <a:pPr>
                <a:lnSpc>
                  <a:spcPct val="150000"/>
                </a:lnSpc>
              </a:pPr>
              <a:r>
                <a:rPr lang="it-IT" sz="1800">
                  <a:latin typeface="IBM Plex Sans" panose="020B0503050203000203" pitchFamily="34" charset="0"/>
                </a:rPr>
                <a:t>2</a:t>
              </a:r>
            </a:p>
            <a:p>
              <a:pPr>
                <a:lnSpc>
                  <a:spcPct val="150000"/>
                </a:lnSpc>
              </a:pPr>
              <a:r>
                <a:rPr lang="it-IT" sz="1800">
                  <a:latin typeface="IBM Plex Sans" panose="020B0503050203000203" pitchFamily="34" charset="0"/>
                </a:rPr>
                <a:t>1</a:t>
              </a:r>
            </a:p>
          </p:txBody>
        </p:sp>
        <p:sp>
          <p:nvSpPr>
            <p:cNvPr id="54" name="TextBox 53">
              <a:extLst>
                <a:ext uri="{FF2B5EF4-FFF2-40B4-BE49-F238E27FC236}">
                  <a16:creationId xmlns:a16="http://schemas.microsoft.com/office/drawing/2014/main" id="{DA120C73-0792-164E-906D-5EEC25D5C6D0}"/>
                </a:ext>
              </a:extLst>
            </p:cNvPr>
            <p:cNvSpPr txBox="1"/>
            <p:nvPr/>
          </p:nvSpPr>
          <p:spPr>
            <a:xfrm>
              <a:off x="502920" y="5236570"/>
              <a:ext cx="546410" cy="1702967"/>
            </a:xfrm>
            <a:prstGeom prst="rect">
              <a:avLst/>
            </a:prstGeom>
            <a:noFill/>
          </p:spPr>
          <p:txBody>
            <a:bodyPr wrap="square" rtlCol="0">
              <a:spAutoFit/>
            </a:bodyPr>
            <a:lstStyle/>
            <a:p>
              <a:pPr>
                <a:lnSpc>
                  <a:spcPct val="150000"/>
                </a:lnSpc>
              </a:pPr>
              <a:r>
                <a:rPr lang="it-IT" sz="1800">
                  <a:latin typeface="IBM Plex Sans" panose="020B0503050203000203" pitchFamily="34" charset="0"/>
                </a:rPr>
                <a:t>1</a:t>
              </a:r>
            </a:p>
            <a:p>
              <a:pPr>
                <a:lnSpc>
                  <a:spcPct val="150000"/>
                </a:lnSpc>
              </a:pPr>
              <a:r>
                <a:rPr lang="it-IT" sz="1800">
                  <a:latin typeface="IBM Plex Sans" panose="020B0503050203000203" pitchFamily="34" charset="0"/>
                </a:rPr>
                <a:t>2</a:t>
              </a:r>
            </a:p>
            <a:p>
              <a:pPr>
                <a:lnSpc>
                  <a:spcPct val="150000"/>
                </a:lnSpc>
              </a:pPr>
              <a:r>
                <a:rPr lang="it-IT" sz="1800">
                  <a:latin typeface="IBM Plex Sans" panose="020B0503050203000203" pitchFamily="34" charset="0"/>
                </a:rPr>
                <a:t>2</a:t>
              </a:r>
            </a:p>
            <a:p>
              <a:pPr>
                <a:lnSpc>
                  <a:spcPct val="150000"/>
                </a:lnSpc>
              </a:pPr>
              <a:r>
                <a:rPr lang="it-IT" sz="1800">
                  <a:latin typeface="IBM Plex Sans" panose="020B0503050203000203" pitchFamily="34" charset="0"/>
                </a:rPr>
                <a:t>1</a:t>
              </a:r>
            </a:p>
          </p:txBody>
        </p:sp>
        <p:cxnSp>
          <p:nvCxnSpPr>
            <p:cNvPr id="55" name="Straight Arrow Connector 54">
              <a:extLst>
                <a:ext uri="{FF2B5EF4-FFF2-40B4-BE49-F238E27FC236}">
                  <a16:creationId xmlns:a16="http://schemas.microsoft.com/office/drawing/2014/main" id="{B1F6CCA8-00A2-B141-BE60-15D0EC051D50}"/>
                </a:ext>
              </a:extLst>
            </p:cNvPr>
            <p:cNvCxnSpPr>
              <a:cxnSpLocks/>
            </p:cNvCxnSpPr>
            <p:nvPr/>
          </p:nvCxnSpPr>
          <p:spPr>
            <a:xfrm>
              <a:off x="800188" y="6638692"/>
              <a:ext cx="0" cy="16509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FCAF331-EB0B-9D46-989A-8B1161FA2E5A}"/>
                </a:ext>
              </a:extLst>
            </p:cNvPr>
            <p:cNvCxnSpPr>
              <a:cxnSpLocks/>
            </p:cNvCxnSpPr>
            <p:nvPr/>
          </p:nvCxnSpPr>
          <p:spPr>
            <a:xfrm>
              <a:off x="800188" y="6235710"/>
              <a:ext cx="0" cy="16509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A3D52E6-C03B-2541-8E08-3D924BC90B32}"/>
                </a:ext>
              </a:extLst>
            </p:cNvPr>
            <p:cNvCxnSpPr>
              <a:cxnSpLocks/>
            </p:cNvCxnSpPr>
            <p:nvPr/>
          </p:nvCxnSpPr>
          <p:spPr>
            <a:xfrm>
              <a:off x="800188" y="5833588"/>
              <a:ext cx="0" cy="16509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6D15C32-5ACD-E040-8CAB-A10C0830517A}"/>
                </a:ext>
              </a:extLst>
            </p:cNvPr>
            <p:cNvCxnSpPr>
              <a:cxnSpLocks/>
            </p:cNvCxnSpPr>
            <p:nvPr/>
          </p:nvCxnSpPr>
          <p:spPr>
            <a:xfrm>
              <a:off x="800188" y="5419492"/>
              <a:ext cx="0" cy="16509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F43ADAC0-8744-084F-9542-EAE86DBD1769}"/>
                </a:ext>
              </a:extLst>
            </p:cNvPr>
            <p:cNvSpPr/>
            <p:nvPr/>
          </p:nvSpPr>
          <p:spPr>
            <a:xfrm>
              <a:off x="1577844" y="6641597"/>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0" name="Oval 59">
              <a:extLst>
                <a:ext uri="{FF2B5EF4-FFF2-40B4-BE49-F238E27FC236}">
                  <a16:creationId xmlns:a16="http://schemas.microsoft.com/office/drawing/2014/main" id="{25E75078-E23F-FC42-BFED-96DFE8B98D2A}"/>
                </a:ext>
              </a:extLst>
            </p:cNvPr>
            <p:cNvSpPr/>
            <p:nvPr/>
          </p:nvSpPr>
          <p:spPr>
            <a:xfrm>
              <a:off x="1577844" y="6251739"/>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3" name="Oval 62">
              <a:extLst>
                <a:ext uri="{FF2B5EF4-FFF2-40B4-BE49-F238E27FC236}">
                  <a16:creationId xmlns:a16="http://schemas.microsoft.com/office/drawing/2014/main" id="{D7145100-C4BA-3848-8AE1-BE0F161EDC4B}"/>
                </a:ext>
              </a:extLst>
            </p:cNvPr>
            <p:cNvSpPr/>
            <p:nvPr/>
          </p:nvSpPr>
          <p:spPr>
            <a:xfrm>
              <a:off x="2286000" y="5874751"/>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4" name="Oval 63">
              <a:extLst>
                <a:ext uri="{FF2B5EF4-FFF2-40B4-BE49-F238E27FC236}">
                  <a16:creationId xmlns:a16="http://schemas.microsoft.com/office/drawing/2014/main" id="{AE8BAE03-5A50-424F-BE06-C6B23E9E3A5E}"/>
                </a:ext>
              </a:extLst>
            </p:cNvPr>
            <p:cNvSpPr/>
            <p:nvPr/>
          </p:nvSpPr>
          <p:spPr>
            <a:xfrm>
              <a:off x="2286000" y="5438615"/>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7" name="Oval 66">
              <a:extLst>
                <a:ext uri="{FF2B5EF4-FFF2-40B4-BE49-F238E27FC236}">
                  <a16:creationId xmlns:a16="http://schemas.microsoft.com/office/drawing/2014/main" id="{5986E70F-75A8-0947-9BED-F85C0995F0B1}"/>
                </a:ext>
              </a:extLst>
            </p:cNvPr>
            <p:cNvSpPr/>
            <p:nvPr/>
          </p:nvSpPr>
          <p:spPr>
            <a:xfrm>
              <a:off x="3876297" y="6638692"/>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8" name="Oval 67">
              <a:extLst>
                <a:ext uri="{FF2B5EF4-FFF2-40B4-BE49-F238E27FC236}">
                  <a16:creationId xmlns:a16="http://schemas.microsoft.com/office/drawing/2014/main" id="{4DD8C450-86FD-6844-B064-A45D813EC561}"/>
                </a:ext>
              </a:extLst>
            </p:cNvPr>
            <p:cNvSpPr/>
            <p:nvPr/>
          </p:nvSpPr>
          <p:spPr>
            <a:xfrm>
              <a:off x="3876297" y="5428261"/>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9" name="Oval 68">
              <a:extLst>
                <a:ext uri="{FF2B5EF4-FFF2-40B4-BE49-F238E27FC236}">
                  <a16:creationId xmlns:a16="http://schemas.microsoft.com/office/drawing/2014/main" id="{763079A1-D9E1-CB43-848F-C3597B2E8C7C}"/>
                </a:ext>
              </a:extLst>
            </p:cNvPr>
            <p:cNvSpPr/>
            <p:nvPr/>
          </p:nvSpPr>
          <p:spPr>
            <a:xfrm>
              <a:off x="4274094" y="6272366"/>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0" name="Oval 69">
              <a:extLst>
                <a:ext uri="{FF2B5EF4-FFF2-40B4-BE49-F238E27FC236}">
                  <a16:creationId xmlns:a16="http://schemas.microsoft.com/office/drawing/2014/main" id="{8B448EAD-603F-DF41-A27D-33637A0964EA}"/>
                </a:ext>
              </a:extLst>
            </p:cNvPr>
            <p:cNvSpPr/>
            <p:nvPr/>
          </p:nvSpPr>
          <p:spPr>
            <a:xfrm>
              <a:off x="4287852" y="5856393"/>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1" name="Straight Connector 70">
              <a:extLst>
                <a:ext uri="{FF2B5EF4-FFF2-40B4-BE49-F238E27FC236}">
                  <a16:creationId xmlns:a16="http://schemas.microsoft.com/office/drawing/2014/main" id="{C06F1CCE-A4E5-D149-8EB7-A41F5D349FDD}"/>
                </a:ext>
              </a:extLst>
            </p:cNvPr>
            <p:cNvCxnSpPr>
              <a:cxnSpLocks/>
              <a:stCxn id="68" idx="4"/>
            </p:cNvCxnSpPr>
            <p:nvPr/>
          </p:nvCxnSpPr>
          <p:spPr>
            <a:xfrm flipH="1">
              <a:off x="3977565" y="5633497"/>
              <a:ext cx="1350" cy="1005195"/>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72" name="Straight Connector 71">
              <a:extLst>
                <a:ext uri="{FF2B5EF4-FFF2-40B4-BE49-F238E27FC236}">
                  <a16:creationId xmlns:a16="http://schemas.microsoft.com/office/drawing/2014/main" id="{71501C93-D7C2-BB46-A492-9D1DD0316D95}"/>
                </a:ext>
              </a:extLst>
            </p:cNvPr>
            <p:cNvCxnSpPr>
              <a:cxnSpLocks/>
              <a:endCxn id="69" idx="0"/>
            </p:cNvCxnSpPr>
            <p:nvPr/>
          </p:nvCxnSpPr>
          <p:spPr>
            <a:xfrm>
              <a:off x="4376712" y="6032978"/>
              <a:ext cx="0" cy="239388"/>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77" name="Straight Connector 76">
              <a:extLst>
                <a:ext uri="{FF2B5EF4-FFF2-40B4-BE49-F238E27FC236}">
                  <a16:creationId xmlns:a16="http://schemas.microsoft.com/office/drawing/2014/main" id="{1E08472B-DAD9-6846-A38B-2A4546D649CF}"/>
                </a:ext>
              </a:extLst>
            </p:cNvPr>
            <p:cNvCxnSpPr>
              <a:cxnSpLocks/>
            </p:cNvCxnSpPr>
            <p:nvPr/>
          </p:nvCxnSpPr>
          <p:spPr>
            <a:xfrm>
              <a:off x="3389422" y="5216844"/>
              <a:ext cx="0" cy="199253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2B08D816-128F-184C-9A70-E50AA9030838}"/>
                </a:ext>
              </a:extLst>
            </p:cNvPr>
            <p:cNvSpPr txBox="1"/>
            <p:nvPr/>
          </p:nvSpPr>
          <p:spPr>
            <a:xfrm>
              <a:off x="1353952" y="7202530"/>
              <a:ext cx="1399031" cy="307777"/>
            </a:xfrm>
            <a:prstGeom prst="rect">
              <a:avLst/>
            </a:prstGeom>
            <a:noFill/>
          </p:spPr>
          <p:txBody>
            <a:bodyPr wrap="square" rtlCol="0">
              <a:spAutoFit/>
            </a:bodyPr>
            <a:lstStyle/>
            <a:p>
              <a:pPr algn="ctr"/>
              <a:r>
                <a:rPr lang="it-IT" sz="1400">
                  <a:solidFill>
                    <a:schemeClr val="bg2">
                      <a:lumMod val="50000"/>
                    </a:schemeClr>
                  </a:solidFill>
                  <a:latin typeface="IBM Plex Sans" panose="020B0503050203000203" pitchFamily="34" charset="0"/>
                </a:rPr>
                <a:t>hopping</a:t>
              </a:r>
            </a:p>
          </p:txBody>
        </p:sp>
        <p:sp>
          <p:nvSpPr>
            <p:cNvPr id="79" name="TextBox 78">
              <a:extLst>
                <a:ext uri="{FF2B5EF4-FFF2-40B4-BE49-F238E27FC236}">
                  <a16:creationId xmlns:a16="http://schemas.microsoft.com/office/drawing/2014/main" id="{846C1786-0A0E-B341-9BBA-04BE7582ABBF}"/>
                </a:ext>
              </a:extLst>
            </p:cNvPr>
            <p:cNvSpPr txBox="1"/>
            <p:nvPr/>
          </p:nvSpPr>
          <p:spPr>
            <a:xfrm>
              <a:off x="3588336" y="7202530"/>
              <a:ext cx="1541539" cy="307777"/>
            </a:xfrm>
            <a:prstGeom prst="rect">
              <a:avLst/>
            </a:prstGeom>
            <a:noFill/>
          </p:spPr>
          <p:txBody>
            <a:bodyPr wrap="square" rtlCol="0">
              <a:spAutoFit/>
            </a:bodyPr>
            <a:lstStyle/>
            <a:p>
              <a:pPr algn="ctr"/>
              <a:r>
                <a:rPr lang="it-IT" sz="1400">
                  <a:solidFill>
                    <a:schemeClr val="bg2">
                      <a:lumMod val="50000"/>
                    </a:schemeClr>
                  </a:solidFill>
                  <a:latin typeface="IBM Plex Sans" panose="020B0503050203000203" pitchFamily="34" charset="0"/>
                </a:rPr>
                <a:t>interaction</a:t>
              </a:r>
            </a:p>
          </p:txBody>
        </p:sp>
        <p:sp>
          <p:nvSpPr>
            <p:cNvPr id="80" name="TextBox 79">
              <a:extLst>
                <a:ext uri="{FF2B5EF4-FFF2-40B4-BE49-F238E27FC236}">
                  <a16:creationId xmlns:a16="http://schemas.microsoft.com/office/drawing/2014/main" id="{647C612E-FDC8-794D-87FB-7A76CE69F1E6}"/>
                </a:ext>
              </a:extLst>
            </p:cNvPr>
            <p:cNvSpPr txBox="1"/>
            <p:nvPr/>
          </p:nvSpPr>
          <p:spPr>
            <a:xfrm>
              <a:off x="5598004" y="5207283"/>
              <a:ext cx="546410" cy="1702967"/>
            </a:xfrm>
            <a:prstGeom prst="rect">
              <a:avLst/>
            </a:prstGeom>
            <a:noFill/>
          </p:spPr>
          <p:txBody>
            <a:bodyPr wrap="square" rtlCol="0">
              <a:spAutoFit/>
            </a:bodyPr>
            <a:lstStyle/>
            <a:p>
              <a:pPr>
                <a:lnSpc>
                  <a:spcPct val="150000"/>
                </a:lnSpc>
              </a:pPr>
              <a:r>
                <a:rPr lang="it-IT" sz="1800">
                  <a:solidFill>
                    <a:schemeClr val="accent2"/>
                  </a:solidFill>
                  <a:latin typeface="IBM Plex Sans" panose="020B0503050203000203" pitchFamily="34" charset="0"/>
                </a:rPr>
                <a:t>q0</a:t>
              </a:r>
            </a:p>
            <a:p>
              <a:pPr>
                <a:lnSpc>
                  <a:spcPct val="150000"/>
                </a:lnSpc>
              </a:pPr>
              <a:r>
                <a:rPr lang="it-IT" sz="1800">
                  <a:solidFill>
                    <a:schemeClr val="accent2"/>
                  </a:solidFill>
                  <a:latin typeface="IBM Plex Sans" panose="020B0503050203000203" pitchFamily="34" charset="0"/>
                </a:rPr>
                <a:t>q1</a:t>
              </a:r>
            </a:p>
            <a:p>
              <a:pPr>
                <a:lnSpc>
                  <a:spcPct val="150000"/>
                </a:lnSpc>
              </a:pPr>
              <a:r>
                <a:rPr lang="it-IT" sz="1800">
                  <a:solidFill>
                    <a:schemeClr val="accent2"/>
                  </a:solidFill>
                  <a:latin typeface="IBM Plex Sans" panose="020B0503050203000203" pitchFamily="34" charset="0"/>
                </a:rPr>
                <a:t>q2</a:t>
              </a:r>
            </a:p>
            <a:p>
              <a:pPr>
                <a:lnSpc>
                  <a:spcPct val="150000"/>
                </a:lnSpc>
              </a:pPr>
              <a:r>
                <a:rPr lang="it-IT" sz="1800">
                  <a:solidFill>
                    <a:schemeClr val="accent2"/>
                  </a:solidFill>
                  <a:latin typeface="IBM Plex Sans" panose="020B0503050203000203" pitchFamily="34" charset="0"/>
                </a:rPr>
                <a:t>q3</a:t>
              </a:r>
            </a:p>
          </p:txBody>
        </p:sp>
        <p:sp>
          <p:nvSpPr>
            <p:cNvPr id="81" name="TextBox 80">
              <a:extLst>
                <a:ext uri="{FF2B5EF4-FFF2-40B4-BE49-F238E27FC236}">
                  <a16:creationId xmlns:a16="http://schemas.microsoft.com/office/drawing/2014/main" id="{45255E37-5470-D941-B4EB-2A5A8A14C7B9}"/>
                </a:ext>
              </a:extLst>
            </p:cNvPr>
            <p:cNvSpPr txBox="1"/>
            <p:nvPr/>
          </p:nvSpPr>
          <p:spPr>
            <a:xfrm>
              <a:off x="5029200" y="7052118"/>
              <a:ext cx="1541540" cy="523220"/>
            </a:xfrm>
            <a:prstGeom prst="rect">
              <a:avLst/>
            </a:prstGeom>
            <a:noFill/>
          </p:spPr>
          <p:txBody>
            <a:bodyPr wrap="square" rtlCol="0">
              <a:spAutoFit/>
            </a:bodyPr>
            <a:lstStyle/>
            <a:p>
              <a:pPr algn="ctr"/>
              <a:r>
                <a:rPr lang="it-IT" sz="1400">
                  <a:solidFill>
                    <a:schemeClr val="bg2">
                      <a:lumMod val="50000"/>
                    </a:schemeClr>
                  </a:solidFill>
                  <a:latin typeface="IBM Plex Sans" panose="020B0503050203000203" pitchFamily="34" charset="0"/>
                </a:rPr>
                <a:t>qubit </a:t>
              </a:r>
            </a:p>
            <a:p>
              <a:pPr algn="ctr"/>
              <a:r>
                <a:rPr lang="it-IT" sz="1400">
                  <a:solidFill>
                    <a:schemeClr val="bg2">
                      <a:lumMod val="50000"/>
                    </a:schemeClr>
                  </a:solidFill>
                  <a:latin typeface="IBM Plex Sans" panose="020B0503050203000203" pitchFamily="34" charset="0"/>
                </a:rPr>
                <a:t>mapping</a:t>
              </a:r>
            </a:p>
          </p:txBody>
        </p:sp>
        <p:cxnSp>
          <p:nvCxnSpPr>
            <p:cNvPr id="82" name="Straight Connector 81">
              <a:extLst>
                <a:ext uri="{FF2B5EF4-FFF2-40B4-BE49-F238E27FC236}">
                  <a16:creationId xmlns:a16="http://schemas.microsoft.com/office/drawing/2014/main" id="{E0F67811-443E-3248-86A8-A4CD5DCE8C08}"/>
                </a:ext>
              </a:extLst>
            </p:cNvPr>
            <p:cNvCxnSpPr>
              <a:cxnSpLocks/>
              <a:stCxn id="64" idx="4"/>
              <a:endCxn id="63" idx="0"/>
            </p:cNvCxnSpPr>
            <p:nvPr/>
          </p:nvCxnSpPr>
          <p:spPr>
            <a:xfrm>
              <a:off x="2388618" y="5643851"/>
              <a:ext cx="0" cy="23090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83" name="Straight Connector 82">
              <a:extLst>
                <a:ext uri="{FF2B5EF4-FFF2-40B4-BE49-F238E27FC236}">
                  <a16:creationId xmlns:a16="http://schemas.microsoft.com/office/drawing/2014/main" id="{13024F7F-88EB-944C-9109-59CF1AF126BC}"/>
                </a:ext>
              </a:extLst>
            </p:cNvPr>
            <p:cNvCxnSpPr>
              <a:cxnSpLocks/>
              <a:stCxn id="60" idx="4"/>
              <a:endCxn id="59" idx="0"/>
            </p:cNvCxnSpPr>
            <p:nvPr/>
          </p:nvCxnSpPr>
          <p:spPr>
            <a:xfrm>
              <a:off x="1680462" y="6456975"/>
              <a:ext cx="0" cy="184622"/>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93" name="TextBox 92">
              <a:extLst>
                <a:ext uri="{FF2B5EF4-FFF2-40B4-BE49-F238E27FC236}">
                  <a16:creationId xmlns:a16="http://schemas.microsoft.com/office/drawing/2014/main" id="{93BDCE1A-3E8C-7F40-984B-5E2F4B732B1F}"/>
                </a:ext>
              </a:extLst>
            </p:cNvPr>
            <p:cNvSpPr txBox="1"/>
            <p:nvPr/>
          </p:nvSpPr>
          <p:spPr>
            <a:xfrm rot="5400000">
              <a:off x="5551320" y="6014879"/>
              <a:ext cx="1541540" cy="307777"/>
            </a:xfrm>
            <a:prstGeom prst="rect">
              <a:avLst/>
            </a:prstGeom>
            <a:noFill/>
          </p:spPr>
          <p:txBody>
            <a:bodyPr wrap="square" rtlCol="0">
              <a:spAutoFit/>
            </a:bodyPr>
            <a:lstStyle/>
            <a:p>
              <a:pPr algn="ctr"/>
              <a:r>
                <a:rPr lang="it-IT" sz="1400" b="1">
                  <a:solidFill>
                    <a:schemeClr val="bg2">
                      <a:lumMod val="50000"/>
                    </a:schemeClr>
                  </a:solidFill>
                  <a:latin typeface="IBM Plex Sans" panose="020B0503050203000203" pitchFamily="34" charset="0"/>
                </a:rPr>
                <a:t>Mapping 2</a:t>
              </a:r>
            </a:p>
          </p:txBody>
        </p:sp>
      </p:grpSp>
      <p:pic>
        <p:nvPicPr>
          <p:cNvPr id="94" name="Picture 93">
            <a:extLst>
              <a:ext uri="{FF2B5EF4-FFF2-40B4-BE49-F238E27FC236}">
                <a16:creationId xmlns:a16="http://schemas.microsoft.com/office/drawing/2014/main" id="{BCE6EC45-908A-814A-AAAD-22E60ADA2E6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778425" y="2377340"/>
            <a:ext cx="4840296" cy="2444594"/>
          </a:xfrm>
          <a:prstGeom prst="rect">
            <a:avLst/>
          </a:prstGeom>
        </p:spPr>
      </p:pic>
      <p:sp>
        <p:nvSpPr>
          <p:cNvPr id="95" name="TextBox 94">
            <a:extLst>
              <a:ext uri="{FF2B5EF4-FFF2-40B4-BE49-F238E27FC236}">
                <a16:creationId xmlns:a16="http://schemas.microsoft.com/office/drawing/2014/main" id="{206A1EAB-14B8-2D49-B237-7973D8F3EA09}"/>
              </a:ext>
            </a:extLst>
          </p:cNvPr>
          <p:cNvSpPr txBox="1"/>
          <p:nvPr/>
        </p:nvSpPr>
        <p:spPr>
          <a:xfrm>
            <a:off x="7680960" y="1890754"/>
            <a:ext cx="5465775" cy="424732"/>
          </a:xfrm>
          <a:prstGeom prst="rect">
            <a:avLst/>
          </a:prstGeom>
          <a:noFill/>
        </p:spPr>
        <p:txBody>
          <a:bodyPr wrap="square" rtlCol="0">
            <a:spAutoFit/>
          </a:bodyPr>
          <a:lstStyle/>
          <a:p>
            <a:r>
              <a:rPr lang="it-IT" b="1">
                <a:latin typeface="IBM Plex Sans" panose="020B0503050203000203" pitchFamily="34" charset="0"/>
              </a:rPr>
              <a:t>Spin hamiltonian</a:t>
            </a:r>
          </a:p>
        </p:txBody>
      </p:sp>
      <p:pic>
        <p:nvPicPr>
          <p:cNvPr id="99" name="Picture 98">
            <a:extLst>
              <a:ext uri="{FF2B5EF4-FFF2-40B4-BE49-F238E27FC236}">
                <a16:creationId xmlns:a16="http://schemas.microsoft.com/office/drawing/2014/main" id="{1913F9FB-31C4-AB49-8FB9-CA78966CEE30}"/>
              </a:ext>
            </a:extLst>
          </p:cNvPr>
          <p:cNvPicPr>
            <a:picLocks noChangeAspect="1"/>
          </p:cNvPicPr>
          <p:nvPr/>
        </p:nvPicPr>
        <p:blipFill>
          <a:blip r:embed="rId4"/>
          <a:stretch>
            <a:fillRect/>
          </a:stretch>
        </p:blipFill>
        <p:spPr>
          <a:xfrm>
            <a:off x="7686985" y="4953784"/>
            <a:ext cx="4762500" cy="2501900"/>
          </a:xfrm>
          <a:prstGeom prst="rect">
            <a:avLst/>
          </a:prstGeom>
        </p:spPr>
      </p:pic>
    </p:spTree>
    <p:extLst>
      <p:ext uri="{BB962C8B-B14F-4D97-AF65-F5344CB8AC3E}">
        <p14:creationId xmlns:p14="http://schemas.microsoft.com/office/powerpoint/2010/main" val="31924633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893EF3B-0284-3445-98D7-928ACC9398D4}"/>
              </a:ext>
            </a:extLst>
          </p:cNvPr>
          <p:cNvPicPr>
            <a:picLocks noChangeAspect="1"/>
          </p:cNvPicPr>
          <p:nvPr/>
        </p:nvPicPr>
        <p:blipFill>
          <a:blip r:embed="rId2"/>
          <a:stretch>
            <a:fillRect/>
          </a:stretch>
        </p:blipFill>
        <p:spPr>
          <a:xfrm>
            <a:off x="3682269" y="3663720"/>
            <a:ext cx="3253707" cy="3236400"/>
          </a:xfrm>
          <a:prstGeom prst="rect">
            <a:avLst/>
          </a:prstGeom>
        </p:spPr>
      </p:pic>
      <p:pic>
        <p:nvPicPr>
          <p:cNvPr id="8" name="Picture 7">
            <a:extLst>
              <a:ext uri="{FF2B5EF4-FFF2-40B4-BE49-F238E27FC236}">
                <a16:creationId xmlns:a16="http://schemas.microsoft.com/office/drawing/2014/main" id="{761FACF3-DADF-444D-A312-CA8D4050DCD0}"/>
              </a:ext>
            </a:extLst>
          </p:cNvPr>
          <p:cNvPicPr>
            <a:picLocks noChangeAspect="1"/>
          </p:cNvPicPr>
          <p:nvPr/>
        </p:nvPicPr>
        <p:blipFill>
          <a:blip r:embed="rId3"/>
          <a:stretch>
            <a:fillRect/>
          </a:stretch>
        </p:blipFill>
        <p:spPr>
          <a:xfrm>
            <a:off x="7040879" y="3663720"/>
            <a:ext cx="3374856" cy="3236400"/>
          </a:xfrm>
          <a:prstGeom prst="rect">
            <a:avLst/>
          </a:prstGeom>
        </p:spPr>
      </p:pic>
      <p:pic>
        <p:nvPicPr>
          <p:cNvPr id="9" name="Picture 8">
            <a:extLst>
              <a:ext uri="{FF2B5EF4-FFF2-40B4-BE49-F238E27FC236}">
                <a16:creationId xmlns:a16="http://schemas.microsoft.com/office/drawing/2014/main" id="{2D0117A8-0631-C245-9736-3DF8FA859950}"/>
              </a:ext>
            </a:extLst>
          </p:cNvPr>
          <p:cNvPicPr>
            <a:picLocks noChangeAspect="1"/>
          </p:cNvPicPr>
          <p:nvPr/>
        </p:nvPicPr>
        <p:blipFill>
          <a:blip r:embed="rId4"/>
          <a:stretch>
            <a:fillRect/>
          </a:stretch>
        </p:blipFill>
        <p:spPr>
          <a:xfrm>
            <a:off x="10642157" y="3663720"/>
            <a:ext cx="3389060" cy="3236400"/>
          </a:xfrm>
          <a:prstGeom prst="rect">
            <a:avLst/>
          </a:prstGeom>
        </p:spPr>
      </p:pic>
      <p:pic>
        <p:nvPicPr>
          <p:cNvPr id="6" name="Picture 5">
            <a:extLst>
              <a:ext uri="{FF2B5EF4-FFF2-40B4-BE49-F238E27FC236}">
                <a16:creationId xmlns:a16="http://schemas.microsoft.com/office/drawing/2014/main" id="{5CDBCC1D-6306-544F-8B56-2832B84B16EB}"/>
              </a:ext>
            </a:extLst>
          </p:cNvPr>
          <p:cNvPicPr>
            <a:picLocks noChangeAspect="1"/>
          </p:cNvPicPr>
          <p:nvPr/>
        </p:nvPicPr>
        <p:blipFill>
          <a:blip r:embed="rId5"/>
          <a:stretch>
            <a:fillRect/>
          </a:stretch>
        </p:blipFill>
        <p:spPr>
          <a:xfrm>
            <a:off x="320040" y="3663720"/>
            <a:ext cx="3253707" cy="3236400"/>
          </a:xfrm>
          <a:prstGeom prst="rect">
            <a:avLst/>
          </a:prstGeom>
        </p:spPr>
      </p:pic>
      <p:sp>
        <p:nvSpPr>
          <p:cNvPr id="2" name="Text Placeholder 1">
            <a:extLst>
              <a:ext uri="{FF2B5EF4-FFF2-40B4-BE49-F238E27FC236}">
                <a16:creationId xmlns:a16="http://schemas.microsoft.com/office/drawing/2014/main" id="{DA746763-5C06-7E4C-877D-D4DA622885F8}"/>
              </a:ext>
            </a:extLst>
          </p:cNvPr>
          <p:cNvSpPr>
            <a:spLocks noGrp="1"/>
          </p:cNvSpPr>
          <p:nvPr>
            <p:ph type="body" sz="quarter" idx="11"/>
          </p:nvPr>
        </p:nvSpPr>
        <p:spPr/>
        <p:txBody>
          <a:bodyPr/>
          <a:lstStyle/>
          <a:p>
            <a:r>
              <a:rPr lang="it-IT"/>
              <a:t>Error mitigation</a:t>
            </a:r>
          </a:p>
        </p:txBody>
      </p:sp>
      <p:sp>
        <p:nvSpPr>
          <p:cNvPr id="3" name="Title 2">
            <a:extLst>
              <a:ext uri="{FF2B5EF4-FFF2-40B4-BE49-F238E27FC236}">
                <a16:creationId xmlns:a16="http://schemas.microsoft.com/office/drawing/2014/main" id="{F0C1C157-A686-4A46-BCEC-96C46495128E}"/>
              </a:ext>
            </a:extLst>
          </p:cNvPr>
          <p:cNvSpPr>
            <a:spLocks noGrp="1"/>
          </p:cNvSpPr>
          <p:nvPr>
            <p:ph type="title"/>
          </p:nvPr>
        </p:nvSpPr>
        <p:spPr>
          <a:xfrm>
            <a:off x="457200" y="685800"/>
            <a:ext cx="13716000" cy="461665"/>
          </a:xfrm>
        </p:spPr>
        <p:txBody>
          <a:bodyPr/>
          <a:lstStyle/>
          <a:p>
            <a:r>
              <a:rPr lang="it-IT"/>
              <a:t>Gates characterization: R ratio plots</a:t>
            </a:r>
          </a:p>
        </p:txBody>
      </p:sp>
      <p:sp>
        <p:nvSpPr>
          <p:cNvPr id="5" name="Rectangle 4">
            <a:extLst>
              <a:ext uri="{FF2B5EF4-FFF2-40B4-BE49-F238E27FC236}">
                <a16:creationId xmlns:a16="http://schemas.microsoft.com/office/drawing/2014/main" id="{15C2E15D-6019-114D-9C5E-142DC39429CE}"/>
              </a:ext>
            </a:extLst>
          </p:cNvPr>
          <p:cNvSpPr/>
          <p:nvPr/>
        </p:nvSpPr>
        <p:spPr>
          <a:xfrm>
            <a:off x="457200" y="2406099"/>
            <a:ext cx="5171609" cy="461665"/>
          </a:xfrm>
          <a:prstGeom prst="rect">
            <a:avLst/>
          </a:prstGeom>
        </p:spPr>
        <p:txBody>
          <a:bodyPr wrap="none">
            <a:spAutoFit/>
          </a:bodyPr>
          <a:lstStyle/>
          <a:p>
            <a:r>
              <a:rPr lang="it-IT" sz="2400" b="1">
                <a:latin typeface="IBM Plex Sans" panose="020B0503050203000203" pitchFamily="34" charset="0"/>
              </a:rPr>
              <a:t>ibmq_5_yorktown - ibmqx2 v2.0.1</a:t>
            </a:r>
          </a:p>
        </p:txBody>
      </p:sp>
      <p:sp>
        <p:nvSpPr>
          <p:cNvPr id="11" name="Rectangle 10">
            <a:extLst>
              <a:ext uri="{FF2B5EF4-FFF2-40B4-BE49-F238E27FC236}">
                <a16:creationId xmlns:a16="http://schemas.microsoft.com/office/drawing/2014/main" id="{8C646783-3BBD-9C42-B566-CFC4B441E7DC}"/>
              </a:ext>
            </a:extLst>
          </p:cNvPr>
          <p:cNvSpPr/>
          <p:nvPr/>
        </p:nvSpPr>
        <p:spPr>
          <a:xfrm>
            <a:off x="9316277" y="2148840"/>
            <a:ext cx="2651760" cy="923330"/>
          </a:xfrm>
          <a:prstGeom prst="rect">
            <a:avLst/>
          </a:prstGeom>
        </p:spPr>
        <p:txBody>
          <a:bodyPr wrap="square">
            <a:spAutoFit/>
          </a:bodyPr>
          <a:lstStyle/>
          <a:p>
            <a:pPr algn="ctr"/>
            <a:r>
              <a:rPr lang="it-IT" sz="1800">
                <a:latin typeface="IBM Plex Sans" panose="020B0503050203000203" pitchFamily="34" charset="0"/>
              </a:rPr>
              <a:t>epsZ = pi/14</a:t>
            </a:r>
          </a:p>
          <a:p>
            <a:pPr algn="ctr"/>
            <a:r>
              <a:rPr lang="it-IT" sz="1800">
                <a:latin typeface="IBM Plex Sans" panose="020B0503050203000203" pitchFamily="34" charset="0"/>
              </a:rPr>
              <a:t>epsY = 0</a:t>
            </a:r>
          </a:p>
          <a:p>
            <a:pPr algn="ctr"/>
            <a:r>
              <a:rPr lang="it-IT" sz="1800">
                <a:latin typeface="IBM Plex Sans" panose="020B0503050203000203" pitchFamily="34" charset="0"/>
              </a:rPr>
              <a:t>epsX = pi/20</a:t>
            </a:r>
          </a:p>
        </p:txBody>
      </p:sp>
      <p:pic>
        <p:nvPicPr>
          <p:cNvPr id="4" name="Picture 3">
            <a:extLst>
              <a:ext uri="{FF2B5EF4-FFF2-40B4-BE49-F238E27FC236}">
                <a16:creationId xmlns:a16="http://schemas.microsoft.com/office/drawing/2014/main" id="{0767BE66-AB73-7F4E-AF91-9E05C396DE54}"/>
              </a:ext>
            </a:extLst>
          </p:cNvPr>
          <p:cNvPicPr>
            <a:picLocks noChangeAspect="1"/>
          </p:cNvPicPr>
          <p:nvPr/>
        </p:nvPicPr>
        <p:blipFill rotWithShape="1">
          <a:blip r:embed="rId6"/>
          <a:srcRect t="5840"/>
          <a:stretch/>
        </p:blipFill>
        <p:spPr>
          <a:xfrm>
            <a:off x="11978640" y="11032"/>
            <a:ext cx="2651760" cy="1554572"/>
          </a:xfrm>
          <a:prstGeom prst="rect">
            <a:avLst/>
          </a:prstGeom>
        </p:spPr>
      </p:pic>
      <p:sp>
        <p:nvSpPr>
          <p:cNvPr id="16" name="Rectangle 15">
            <a:extLst>
              <a:ext uri="{FF2B5EF4-FFF2-40B4-BE49-F238E27FC236}">
                <a16:creationId xmlns:a16="http://schemas.microsoft.com/office/drawing/2014/main" id="{D601CDCC-40B6-D04F-8DDA-89A518BB669E}"/>
              </a:ext>
            </a:extLst>
          </p:cNvPr>
          <p:cNvSpPr/>
          <p:nvPr/>
        </p:nvSpPr>
        <p:spPr>
          <a:xfrm>
            <a:off x="457200" y="2923401"/>
            <a:ext cx="4718408" cy="276999"/>
          </a:xfrm>
          <a:prstGeom prst="rect">
            <a:avLst/>
          </a:prstGeom>
        </p:spPr>
        <p:txBody>
          <a:bodyPr wrap="none">
            <a:spAutoFit/>
          </a:bodyPr>
          <a:lstStyle/>
          <a:p>
            <a:r>
              <a:rPr lang="it-IT" sz="1200"/>
              <a:t>Real run reference "_id": "7f18c003d6b4e9da1be198a26d539ff4",</a:t>
            </a:r>
          </a:p>
        </p:txBody>
      </p:sp>
      <p:sp>
        <p:nvSpPr>
          <p:cNvPr id="27" name="Rectangle 26">
            <a:extLst>
              <a:ext uri="{FF2B5EF4-FFF2-40B4-BE49-F238E27FC236}">
                <a16:creationId xmlns:a16="http://schemas.microsoft.com/office/drawing/2014/main" id="{1871FBE9-4D6F-704F-B634-DAA3F1AE3FB8}"/>
              </a:ext>
            </a:extLst>
          </p:cNvPr>
          <p:cNvSpPr/>
          <p:nvPr/>
        </p:nvSpPr>
        <p:spPr>
          <a:xfrm>
            <a:off x="470979" y="1725174"/>
            <a:ext cx="6066981" cy="369075"/>
          </a:xfrm>
          <a:prstGeom prst="rect">
            <a:avLst/>
          </a:prstGeom>
        </p:spPr>
        <p:txBody>
          <a:bodyPr wrap="square">
            <a:spAutoFit/>
          </a:bodyPr>
          <a:lstStyle/>
          <a:p>
            <a:pPr>
              <a:lnSpc>
                <a:spcPct val="105000"/>
              </a:lnSpc>
              <a:spcBef>
                <a:spcPts val="1000"/>
              </a:spcBef>
            </a:pPr>
            <a:r>
              <a:rPr lang="it-IT" sz="1800" b="1" dirty="0" err="1">
                <a:solidFill>
                  <a:schemeClr val="tx1">
                    <a:lumMod val="50000"/>
                    <a:lumOff val="50000"/>
                  </a:schemeClr>
                </a:solidFill>
                <a:latin typeface="IBM Plex Sans" charset="0"/>
                <a:ea typeface="IBM Plex Sans" charset="0"/>
                <a:cs typeface="IBM Plex Sans" charset="0"/>
              </a:rPr>
              <a:t>HW Runs vs Parametrized Simulations</a:t>
            </a:r>
          </a:p>
        </p:txBody>
      </p:sp>
      <p:sp>
        <p:nvSpPr>
          <p:cNvPr id="18" name="Rectangle 17">
            <a:extLst>
              <a:ext uri="{FF2B5EF4-FFF2-40B4-BE49-F238E27FC236}">
                <a16:creationId xmlns:a16="http://schemas.microsoft.com/office/drawing/2014/main" id="{7A951EB1-EC14-7943-82F7-C3A3FD59D61D}"/>
              </a:ext>
            </a:extLst>
          </p:cNvPr>
          <p:cNvSpPr/>
          <p:nvPr/>
        </p:nvSpPr>
        <p:spPr>
          <a:xfrm>
            <a:off x="6766560" y="2133451"/>
            <a:ext cx="2651760" cy="954107"/>
          </a:xfrm>
          <a:prstGeom prst="rect">
            <a:avLst/>
          </a:prstGeom>
        </p:spPr>
        <p:txBody>
          <a:bodyPr wrap="square">
            <a:spAutoFit/>
          </a:bodyPr>
          <a:lstStyle/>
          <a:p>
            <a:pPr algn="ctr"/>
            <a:r>
              <a:rPr lang="it-IT" sz="2800" b="1">
                <a:latin typeface="IBM Plex Sans" panose="020B0503050203000203" pitchFamily="34" charset="0"/>
              </a:rPr>
              <a:t>Ry</a:t>
            </a:r>
          </a:p>
          <a:p>
            <a:pPr algn="ctr"/>
            <a:r>
              <a:rPr lang="it-IT" sz="2800" b="1">
                <a:latin typeface="IBM Plex Sans" panose="020B0503050203000203" pitchFamily="34" charset="0"/>
              </a:rPr>
              <a:t>Qubit 0</a:t>
            </a:r>
          </a:p>
        </p:txBody>
      </p:sp>
    </p:spTree>
    <p:extLst>
      <p:ext uri="{BB962C8B-B14F-4D97-AF65-F5344CB8AC3E}">
        <p14:creationId xmlns:p14="http://schemas.microsoft.com/office/powerpoint/2010/main" val="7529769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Error mitigation</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t>Gates characterization: considerations</a:t>
            </a:r>
          </a:p>
        </p:txBody>
      </p:sp>
      <p:grpSp>
        <p:nvGrpSpPr>
          <p:cNvPr id="5" name="Group 4">
            <a:extLst>
              <a:ext uri="{FF2B5EF4-FFF2-40B4-BE49-F238E27FC236}">
                <a16:creationId xmlns:a16="http://schemas.microsoft.com/office/drawing/2014/main" id="{79BBD658-0A02-6944-ABD3-7BEED867F9F1}"/>
              </a:ext>
            </a:extLst>
          </p:cNvPr>
          <p:cNvGrpSpPr/>
          <p:nvPr/>
        </p:nvGrpSpPr>
        <p:grpSpPr>
          <a:xfrm>
            <a:off x="574188" y="3138199"/>
            <a:ext cx="6951493" cy="1574179"/>
            <a:chOff x="822960" y="3317861"/>
            <a:chExt cx="5257800" cy="1190639"/>
          </a:xfrm>
        </p:grpSpPr>
        <p:pic>
          <p:nvPicPr>
            <p:cNvPr id="3" name="Picture 2">
              <a:extLst>
                <a:ext uri="{FF2B5EF4-FFF2-40B4-BE49-F238E27FC236}">
                  <a16:creationId xmlns:a16="http://schemas.microsoft.com/office/drawing/2014/main" id="{484A225F-546F-AA45-97C6-1CD3C8237092}"/>
                </a:ext>
              </a:extLst>
            </p:cNvPr>
            <p:cNvPicPr>
              <a:picLocks noChangeAspect="1"/>
            </p:cNvPicPr>
            <p:nvPr/>
          </p:nvPicPr>
          <p:blipFill rotWithShape="1">
            <a:blip r:embed="rId2"/>
            <a:srcRect r="17253"/>
            <a:stretch/>
          </p:blipFill>
          <p:spPr>
            <a:xfrm>
              <a:off x="822960" y="3317861"/>
              <a:ext cx="5257800" cy="1190639"/>
            </a:xfrm>
            <a:prstGeom prst="rect">
              <a:avLst/>
            </a:prstGeom>
          </p:spPr>
        </p:pic>
        <p:sp>
          <p:nvSpPr>
            <p:cNvPr id="17" name="Right Arrow 16">
              <a:extLst>
                <a:ext uri="{FF2B5EF4-FFF2-40B4-BE49-F238E27FC236}">
                  <a16:creationId xmlns:a16="http://schemas.microsoft.com/office/drawing/2014/main" id="{6DA9E6CF-2755-9E4E-B49B-6F4954685234}"/>
                </a:ext>
              </a:extLst>
            </p:cNvPr>
            <p:cNvSpPr/>
            <p:nvPr/>
          </p:nvSpPr>
          <p:spPr>
            <a:xfrm>
              <a:off x="2468880" y="3383280"/>
              <a:ext cx="41148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grpSp>
      <p:sp>
        <p:nvSpPr>
          <p:cNvPr id="19" name="Rectangle 18">
            <a:extLst>
              <a:ext uri="{FF2B5EF4-FFF2-40B4-BE49-F238E27FC236}">
                <a16:creationId xmlns:a16="http://schemas.microsoft.com/office/drawing/2014/main" id="{3F5E936B-9082-3648-8AA1-4E4DC72EC94E}"/>
              </a:ext>
            </a:extLst>
          </p:cNvPr>
          <p:cNvSpPr/>
          <p:nvPr/>
        </p:nvSpPr>
        <p:spPr>
          <a:xfrm>
            <a:off x="481139" y="1965960"/>
            <a:ext cx="11223181" cy="707886"/>
          </a:xfrm>
          <a:prstGeom prst="rect">
            <a:avLst/>
          </a:prstGeom>
        </p:spPr>
        <p:txBody>
          <a:bodyPr wrap="square">
            <a:spAutoFit/>
          </a:bodyPr>
          <a:lstStyle/>
          <a:p>
            <a:r>
              <a:rPr lang="it-IT" sz="2000">
                <a:latin typeface="IBM Plex Sans" panose="020B0503050203000203" pitchFamily="34" charset="0"/>
              </a:rPr>
              <a:t>Angles epsX, epsY and epsZ can be found, and to mitigate systematic (tilt) errors on each rotation we need to use 5 gates instead of one.</a:t>
            </a:r>
          </a:p>
        </p:txBody>
      </p:sp>
      <p:sp>
        <p:nvSpPr>
          <p:cNvPr id="20" name="Content Placeholder 2">
            <a:extLst>
              <a:ext uri="{FF2B5EF4-FFF2-40B4-BE49-F238E27FC236}">
                <a16:creationId xmlns:a16="http://schemas.microsoft.com/office/drawing/2014/main" id="{9D8E6E3C-1DC4-A540-87FD-7DB61D28BCF5}"/>
              </a:ext>
            </a:extLst>
          </p:cNvPr>
          <p:cNvSpPr txBox="1">
            <a:spLocks/>
          </p:cNvSpPr>
          <p:nvPr/>
        </p:nvSpPr>
        <p:spPr>
          <a:xfrm>
            <a:off x="2286000" y="5532120"/>
            <a:ext cx="3976387" cy="219796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a:latin typeface="IBM Plex Sans Thin" panose="020B0203050203000203" pitchFamily="34" charset="0"/>
              </a:rPr>
              <a:t>qc.u1(-</a:t>
            </a:r>
            <a:r>
              <a:rPr lang="en-US" dirty="0" err="1">
                <a:latin typeface="IBM Plex Sans Thin" panose="020B0203050203000203" pitchFamily="34" charset="0"/>
              </a:rPr>
              <a:t>epsY, qubit</a:t>
            </a:r>
            <a:r>
              <a:rPr lang="en-US" dirty="0">
                <a:latin typeface="IBM Plex Sans Thin" panose="020B0203050203000203" pitchFamily="34" charset="0"/>
              </a:rPr>
              <a:t>)</a:t>
            </a:r>
          </a:p>
          <a:p>
            <a:r>
              <a:rPr lang="en-US" dirty="0">
                <a:latin typeface="IBM Plex Sans Thin" panose="020B0203050203000203" pitchFamily="34" charset="0"/>
              </a:rPr>
              <a:t>qc.u3(-</a:t>
            </a:r>
            <a:r>
              <a:rPr lang="en-US" dirty="0" err="1">
                <a:latin typeface="IBM Plex Sans Thin" panose="020B0203050203000203" pitchFamily="34" charset="0"/>
              </a:rPr>
              <a:t>pi</a:t>
            </a:r>
            <a:r>
              <a:rPr lang="en-US" dirty="0">
                <a:latin typeface="IBM Plex Sans Thin" panose="020B0203050203000203" pitchFamily="34" charset="0"/>
              </a:rPr>
              <a:t>/2+epsZ, 0.0, 0.0, </a:t>
            </a:r>
            <a:r>
              <a:rPr lang="en-US" dirty="0" err="1">
                <a:latin typeface="IBM Plex Sans Thin" panose="020B0203050203000203" pitchFamily="34" charset="0"/>
              </a:rPr>
              <a:t>qubit</a:t>
            </a:r>
            <a:r>
              <a:rPr lang="en-US" dirty="0">
                <a:latin typeface="IBM Plex Sans Thin" panose="020B0203050203000203" pitchFamily="34" charset="0"/>
              </a:rPr>
              <a:t>)</a:t>
            </a:r>
          </a:p>
          <a:p>
            <a:r>
              <a:rPr lang="en-US" dirty="0">
                <a:latin typeface="IBM Plex Sans Thin" panose="020B0203050203000203" pitchFamily="34" charset="0"/>
              </a:rPr>
              <a:t>qc.u1(</a:t>
            </a:r>
            <a:r>
              <a:rPr lang="en-US" dirty="0" err="1">
                <a:latin typeface="IBM Plex Sans Thin" panose="020B0203050203000203" pitchFamily="34" charset="0"/>
              </a:rPr>
              <a:t>delta, qubit</a:t>
            </a:r>
            <a:r>
              <a:rPr lang="en-US" dirty="0">
                <a:latin typeface="IBM Plex Sans Thin" panose="020B0203050203000203" pitchFamily="34" charset="0"/>
              </a:rPr>
              <a:t>)</a:t>
            </a:r>
          </a:p>
          <a:p>
            <a:r>
              <a:rPr lang="en-US" dirty="0">
                <a:latin typeface="IBM Plex Sans Thin" panose="020B0203050203000203" pitchFamily="34" charset="0"/>
              </a:rPr>
              <a:t>qc.u3(</a:t>
            </a:r>
            <a:r>
              <a:rPr lang="en-US" dirty="0" err="1">
                <a:latin typeface="IBM Plex Sans Thin" panose="020B0203050203000203" pitchFamily="34" charset="0"/>
              </a:rPr>
              <a:t>pi</a:t>
            </a:r>
            <a:r>
              <a:rPr lang="en-US" dirty="0">
                <a:latin typeface="IBM Plex Sans Thin" panose="020B0203050203000203" pitchFamily="34" charset="0"/>
              </a:rPr>
              <a:t>/2-epsZ, 0.0, 0.0, </a:t>
            </a:r>
            <a:r>
              <a:rPr lang="en-US" dirty="0" err="1">
                <a:latin typeface="IBM Plex Sans Thin" panose="020B0203050203000203" pitchFamily="34" charset="0"/>
              </a:rPr>
              <a:t>qubit</a:t>
            </a:r>
            <a:r>
              <a:rPr lang="en-US" dirty="0">
                <a:latin typeface="IBM Plex Sans Thin" panose="020B0203050203000203" pitchFamily="34" charset="0"/>
              </a:rPr>
              <a:t>)</a:t>
            </a:r>
          </a:p>
          <a:p>
            <a:r>
              <a:rPr lang="en-US" dirty="0">
                <a:latin typeface="IBM Plex Sans Thin" panose="020B0203050203000203" pitchFamily="34" charset="0"/>
              </a:rPr>
              <a:t>qc.u1(</a:t>
            </a:r>
            <a:r>
              <a:rPr lang="en-US" dirty="0" err="1">
                <a:latin typeface="IBM Plex Sans Thin" panose="020B0203050203000203" pitchFamily="34" charset="0"/>
              </a:rPr>
              <a:t>epsY, qubit</a:t>
            </a:r>
            <a:r>
              <a:rPr lang="en-US" dirty="0">
                <a:latin typeface="IBM Plex Sans Thin" panose="020B0203050203000203" pitchFamily="34" charset="0"/>
              </a:rPr>
              <a:t>)</a:t>
            </a:r>
          </a:p>
          <a:p>
            <a:endParaRPr lang="en-US" dirty="0">
              <a:latin typeface="IBM Plex Sans Thin" panose="020B0203050203000203" pitchFamily="34" charset="0"/>
            </a:endParaRPr>
          </a:p>
        </p:txBody>
      </p:sp>
      <p:sp>
        <p:nvSpPr>
          <p:cNvPr id="21" name="Content Placeholder 2">
            <a:extLst>
              <a:ext uri="{FF2B5EF4-FFF2-40B4-BE49-F238E27FC236}">
                <a16:creationId xmlns:a16="http://schemas.microsoft.com/office/drawing/2014/main" id="{893EE7ED-8A6D-4745-A9AC-C781559EF0CC}"/>
              </a:ext>
            </a:extLst>
          </p:cNvPr>
          <p:cNvSpPr txBox="1">
            <a:spLocks/>
          </p:cNvSpPr>
          <p:nvPr/>
        </p:nvSpPr>
        <p:spPr>
          <a:xfrm>
            <a:off x="9509760" y="5532120"/>
            <a:ext cx="4069080" cy="219796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a:latin typeface="IBM Plex Sans Thin" panose="020B0203050203000203" pitchFamily="34" charset="0"/>
              </a:rPr>
              <a:t>qc.u1(</a:t>
            </a:r>
            <a:r>
              <a:rPr lang="en-US" dirty="0" err="1">
                <a:latin typeface="IBM Plex Sans Thin" panose="020B0203050203000203" pitchFamily="34" charset="0"/>
              </a:rPr>
              <a:t>epsX, qubit</a:t>
            </a:r>
            <a:r>
              <a:rPr lang="en-US" dirty="0">
                <a:latin typeface="IBM Plex Sans Thin" panose="020B0203050203000203" pitchFamily="34" charset="0"/>
              </a:rPr>
              <a:t>)</a:t>
            </a:r>
          </a:p>
          <a:p>
            <a:r>
              <a:rPr lang="en-US" dirty="0">
                <a:latin typeface="IBM Plex Sans Thin" panose="020B0203050203000203" pitchFamily="34" charset="0"/>
              </a:rPr>
              <a:t>qc.u3(-</a:t>
            </a:r>
            <a:r>
              <a:rPr lang="en-US" dirty="0" err="1">
                <a:latin typeface="IBM Plex Sans Thin" panose="020B0203050203000203" pitchFamily="34" charset="0"/>
              </a:rPr>
              <a:t>pi</a:t>
            </a:r>
            <a:r>
              <a:rPr lang="en-US" dirty="0">
                <a:latin typeface="IBM Plex Sans Thin" panose="020B0203050203000203" pitchFamily="34" charset="0"/>
              </a:rPr>
              <a:t>/2-epsZ, -pi/2, pi/2, </a:t>
            </a:r>
            <a:r>
              <a:rPr lang="en-US" dirty="0" err="1">
                <a:latin typeface="IBM Plex Sans Thin" panose="020B0203050203000203" pitchFamily="34" charset="0"/>
              </a:rPr>
              <a:t>qubit</a:t>
            </a:r>
            <a:r>
              <a:rPr lang="en-US" dirty="0">
                <a:latin typeface="IBM Plex Sans Thin" panose="020B0203050203000203" pitchFamily="34" charset="0"/>
              </a:rPr>
              <a:t>)</a:t>
            </a:r>
          </a:p>
          <a:p>
            <a:r>
              <a:rPr lang="en-US" dirty="0">
                <a:latin typeface="IBM Plex Sans Thin" panose="020B0203050203000203" pitchFamily="34" charset="0"/>
              </a:rPr>
              <a:t>qc.u1(-</a:t>
            </a:r>
            <a:r>
              <a:rPr lang="en-US" dirty="0" err="1">
                <a:latin typeface="IBM Plex Sans Thin" panose="020B0203050203000203" pitchFamily="34" charset="0"/>
              </a:rPr>
              <a:t>delta, qubit</a:t>
            </a:r>
            <a:r>
              <a:rPr lang="en-US" dirty="0">
                <a:latin typeface="IBM Plex Sans Thin" panose="020B0203050203000203" pitchFamily="34" charset="0"/>
              </a:rPr>
              <a:t>)</a:t>
            </a:r>
          </a:p>
          <a:p>
            <a:r>
              <a:rPr lang="en-US" dirty="0">
                <a:latin typeface="IBM Plex Sans Thin" panose="020B0203050203000203" pitchFamily="34" charset="0"/>
              </a:rPr>
              <a:t>qc.u3(</a:t>
            </a:r>
            <a:r>
              <a:rPr lang="en-US" dirty="0" err="1">
                <a:latin typeface="IBM Plex Sans Thin" panose="020B0203050203000203" pitchFamily="34" charset="0"/>
              </a:rPr>
              <a:t>pi</a:t>
            </a:r>
            <a:r>
              <a:rPr lang="en-US" dirty="0">
                <a:latin typeface="IBM Plex Sans Thin" panose="020B0203050203000203" pitchFamily="34" charset="0"/>
              </a:rPr>
              <a:t>/2+epsZ, -pi/2, pi/2, </a:t>
            </a:r>
            <a:r>
              <a:rPr lang="en-US" dirty="0" err="1">
                <a:latin typeface="IBM Plex Sans Thin" panose="020B0203050203000203" pitchFamily="34" charset="0"/>
              </a:rPr>
              <a:t>qubit</a:t>
            </a:r>
            <a:r>
              <a:rPr lang="en-US" dirty="0">
                <a:latin typeface="IBM Plex Sans Thin" panose="020B0203050203000203" pitchFamily="34" charset="0"/>
              </a:rPr>
              <a:t>)</a:t>
            </a:r>
          </a:p>
          <a:p>
            <a:r>
              <a:rPr lang="en-US" dirty="0">
                <a:latin typeface="IBM Plex Sans Thin" panose="020B0203050203000203" pitchFamily="34" charset="0"/>
              </a:rPr>
              <a:t>qc.u1(-</a:t>
            </a:r>
            <a:r>
              <a:rPr lang="en-US" dirty="0" err="1">
                <a:latin typeface="IBM Plex Sans Thin" panose="020B0203050203000203" pitchFamily="34" charset="0"/>
              </a:rPr>
              <a:t>epsX, qubit</a:t>
            </a:r>
            <a:r>
              <a:rPr lang="en-US" dirty="0">
                <a:latin typeface="IBM Plex Sans Thin" panose="020B0203050203000203" pitchFamily="34" charset="0"/>
              </a:rPr>
              <a:t>)</a:t>
            </a:r>
          </a:p>
          <a:p>
            <a:endParaRPr lang="en-US" dirty="0">
              <a:latin typeface="IBM Plex Sans Thin" panose="020B0203050203000203" pitchFamily="34" charset="0"/>
            </a:endParaRPr>
          </a:p>
        </p:txBody>
      </p:sp>
      <p:sp>
        <p:nvSpPr>
          <p:cNvPr id="22" name="Rectangle 21">
            <a:extLst>
              <a:ext uri="{FF2B5EF4-FFF2-40B4-BE49-F238E27FC236}">
                <a16:creationId xmlns:a16="http://schemas.microsoft.com/office/drawing/2014/main" id="{5D798F57-4770-5249-ABF5-65B3A522C981}"/>
              </a:ext>
            </a:extLst>
          </p:cNvPr>
          <p:cNvSpPr/>
          <p:nvPr/>
        </p:nvSpPr>
        <p:spPr>
          <a:xfrm>
            <a:off x="574188" y="5545272"/>
            <a:ext cx="1196161" cy="400110"/>
          </a:xfrm>
          <a:prstGeom prst="rect">
            <a:avLst/>
          </a:prstGeom>
        </p:spPr>
        <p:txBody>
          <a:bodyPr wrap="none">
            <a:spAutoFit/>
          </a:bodyPr>
          <a:lstStyle/>
          <a:p>
            <a:r>
              <a:rPr lang="en-US" sz="2000" dirty="0">
                <a:latin typeface="IBM Plex Sans Thin" panose="020B0203050203000203" pitchFamily="34" charset="0"/>
              </a:rPr>
              <a:t>Rx(delta)</a:t>
            </a:r>
            <a:endParaRPr lang="it-IT" sz="2000"/>
          </a:p>
        </p:txBody>
      </p:sp>
      <p:sp>
        <p:nvSpPr>
          <p:cNvPr id="23" name="Rectangle 22">
            <a:extLst>
              <a:ext uri="{FF2B5EF4-FFF2-40B4-BE49-F238E27FC236}">
                <a16:creationId xmlns:a16="http://schemas.microsoft.com/office/drawing/2014/main" id="{9A6075BE-26D3-764C-B2A9-626A61211C20}"/>
              </a:ext>
            </a:extLst>
          </p:cNvPr>
          <p:cNvSpPr/>
          <p:nvPr/>
        </p:nvSpPr>
        <p:spPr>
          <a:xfrm>
            <a:off x="7759450" y="5540165"/>
            <a:ext cx="1196161" cy="400110"/>
          </a:xfrm>
          <a:prstGeom prst="rect">
            <a:avLst/>
          </a:prstGeom>
        </p:spPr>
        <p:txBody>
          <a:bodyPr wrap="none">
            <a:spAutoFit/>
          </a:bodyPr>
          <a:lstStyle/>
          <a:p>
            <a:r>
              <a:rPr lang="en-US" sz="2000" dirty="0">
                <a:latin typeface="IBM Plex Sans Thin" panose="020B0203050203000203" pitchFamily="34" charset="0"/>
              </a:rPr>
              <a:t>Ry(delta)</a:t>
            </a:r>
            <a:endParaRPr lang="it-IT" sz="2000"/>
          </a:p>
        </p:txBody>
      </p:sp>
      <p:sp>
        <p:nvSpPr>
          <p:cNvPr id="24" name="Right Arrow 23">
            <a:extLst>
              <a:ext uri="{FF2B5EF4-FFF2-40B4-BE49-F238E27FC236}">
                <a16:creationId xmlns:a16="http://schemas.microsoft.com/office/drawing/2014/main" id="{05622A82-7EE4-3B42-871E-FF57865B47C0}"/>
              </a:ext>
            </a:extLst>
          </p:cNvPr>
          <p:cNvSpPr/>
          <p:nvPr/>
        </p:nvSpPr>
        <p:spPr>
          <a:xfrm>
            <a:off x="1757466" y="5497904"/>
            <a:ext cx="50292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25" name="Right Arrow 24">
            <a:extLst>
              <a:ext uri="{FF2B5EF4-FFF2-40B4-BE49-F238E27FC236}">
                <a16:creationId xmlns:a16="http://schemas.microsoft.com/office/drawing/2014/main" id="{791606F1-5715-784A-8001-9B9015329E86}"/>
              </a:ext>
            </a:extLst>
          </p:cNvPr>
          <p:cNvSpPr/>
          <p:nvPr/>
        </p:nvSpPr>
        <p:spPr>
          <a:xfrm>
            <a:off x="8955611" y="5497904"/>
            <a:ext cx="50292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14" name="Right Arrow 13">
            <a:extLst>
              <a:ext uri="{FF2B5EF4-FFF2-40B4-BE49-F238E27FC236}">
                <a16:creationId xmlns:a16="http://schemas.microsoft.com/office/drawing/2014/main" id="{B45BC3A8-B516-6C49-8091-CDC0C8ED50DB}"/>
              </a:ext>
            </a:extLst>
          </p:cNvPr>
          <p:cNvSpPr/>
          <p:nvPr/>
        </p:nvSpPr>
        <p:spPr>
          <a:xfrm>
            <a:off x="8275320" y="3405747"/>
            <a:ext cx="822960" cy="278634"/>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15" name="Rectangle 14">
            <a:extLst>
              <a:ext uri="{FF2B5EF4-FFF2-40B4-BE49-F238E27FC236}">
                <a16:creationId xmlns:a16="http://schemas.microsoft.com/office/drawing/2014/main" id="{10D45995-5D30-B844-B511-EC7D9D37C937}"/>
              </a:ext>
            </a:extLst>
          </p:cNvPr>
          <p:cNvSpPr/>
          <p:nvPr/>
        </p:nvSpPr>
        <p:spPr>
          <a:xfrm>
            <a:off x="9509760" y="3037232"/>
            <a:ext cx="4346512" cy="1015663"/>
          </a:xfrm>
          <a:prstGeom prst="rect">
            <a:avLst/>
          </a:prstGeom>
        </p:spPr>
        <p:txBody>
          <a:bodyPr wrap="square">
            <a:spAutoFit/>
          </a:bodyPr>
          <a:lstStyle/>
          <a:p>
            <a:r>
              <a:rPr lang="it-IT" sz="2000">
                <a:latin typeface="IBM Plex Sans" panose="020B0503050203000203" pitchFamily="34" charset="0"/>
              </a:rPr>
              <a:t>Only U3 gates introduce errors because U1 are only a system coordinates change</a:t>
            </a:r>
          </a:p>
        </p:txBody>
      </p:sp>
      <p:sp>
        <p:nvSpPr>
          <p:cNvPr id="16" name="Rectangle 15">
            <a:extLst>
              <a:ext uri="{FF2B5EF4-FFF2-40B4-BE49-F238E27FC236}">
                <a16:creationId xmlns:a16="http://schemas.microsoft.com/office/drawing/2014/main" id="{CD69E6A3-1593-574E-AADF-80020EF98B13}"/>
              </a:ext>
            </a:extLst>
          </p:cNvPr>
          <p:cNvSpPr/>
          <p:nvPr/>
        </p:nvSpPr>
        <p:spPr>
          <a:xfrm>
            <a:off x="9486285" y="4112213"/>
            <a:ext cx="4393462" cy="830997"/>
          </a:xfrm>
          <a:prstGeom prst="rect">
            <a:avLst/>
          </a:prstGeom>
          <a:noFill/>
        </p:spPr>
        <p:txBody>
          <a:bodyPr wrap="square" lIns="91440" tIns="45720" rIns="91440" bIns="45720">
            <a:spAutoFit/>
          </a:bodyPr>
          <a:lstStyle/>
          <a:p>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To be implemented on real HW run circuits</a:t>
            </a:r>
          </a:p>
        </p:txBody>
      </p:sp>
    </p:spTree>
    <p:extLst>
      <p:ext uri="{BB962C8B-B14F-4D97-AF65-F5344CB8AC3E}">
        <p14:creationId xmlns:p14="http://schemas.microsoft.com/office/powerpoint/2010/main" val="40905184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C6DC0F-20CB-8642-89F2-B39B771D84CC}"/>
              </a:ext>
            </a:extLst>
          </p:cNvPr>
          <p:cNvSpPr>
            <a:spLocks noGrp="1"/>
          </p:cNvSpPr>
          <p:nvPr>
            <p:ph type="body" sz="quarter" idx="11"/>
          </p:nvPr>
        </p:nvSpPr>
        <p:spPr/>
        <p:txBody>
          <a:bodyPr/>
          <a:lstStyle/>
          <a:p>
            <a:r>
              <a:rPr lang="it-IT"/>
              <a:t>Error mitigation</a:t>
            </a:r>
          </a:p>
        </p:txBody>
      </p:sp>
      <p:sp>
        <p:nvSpPr>
          <p:cNvPr id="3" name="Title 2">
            <a:extLst>
              <a:ext uri="{FF2B5EF4-FFF2-40B4-BE49-F238E27FC236}">
                <a16:creationId xmlns:a16="http://schemas.microsoft.com/office/drawing/2014/main" id="{C185E944-B7E2-D843-9010-83D182066E49}"/>
              </a:ext>
            </a:extLst>
          </p:cNvPr>
          <p:cNvSpPr>
            <a:spLocks noGrp="1"/>
          </p:cNvSpPr>
          <p:nvPr>
            <p:ph type="title"/>
          </p:nvPr>
        </p:nvSpPr>
        <p:spPr/>
        <p:txBody>
          <a:bodyPr/>
          <a:lstStyle/>
          <a:p>
            <a:r>
              <a:rPr lang="it-IT"/>
              <a:t>Error Mitigation with Qiskit Ignis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88078F8-D2C8-FD42-9217-0059EEFDF086}"/>
                  </a:ext>
                </a:extLst>
              </p:cNvPr>
              <p:cNvSpPr txBox="1"/>
              <p:nvPr/>
            </p:nvSpPr>
            <p:spPr>
              <a:xfrm>
                <a:off x="640080" y="2600370"/>
                <a:ext cx="4983480" cy="1417320"/>
              </a:xfrm>
              <a:prstGeom prst="rect">
                <a:avLst/>
              </a:prstGeom>
            </p:spPr>
            <p:txBody>
              <a:bodyPr wrap="none" lIns="0" tIns="0" rIns="0" bIns="0" rtlCol="0">
                <a:noAutofit/>
              </a:bodyPr>
              <a:lstStyle/>
              <a:p>
                <a:pPr>
                  <a:lnSpc>
                    <a:spcPct val="105000"/>
                  </a:lnSpc>
                  <a:spcBef>
                    <a:spcPts val="1000"/>
                  </a:spcBef>
                </a:pPr>
                <a14:m>
                  <m:oMath xmlns:m="http://schemas.openxmlformats.org/officeDocument/2006/math">
                    <m:sSub>
                      <m:sSubPr>
                        <m:ctrlPr>
                          <a:rPr lang="it-IT" sz="1600" i="1" dirty="0" err="1" smtClean="0">
                            <a:solidFill>
                              <a:schemeClr val="tx1"/>
                            </a:solidFill>
                            <a:latin typeface="Cambria Math" panose="02040503050406030204" pitchFamily="18" charset="0"/>
                          </a:rPr>
                        </m:ctrlPr>
                      </m:sSubPr>
                      <m:e>
                        <m:r>
                          <a:rPr lang="it-IT" sz="1600" b="0" i="1" dirty="0" err="1" smtClean="0">
                            <a:solidFill>
                              <a:schemeClr val="tx1"/>
                            </a:solidFill>
                            <a:latin typeface="Cambria Math" panose="02040503050406030204" pitchFamily="18" charset="0"/>
                          </a:rPr>
                          <m:t>𝑃</m:t>
                        </m:r>
                      </m:e>
                      <m:sub>
                        <m:r>
                          <a:rPr lang="it-IT" sz="1600" i="1" dirty="0" err="1" smtClean="0">
                            <a:solidFill>
                              <a:schemeClr val="tx1"/>
                            </a:solidFill>
                            <a:latin typeface="Cambria Math" panose="02040503050406030204" pitchFamily="18" charset="0"/>
                            <a:ea typeface="Cambria Math" panose="02040503050406030204" pitchFamily="18" charset="0"/>
                          </a:rPr>
                          <m:t>𝜌</m:t>
                        </m:r>
                      </m:sub>
                    </m:sSub>
                    <m:r>
                      <a:rPr lang="it-IT" sz="1600" b="0" i="1" dirty="0" err="1" smtClean="0">
                        <a:solidFill>
                          <a:schemeClr val="tx1"/>
                        </a:solidFill>
                        <a:latin typeface="Cambria Math" panose="02040503050406030204" pitchFamily="18" charset="0"/>
                      </a:rPr>
                      <m:t>=</m:t>
                    </m:r>
                  </m:oMath>
                </a14:m>
                <a:r>
                  <a:rPr lang="it-IT" sz="1600" dirty="0" err="1">
                    <a:solidFill>
                      <a:schemeClr val="tx1"/>
                    </a:solidFill>
                    <a:latin typeface="IBM Plex Sans" charset="0"/>
                    <a:ea typeface="IBM Plex Sans" charset="0"/>
                    <a:cs typeface="IBM Plex Sans" charset="0"/>
                  </a:rPr>
                  <a:t> ideal probability distribution</a:t>
                </a:r>
              </a:p>
              <a:p>
                <a:pPr>
                  <a:lnSpc>
                    <a:spcPct val="105000"/>
                  </a:lnSpc>
                  <a:spcBef>
                    <a:spcPts val="1000"/>
                  </a:spcBef>
                </a:pPr>
                <a14:m>
                  <m:oMath xmlns:m="http://schemas.openxmlformats.org/officeDocument/2006/math">
                    <m:r>
                      <a:rPr lang="it-IT" sz="1600" b="0" i="1" dirty="0" err="1" smtClean="0">
                        <a:solidFill>
                          <a:schemeClr val="tx1"/>
                        </a:solidFill>
                        <a:latin typeface="Cambria Math" panose="02040503050406030204" pitchFamily="18" charset="0"/>
                        <a:ea typeface="IBM Plex Sans" charset="0"/>
                        <a:cs typeface="IBM Plex Sans" charset="0"/>
                      </a:rPr>
                      <m:t>𝐴</m:t>
                    </m:r>
                    <m:r>
                      <a:rPr lang="it-IT" sz="1600" b="0" i="1" dirty="0" err="1" smtClean="0">
                        <a:solidFill>
                          <a:schemeClr val="tx1"/>
                        </a:solidFill>
                        <a:latin typeface="Cambria Math" panose="02040503050406030204" pitchFamily="18" charset="0"/>
                        <a:ea typeface="IBM Plex Sans" charset="0"/>
                        <a:cs typeface="IBM Plex Sans" charset="0"/>
                      </a:rPr>
                      <m:t>=</m:t>
                    </m:r>
                  </m:oMath>
                </a14:m>
                <a:r>
                  <a:rPr lang="it-IT" sz="1600" dirty="0" err="1">
                    <a:solidFill>
                      <a:schemeClr val="tx1"/>
                    </a:solidFill>
                    <a:latin typeface="IBM Plex Sans" charset="0"/>
                    <a:ea typeface="IBM Plex Sans" charset="0"/>
                    <a:cs typeface="IBM Plex Sans" charset="0"/>
                  </a:rPr>
                  <a:t> calibration matrix</a:t>
                </a:r>
              </a:p>
              <a:p>
                <a:pPr>
                  <a:lnSpc>
                    <a:spcPct val="105000"/>
                  </a:lnSpc>
                  <a:spcBef>
                    <a:spcPts val="1000"/>
                  </a:spcBef>
                </a:pPr>
                <a14:m>
                  <m:oMath xmlns:m="http://schemas.openxmlformats.org/officeDocument/2006/math">
                    <m:sSub>
                      <m:sSubPr>
                        <m:ctrlPr>
                          <a:rPr lang="it-IT" sz="1600" i="1" dirty="0" err="1" smtClean="0">
                            <a:solidFill>
                              <a:schemeClr val="tx1"/>
                            </a:solidFill>
                            <a:latin typeface="Cambria Math" panose="02040503050406030204" pitchFamily="18" charset="0"/>
                          </a:rPr>
                        </m:ctrlPr>
                      </m:sSubPr>
                      <m:e>
                        <m:acc>
                          <m:accPr>
                            <m:chr m:val="̃"/>
                            <m:ctrlPr>
                              <a:rPr lang="it-IT" sz="1600" i="1" dirty="0" err="1" smtClean="0">
                                <a:solidFill>
                                  <a:schemeClr val="tx1"/>
                                </a:solidFill>
                                <a:latin typeface="Cambria Math" panose="02040503050406030204" pitchFamily="18" charset="0"/>
                              </a:rPr>
                            </m:ctrlPr>
                          </m:accPr>
                          <m:e>
                            <m:r>
                              <a:rPr lang="it-IT" sz="1600" b="0" i="1" dirty="0" err="1" smtClean="0">
                                <a:solidFill>
                                  <a:schemeClr val="tx1"/>
                                </a:solidFill>
                                <a:latin typeface="Cambria Math" panose="02040503050406030204" pitchFamily="18" charset="0"/>
                              </a:rPr>
                              <m:t>𝑃</m:t>
                            </m:r>
                          </m:e>
                        </m:acc>
                      </m:e>
                      <m:sub>
                        <m:r>
                          <a:rPr lang="it-IT" sz="1600" i="1" dirty="0" err="1" smtClean="0">
                            <a:solidFill>
                              <a:schemeClr val="tx1"/>
                            </a:solidFill>
                            <a:latin typeface="Cambria Math" panose="02040503050406030204" pitchFamily="18" charset="0"/>
                            <a:ea typeface="Cambria Math" panose="02040503050406030204" pitchFamily="18" charset="0"/>
                          </a:rPr>
                          <m:t>𝜌</m:t>
                        </m:r>
                      </m:sub>
                    </m:sSub>
                    <m:r>
                      <a:rPr lang="it-IT" sz="1600" b="0" i="1" dirty="0" err="1" smtClean="0">
                        <a:solidFill>
                          <a:schemeClr val="tx1"/>
                        </a:solidFill>
                        <a:latin typeface="Cambria Math" panose="02040503050406030204" pitchFamily="18" charset="0"/>
                      </a:rPr>
                      <m:t>=</m:t>
                    </m:r>
                  </m:oMath>
                </a14:m>
                <a:r>
                  <a:rPr lang="it-IT" sz="1600" dirty="0" err="1">
                    <a:solidFill>
                      <a:schemeClr val="tx1"/>
                    </a:solidFill>
                    <a:latin typeface="IBM Plex Sans" charset="0"/>
                    <a:ea typeface="IBM Plex Sans" charset="0"/>
                    <a:cs typeface="IBM Plex Sans" charset="0"/>
                  </a:rPr>
                  <a:t> experimental probability distribution</a:t>
                </a:r>
              </a:p>
            </p:txBody>
          </p:sp>
        </mc:Choice>
        <mc:Fallback xmlns="">
          <p:sp>
            <p:nvSpPr>
              <p:cNvPr id="5" name="TextBox 4">
                <a:extLst>
                  <a:ext uri="{FF2B5EF4-FFF2-40B4-BE49-F238E27FC236}">
                    <a16:creationId xmlns:a16="http://schemas.microsoft.com/office/drawing/2014/main" id="{488078F8-D2C8-FD42-9217-0059EEFDF086}"/>
                  </a:ext>
                </a:extLst>
              </p:cNvPr>
              <p:cNvSpPr txBox="1">
                <a:spLocks noRot="1" noChangeAspect="1" noMove="1" noResize="1" noEditPoints="1" noAdjustHandles="1" noChangeArrowheads="1" noChangeShapeType="1" noTextEdit="1"/>
              </p:cNvSpPr>
              <p:nvPr/>
            </p:nvSpPr>
            <p:spPr>
              <a:xfrm>
                <a:off x="640080" y="2600370"/>
                <a:ext cx="4983480" cy="1417320"/>
              </a:xfrm>
              <a:prstGeom prst="rect">
                <a:avLst/>
              </a:prstGeom>
              <a:blipFill>
                <a:blip r:embed="rId2"/>
                <a:stretch>
                  <a:fillRect l="-1269" t="-3571"/>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0D4C45D-0E72-CB4F-801B-49BA498B5A32}"/>
                  </a:ext>
                </a:extLst>
              </p:cNvPr>
              <p:cNvSpPr txBox="1"/>
              <p:nvPr/>
            </p:nvSpPr>
            <p:spPr>
              <a:xfrm>
                <a:off x="457200" y="5481062"/>
                <a:ext cx="2194560" cy="530530"/>
              </a:xfrm>
              <a:prstGeom prst="rect">
                <a:avLst/>
              </a:prstGeom>
            </p:spPr>
            <p:txBody>
              <a:bodyPr wrap="none" lIns="0" tIns="0" rIns="0" bIns="0" rtlCol="0">
                <a:noAutofit/>
              </a:bodyPr>
              <a:lstStyle/>
              <a:p>
                <a:pPr>
                  <a:lnSpc>
                    <a:spcPct val="105000"/>
                  </a:lnSpc>
                  <a:spcBef>
                    <a:spcPts val="1000"/>
                  </a:spcBef>
                </a:pPr>
                <a14:m>
                  <m:oMathPara xmlns:m="http://schemas.openxmlformats.org/officeDocument/2006/math">
                    <m:oMathParaPr>
                      <m:jc m:val="centerGroup"/>
                    </m:oMathParaPr>
                    <m:oMath xmlns:m="http://schemas.openxmlformats.org/officeDocument/2006/math">
                      <m:sSub>
                        <m:sSubPr>
                          <m:ctrlPr>
                            <a:rPr lang="it-IT" sz="2800" i="1" dirty="0" err="1">
                              <a:latin typeface="Cambria Math" panose="02040503050406030204" pitchFamily="18" charset="0"/>
                            </a:rPr>
                          </m:ctrlPr>
                        </m:sSubPr>
                        <m:e>
                          <m:r>
                            <a:rPr lang="it-IT" sz="2800" b="0" i="1" dirty="0" err="1">
                              <a:latin typeface="Cambria Math" panose="02040503050406030204" pitchFamily="18" charset="0"/>
                            </a:rPr>
                            <m:t>𝑃</m:t>
                          </m:r>
                        </m:e>
                        <m:sub>
                          <m:r>
                            <a:rPr lang="it-IT" sz="2800" i="1" dirty="0" err="1">
                              <a:latin typeface="Cambria Math" panose="02040503050406030204" pitchFamily="18" charset="0"/>
                              <a:ea typeface="Cambria Math" panose="02040503050406030204" pitchFamily="18" charset="0"/>
                            </a:rPr>
                            <m:t>𝜌</m:t>
                          </m:r>
                        </m:sub>
                      </m:sSub>
                      <m:r>
                        <a:rPr lang="it-IT" sz="2800" i="1" dirty="0" err="1">
                          <a:latin typeface="Cambria Math" panose="02040503050406030204" pitchFamily="18" charset="0"/>
                          <a:ea typeface="Cambria Math" panose="02040503050406030204" pitchFamily="18" charset="0"/>
                        </a:rPr>
                        <m:t>=</m:t>
                      </m:r>
                      <m:sSup>
                        <m:sSupPr>
                          <m:ctrlPr>
                            <a:rPr lang="it-IT" sz="2800" i="1" dirty="0" err="1">
                              <a:latin typeface="Cambria Math" panose="02040503050406030204" pitchFamily="18" charset="0"/>
                              <a:ea typeface="Cambria Math" panose="02040503050406030204" pitchFamily="18" charset="0"/>
                            </a:rPr>
                          </m:ctrlPr>
                        </m:sSupPr>
                        <m:e>
                          <m:r>
                            <a:rPr lang="it-IT" sz="2800" b="0" i="1" dirty="0" err="1">
                              <a:latin typeface="Cambria Math" panose="02040503050406030204" pitchFamily="18" charset="0"/>
                              <a:ea typeface="Cambria Math" panose="02040503050406030204" pitchFamily="18" charset="0"/>
                            </a:rPr>
                            <m:t>𝐴</m:t>
                          </m:r>
                        </m:e>
                        <m:sup>
                          <m:r>
                            <a:rPr lang="it-IT" sz="2800" b="0" i="1" dirty="0" err="1">
                              <a:latin typeface="Cambria Math" panose="02040503050406030204" pitchFamily="18" charset="0"/>
                              <a:ea typeface="Cambria Math" panose="02040503050406030204" pitchFamily="18" charset="0"/>
                            </a:rPr>
                            <m:t>−1</m:t>
                          </m:r>
                        </m:sup>
                      </m:sSup>
                      <m:r>
                        <a:rPr lang="it-IT" sz="2800" i="1" dirty="0" err="1">
                          <a:latin typeface="Cambria Math" panose="02040503050406030204" pitchFamily="18" charset="0"/>
                          <a:ea typeface="Cambria Math" panose="02040503050406030204" pitchFamily="18" charset="0"/>
                        </a:rPr>
                        <m:t>∙</m:t>
                      </m:r>
                      <m:sSub>
                        <m:sSubPr>
                          <m:ctrlPr>
                            <a:rPr lang="it-IT" sz="2800" i="1" dirty="0" err="1">
                              <a:latin typeface="Cambria Math" panose="02040503050406030204" pitchFamily="18" charset="0"/>
                            </a:rPr>
                          </m:ctrlPr>
                        </m:sSubPr>
                        <m:e>
                          <m:acc>
                            <m:accPr>
                              <m:chr m:val="̃"/>
                              <m:ctrlPr>
                                <a:rPr lang="it-IT" sz="2800" i="1" dirty="0" err="1">
                                  <a:latin typeface="Cambria Math" panose="02040503050406030204" pitchFamily="18" charset="0"/>
                                </a:rPr>
                              </m:ctrlPr>
                            </m:accPr>
                            <m:e>
                              <m:r>
                                <a:rPr lang="it-IT" sz="2800" i="1" dirty="0" err="1">
                                  <a:latin typeface="Cambria Math" panose="02040503050406030204" pitchFamily="18" charset="0"/>
                                </a:rPr>
                                <m:t>𝑃</m:t>
                              </m:r>
                            </m:e>
                          </m:acc>
                        </m:e>
                        <m:sub>
                          <m:r>
                            <a:rPr lang="it-IT" sz="2800" i="1" dirty="0" err="1">
                              <a:latin typeface="Cambria Math" panose="02040503050406030204" pitchFamily="18" charset="0"/>
                              <a:ea typeface="Cambria Math" panose="02040503050406030204" pitchFamily="18" charset="0"/>
                            </a:rPr>
                            <m:t>𝜌</m:t>
                          </m:r>
                        </m:sub>
                      </m:sSub>
                    </m:oMath>
                  </m:oMathPara>
                </a14:m>
                <a:endParaRPr lang="it-IT" sz="2800" dirty="0" err="1">
                  <a:solidFill>
                    <a:schemeClr val="tx1"/>
                  </a:solidFill>
                  <a:latin typeface="IBM Plex Sans" charset="0"/>
                  <a:ea typeface="IBM Plex Sans" charset="0"/>
                  <a:cs typeface="IBM Plex Sans" charset="0"/>
                </a:endParaRPr>
              </a:p>
            </p:txBody>
          </p:sp>
        </mc:Choice>
        <mc:Fallback xmlns="">
          <p:sp>
            <p:nvSpPr>
              <p:cNvPr id="6" name="TextBox 5">
                <a:extLst>
                  <a:ext uri="{FF2B5EF4-FFF2-40B4-BE49-F238E27FC236}">
                    <a16:creationId xmlns:a16="http://schemas.microsoft.com/office/drawing/2014/main" id="{F0D4C45D-0E72-CB4F-801B-49BA498B5A32}"/>
                  </a:ext>
                </a:extLst>
              </p:cNvPr>
              <p:cNvSpPr txBox="1">
                <a:spLocks noRot="1" noChangeAspect="1" noMove="1" noResize="1" noEditPoints="1" noAdjustHandles="1" noChangeArrowheads="1" noChangeShapeType="1" noTextEdit="1"/>
              </p:cNvSpPr>
              <p:nvPr/>
            </p:nvSpPr>
            <p:spPr>
              <a:xfrm>
                <a:off x="457200" y="5481062"/>
                <a:ext cx="2194560" cy="530530"/>
              </a:xfrm>
              <a:prstGeom prst="rect">
                <a:avLst/>
              </a:prstGeom>
              <a:blipFill>
                <a:blip r:embed="rId3"/>
                <a:stretch>
                  <a:fillRect t="-4878" b="-17073"/>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F2195DF-F4BD-8349-BCB4-B04C7A704466}"/>
                  </a:ext>
                </a:extLst>
              </p:cNvPr>
              <p:cNvSpPr txBox="1"/>
              <p:nvPr/>
            </p:nvSpPr>
            <p:spPr>
              <a:xfrm>
                <a:off x="7457436" y="1691640"/>
                <a:ext cx="4709160" cy="2899797"/>
              </a:xfrm>
              <a:prstGeom prst="rect">
                <a:avLst/>
              </a:prstGeom>
            </p:spPr>
            <p:txBody>
              <a:bodyPr wrap="none" lIns="0" tIns="0" rIns="0" bIns="0" rtlCol="0">
                <a:noAutofit/>
              </a:bodyPr>
              <a:lstStyle/>
              <a:p>
                <a:pPr>
                  <a:lnSpc>
                    <a:spcPct val="105000"/>
                  </a:lnSpc>
                  <a:spcBef>
                    <a:spcPts val="1000"/>
                  </a:spcBef>
                </a:pPr>
                <a14:m>
                  <m:oMathPara xmlns:m="http://schemas.openxmlformats.org/officeDocument/2006/math">
                    <m:oMathParaPr>
                      <m:jc m:val="centerGroup"/>
                    </m:oMathParaPr>
                    <m:oMath xmlns:m="http://schemas.openxmlformats.org/officeDocument/2006/math">
                      <m:sSub>
                        <m:sSubPr>
                          <m:ctrlPr>
                            <a:rPr lang="it-IT" sz="2000" b="0" i="1" dirty="0" err="1" smtClean="0">
                              <a:solidFill>
                                <a:schemeClr val="tx1"/>
                              </a:solidFill>
                              <a:latin typeface="Cambria Math" panose="02040503050406030204" pitchFamily="18" charset="0"/>
                            </a:rPr>
                          </m:ctrlPr>
                        </m:sSubPr>
                        <m:e>
                          <m:r>
                            <a:rPr lang="it-IT" sz="2000" b="0" i="1" dirty="0" err="1" smtClean="0">
                              <a:solidFill>
                                <a:schemeClr val="tx1"/>
                              </a:solidFill>
                              <a:latin typeface="Cambria Math" panose="02040503050406030204" pitchFamily="18" charset="0"/>
                            </a:rPr>
                            <m:t>𝐴</m:t>
                          </m:r>
                        </m:e>
                        <m:sub>
                          <m:r>
                            <a:rPr lang="it-IT" sz="2000" b="0" i="1" dirty="0" err="1" smtClean="0">
                              <a:solidFill>
                                <a:schemeClr val="tx1"/>
                              </a:solidFill>
                              <a:latin typeface="Cambria Math" panose="02040503050406030204" pitchFamily="18" charset="0"/>
                            </a:rPr>
                            <m:t>𝑖𝑑𝑒𝑎𝑙</m:t>
                          </m:r>
                        </m:sub>
                      </m:sSub>
                      <m:r>
                        <a:rPr lang="it-IT" sz="2000" b="0" i="1" dirty="0" err="1" smtClean="0">
                          <a:solidFill>
                            <a:schemeClr val="tx1"/>
                          </a:solidFill>
                          <a:latin typeface="Cambria Math" panose="02040503050406030204" pitchFamily="18" charset="0"/>
                        </a:rPr>
                        <m:t>=</m:t>
                      </m:r>
                      <m:d>
                        <m:dPr>
                          <m:ctrlPr>
                            <a:rPr lang="it-IT" sz="2000" i="1" dirty="0" err="1" smtClean="0">
                              <a:solidFill>
                                <a:schemeClr val="tx1"/>
                              </a:solidFill>
                              <a:latin typeface="Cambria Math" panose="02040503050406030204" pitchFamily="18" charset="0"/>
                            </a:rPr>
                          </m:ctrlPr>
                        </m:dPr>
                        <m:e>
                          <m:m>
                            <m:mPr>
                              <m:mcs>
                                <m:mc>
                                  <m:mcPr>
                                    <m:count m:val="2"/>
                                    <m:mcJc m:val="center"/>
                                  </m:mcPr>
                                </m:mc>
                              </m:mcs>
                              <m:ctrlPr>
                                <a:rPr lang="it-IT" sz="2000" i="1" dirty="0" err="1" smtClean="0">
                                  <a:solidFill>
                                    <a:schemeClr val="tx1"/>
                                  </a:solidFill>
                                  <a:latin typeface="Cambria Math" panose="02040503050406030204" pitchFamily="18" charset="0"/>
                                </a:rPr>
                              </m:ctrlPr>
                            </m:mPr>
                            <m:mr>
                              <m:e>
                                <m:m>
                                  <m:mPr>
                                    <m:mcs>
                                      <m:mc>
                                        <m:mcPr>
                                          <m:count m:val="2"/>
                                          <m:mcJc m:val="center"/>
                                        </m:mcPr>
                                      </m:mc>
                                    </m:mcs>
                                    <m:ctrlPr>
                                      <a:rPr lang="it-IT" sz="2000" i="1" dirty="0" err="1" smtClean="0">
                                        <a:solidFill>
                                          <a:schemeClr val="tx1"/>
                                        </a:solidFill>
                                        <a:latin typeface="Cambria Math" panose="02040503050406030204" pitchFamily="18" charset="0"/>
                                      </a:rPr>
                                    </m:ctrlPr>
                                  </m:mPr>
                                  <m:mr>
                                    <m:e>
                                      <m:r>
                                        <m:rPr>
                                          <m:brk m:alnAt="7"/>
                                        </m:rPr>
                                        <a:rPr lang="it-IT" sz="2000" b="0" i="1" dirty="0" err="1" smtClean="0">
                                          <a:solidFill>
                                            <a:schemeClr val="tx1"/>
                                          </a:solidFill>
                                          <a:latin typeface="Cambria Math" panose="02040503050406030204" pitchFamily="18" charset="0"/>
                                        </a:rPr>
                                        <m:t>1</m:t>
                                      </m:r>
                                    </m:e>
                                    <m:e>
                                      <m:r>
                                        <a:rPr lang="it-IT" sz="2000" b="0" i="1" dirty="0" err="1" smtClean="0">
                                          <a:solidFill>
                                            <a:schemeClr val="tx1"/>
                                          </a:solidFill>
                                          <a:latin typeface="Cambria Math" panose="02040503050406030204" pitchFamily="18" charset="0"/>
                                        </a:rPr>
                                        <m:t>0</m:t>
                                      </m:r>
                                    </m:e>
                                  </m:mr>
                                  <m:mr>
                                    <m:e>
                                      <m:r>
                                        <a:rPr lang="it-IT" sz="2000" b="0" i="1" dirty="0" err="1" smtClean="0">
                                          <a:solidFill>
                                            <a:schemeClr val="tx1"/>
                                          </a:solidFill>
                                          <a:latin typeface="Cambria Math" panose="02040503050406030204" pitchFamily="18" charset="0"/>
                                        </a:rPr>
                                        <m:t>0</m:t>
                                      </m:r>
                                    </m:e>
                                    <m:e>
                                      <m:r>
                                        <a:rPr lang="it-IT" sz="2000" b="0" i="1" dirty="0" err="1" smtClean="0">
                                          <a:solidFill>
                                            <a:schemeClr val="tx1"/>
                                          </a:solidFill>
                                          <a:latin typeface="Cambria Math" panose="02040503050406030204" pitchFamily="18" charset="0"/>
                                        </a:rPr>
                                        <m:t>1</m:t>
                                      </m:r>
                                    </m:e>
                                  </m:mr>
                                </m:m>
                              </m:e>
                              <m:e>
                                <m:m>
                                  <m:mPr>
                                    <m:mcs>
                                      <m:mc>
                                        <m:mcPr>
                                          <m:count m:val="2"/>
                                          <m:mcJc m:val="center"/>
                                        </m:mcPr>
                                      </m:mc>
                                    </m:mcs>
                                    <m:ctrlPr>
                                      <a:rPr lang="it-IT" sz="2000" i="1" dirty="0" err="1" smtClean="0">
                                        <a:solidFill>
                                          <a:schemeClr val="tx1"/>
                                        </a:solidFill>
                                        <a:latin typeface="Cambria Math" panose="02040503050406030204" pitchFamily="18" charset="0"/>
                                      </a:rPr>
                                    </m:ctrlPr>
                                  </m:mPr>
                                  <m:mr>
                                    <m:e>
                                      <m:r>
                                        <m:rPr>
                                          <m:brk m:alnAt="7"/>
                                        </m:rPr>
                                        <a:rPr lang="it-IT" sz="2000" b="0" i="1" dirty="0" err="1" smtClean="0">
                                          <a:solidFill>
                                            <a:schemeClr val="tx1"/>
                                          </a:solidFill>
                                          <a:latin typeface="Cambria Math" panose="02040503050406030204" pitchFamily="18" charset="0"/>
                                        </a:rPr>
                                        <m:t>0</m:t>
                                      </m:r>
                                    </m:e>
                                    <m:e>
                                      <m:r>
                                        <a:rPr lang="it-IT" sz="2000" b="0" i="1" dirty="0" err="1" smtClean="0">
                                          <a:solidFill>
                                            <a:schemeClr val="tx1"/>
                                          </a:solidFill>
                                          <a:latin typeface="Cambria Math" panose="02040503050406030204" pitchFamily="18" charset="0"/>
                                        </a:rPr>
                                        <m:t>0</m:t>
                                      </m:r>
                                    </m:e>
                                  </m:mr>
                                  <m:mr>
                                    <m:e>
                                      <m:r>
                                        <a:rPr lang="it-IT" sz="2000" b="0" i="1" dirty="0" err="1" smtClean="0">
                                          <a:solidFill>
                                            <a:schemeClr val="tx1"/>
                                          </a:solidFill>
                                          <a:latin typeface="Cambria Math" panose="02040503050406030204" pitchFamily="18" charset="0"/>
                                        </a:rPr>
                                        <m:t>0</m:t>
                                      </m:r>
                                    </m:e>
                                    <m:e>
                                      <m:r>
                                        <a:rPr lang="it-IT" sz="2000" b="0" i="1" dirty="0" err="1" smtClean="0">
                                          <a:solidFill>
                                            <a:schemeClr val="tx1"/>
                                          </a:solidFill>
                                          <a:latin typeface="Cambria Math" panose="02040503050406030204" pitchFamily="18" charset="0"/>
                                        </a:rPr>
                                        <m:t>0</m:t>
                                      </m:r>
                                    </m:e>
                                  </m:mr>
                                </m:m>
                              </m:e>
                            </m:mr>
                            <m:mr>
                              <m:e>
                                <m:m>
                                  <m:mPr>
                                    <m:mcs>
                                      <m:mc>
                                        <m:mcPr>
                                          <m:count m:val="2"/>
                                          <m:mcJc m:val="center"/>
                                        </m:mcPr>
                                      </m:mc>
                                    </m:mcs>
                                    <m:ctrlPr>
                                      <a:rPr lang="it-IT" sz="2000" i="1" dirty="0" err="1" smtClean="0">
                                        <a:solidFill>
                                          <a:schemeClr val="tx1"/>
                                        </a:solidFill>
                                        <a:latin typeface="Cambria Math" panose="02040503050406030204" pitchFamily="18" charset="0"/>
                                      </a:rPr>
                                    </m:ctrlPr>
                                  </m:mPr>
                                  <m:mr>
                                    <m:e>
                                      <m:r>
                                        <m:rPr>
                                          <m:brk m:alnAt="7"/>
                                        </m:rPr>
                                        <a:rPr lang="it-IT" sz="2000" b="0" i="1" dirty="0" err="1" smtClean="0">
                                          <a:solidFill>
                                            <a:schemeClr val="tx1"/>
                                          </a:solidFill>
                                          <a:latin typeface="Cambria Math" panose="02040503050406030204" pitchFamily="18" charset="0"/>
                                        </a:rPr>
                                        <m:t>0</m:t>
                                      </m:r>
                                    </m:e>
                                    <m:e>
                                      <m:r>
                                        <a:rPr lang="it-IT" sz="2000" b="0" i="1" dirty="0" err="1" smtClean="0">
                                          <a:solidFill>
                                            <a:schemeClr val="tx1"/>
                                          </a:solidFill>
                                          <a:latin typeface="Cambria Math" panose="02040503050406030204" pitchFamily="18" charset="0"/>
                                        </a:rPr>
                                        <m:t>0</m:t>
                                      </m:r>
                                    </m:e>
                                  </m:mr>
                                  <m:mr>
                                    <m:e>
                                      <m:r>
                                        <a:rPr lang="it-IT" sz="2000" b="0" i="1" dirty="0" err="1" smtClean="0">
                                          <a:solidFill>
                                            <a:schemeClr val="tx1"/>
                                          </a:solidFill>
                                          <a:latin typeface="Cambria Math" panose="02040503050406030204" pitchFamily="18" charset="0"/>
                                        </a:rPr>
                                        <m:t>0</m:t>
                                      </m:r>
                                    </m:e>
                                    <m:e>
                                      <m:r>
                                        <a:rPr lang="it-IT" sz="2000" b="0" i="1" dirty="0" err="1" smtClean="0">
                                          <a:solidFill>
                                            <a:schemeClr val="tx1"/>
                                          </a:solidFill>
                                          <a:latin typeface="Cambria Math" panose="02040503050406030204" pitchFamily="18" charset="0"/>
                                        </a:rPr>
                                        <m:t>0</m:t>
                                      </m:r>
                                    </m:e>
                                  </m:mr>
                                </m:m>
                              </m:e>
                              <m:e>
                                <m:m>
                                  <m:mPr>
                                    <m:mcs>
                                      <m:mc>
                                        <m:mcPr>
                                          <m:count m:val="2"/>
                                          <m:mcJc m:val="center"/>
                                        </m:mcPr>
                                      </m:mc>
                                    </m:mcs>
                                    <m:ctrlPr>
                                      <a:rPr lang="it-IT" sz="2000" i="1" dirty="0" err="1" smtClean="0">
                                        <a:solidFill>
                                          <a:schemeClr val="tx1"/>
                                        </a:solidFill>
                                        <a:latin typeface="Cambria Math" panose="02040503050406030204" pitchFamily="18" charset="0"/>
                                      </a:rPr>
                                    </m:ctrlPr>
                                  </m:mPr>
                                  <m:mr>
                                    <m:e>
                                      <m:r>
                                        <m:rPr>
                                          <m:brk m:alnAt="7"/>
                                        </m:rPr>
                                        <a:rPr lang="it-IT" sz="2000" b="0" i="1" dirty="0" err="1" smtClean="0">
                                          <a:solidFill>
                                            <a:schemeClr val="tx1"/>
                                          </a:solidFill>
                                          <a:latin typeface="Cambria Math" panose="02040503050406030204" pitchFamily="18" charset="0"/>
                                        </a:rPr>
                                        <m:t>1</m:t>
                                      </m:r>
                                    </m:e>
                                    <m:e>
                                      <m:r>
                                        <a:rPr lang="it-IT" sz="2000" b="0" i="1" dirty="0" err="1" smtClean="0">
                                          <a:solidFill>
                                            <a:schemeClr val="tx1"/>
                                          </a:solidFill>
                                          <a:latin typeface="Cambria Math" panose="02040503050406030204" pitchFamily="18" charset="0"/>
                                        </a:rPr>
                                        <m:t>0</m:t>
                                      </m:r>
                                    </m:e>
                                  </m:mr>
                                  <m:mr>
                                    <m:e>
                                      <m:r>
                                        <a:rPr lang="it-IT" sz="2000" b="0" i="1" dirty="0" err="1" smtClean="0">
                                          <a:solidFill>
                                            <a:schemeClr val="tx1"/>
                                          </a:solidFill>
                                          <a:latin typeface="Cambria Math" panose="02040503050406030204" pitchFamily="18" charset="0"/>
                                        </a:rPr>
                                        <m:t>0</m:t>
                                      </m:r>
                                    </m:e>
                                    <m:e>
                                      <m:r>
                                        <a:rPr lang="it-IT" sz="2000" b="0" i="1" dirty="0" err="1" smtClean="0">
                                          <a:solidFill>
                                            <a:schemeClr val="tx1"/>
                                          </a:solidFill>
                                          <a:latin typeface="Cambria Math" panose="02040503050406030204" pitchFamily="18" charset="0"/>
                                        </a:rPr>
                                        <m:t>1</m:t>
                                      </m:r>
                                    </m:e>
                                  </m:mr>
                                </m:m>
                              </m:e>
                            </m:mr>
                          </m:m>
                        </m:e>
                      </m:d>
                    </m:oMath>
                  </m:oMathPara>
                </a14:m>
                <a:endParaRPr lang="it-IT" sz="2000" dirty="0" err="1">
                  <a:solidFill>
                    <a:schemeClr val="tx1"/>
                  </a:solidFill>
                  <a:latin typeface="IBM Plex Sans" charset="0"/>
                  <a:ea typeface="IBM Plex Sans" charset="0"/>
                  <a:cs typeface="IBM Plex Sans" charset="0"/>
                </a:endParaRPr>
              </a:p>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a:p>
                <a:pPr>
                  <a:lnSpc>
                    <a:spcPct val="105000"/>
                  </a:lnSpc>
                  <a:spcBef>
                    <a:spcPts val="1000"/>
                  </a:spcBef>
                </a:pPr>
                <a14:m>
                  <m:oMathPara xmlns:m="http://schemas.openxmlformats.org/officeDocument/2006/math">
                    <m:oMathParaPr>
                      <m:jc m:val="centerGroup"/>
                    </m:oMathParaPr>
                    <m:oMath xmlns:m="http://schemas.openxmlformats.org/officeDocument/2006/math">
                      <m:sSub>
                        <m:sSubPr>
                          <m:ctrlPr>
                            <a:rPr lang="it-IT" sz="2000" i="1" dirty="0" err="1">
                              <a:latin typeface="Cambria Math" panose="02040503050406030204" pitchFamily="18" charset="0"/>
                            </a:rPr>
                          </m:ctrlPr>
                        </m:sSubPr>
                        <m:e>
                          <m:r>
                            <a:rPr lang="it-IT" sz="2000" i="1" dirty="0" err="1">
                              <a:latin typeface="Cambria Math" panose="02040503050406030204" pitchFamily="18" charset="0"/>
                            </a:rPr>
                            <m:t>𝐴</m:t>
                          </m:r>
                        </m:e>
                        <m:sub>
                          <m:r>
                            <a:rPr lang="it-IT" sz="2000" b="0" i="1" dirty="0" err="1">
                              <a:latin typeface="Cambria Math" panose="02040503050406030204" pitchFamily="18" charset="0"/>
                            </a:rPr>
                            <m:t>𝑛𝑜𝑖𝑠𝑦</m:t>
                          </m:r>
                        </m:sub>
                      </m:sSub>
                      <m:r>
                        <a:rPr lang="it-IT" sz="2000" i="1" dirty="0" err="1">
                          <a:latin typeface="Cambria Math" panose="02040503050406030204" pitchFamily="18" charset="0"/>
                          <a:ea typeface="Cambria Math" panose="02040503050406030204" pitchFamily="18" charset="0"/>
                        </a:rPr>
                        <m:t>~</m:t>
                      </m:r>
                      <m:d>
                        <m:dPr>
                          <m:ctrlPr>
                            <a:rPr lang="it-IT" sz="2000" i="1" dirty="0" err="1">
                              <a:latin typeface="Cambria Math" panose="02040503050406030204" pitchFamily="18" charset="0"/>
                            </a:rPr>
                          </m:ctrlPr>
                        </m:dPr>
                        <m:e>
                          <m:m>
                            <m:mPr>
                              <m:mcs>
                                <m:mc>
                                  <m:mcPr>
                                    <m:count m:val="2"/>
                                    <m:mcJc m:val="center"/>
                                  </m:mcPr>
                                </m:mc>
                              </m:mcs>
                              <m:ctrlPr>
                                <a:rPr lang="it-IT" sz="2000" i="1" dirty="0" err="1">
                                  <a:latin typeface="Cambria Math" panose="02040503050406030204" pitchFamily="18" charset="0"/>
                                </a:rPr>
                              </m:ctrlPr>
                            </m:mPr>
                            <m:mr>
                              <m:e>
                                <m:m>
                                  <m:mPr>
                                    <m:mcs>
                                      <m:mc>
                                        <m:mcPr>
                                          <m:count m:val="2"/>
                                          <m:mcJc m:val="center"/>
                                        </m:mcPr>
                                      </m:mc>
                                    </m:mcs>
                                    <m:ctrlPr>
                                      <a:rPr lang="it-IT" sz="2000" i="1" dirty="0" err="1">
                                        <a:latin typeface="Cambria Math" panose="02040503050406030204" pitchFamily="18" charset="0"/>
                                      </a:rPr>
                                    </m:ctrlPr>
                                  </m:mPr>
                                  <m:mr>
                                    <m:e>
                                      <m:r>
                                        <m:rPr>
                                          <m:brk m:alnAt="7"/>
                                        </m:rPr>
                                        <a:rPr lang="it-IT" sz="2000" b="0" i="1" dirty="0" err="1">
                                          <a:latin typeface="Cambria Math" panose="02040503050406030204" pitchFamily="18" charset="0"/>
                                        </a:rPr>
                                        <m:t>0</m:t>
                                      </m:r>
                                      <m:r>
                                        <a:rPr lang="it-IT" sz="2000" b="0" i="1" dirty="0" err="1">
                                          <a:latin typeface="Cambria Math" panose="02040503050406030204" pitchFamily="18" charset="0"/>
                                        </a:rPr>
                                        <m:t>.81</m:t>
                                      </m:r>
                                    </m:e>
                                    <m:e>
                                      <m:r>
                                        <a:rPr lang="it-IT" sz="2000" b="0" i="1" dirty="0" err="1">
                                          <a:latin typeface="Cambria Math" panose="02040503050406030204" pitchFamily="18" charset="0"/>
                                        </a:rPr>
                                        <m:t>0.24</m:t>
                                      </m:r>
                                    </m:e>
                                  </m:mr>
                                  <m:mr>
                                    <m:e>
                                      <m:r>
                                        <a:rPr lang="it-IT" sz="2000" b="0" i="1" dirty="0" err="1">
                                          <a:latin typeface="Cambria Math" panose="02040503050406030204" pitchFamily="18" charset="0"/>
                                        </a:rPr>
                                        <m:t>0.08</m:t>
                                      </m:r>
                                    </m:e>
                                    <m:e>
                                      <m:r>
                                        <a:rPr lang="it-IT" sz="2000" b="0" i="1" dirty="0" err="1">
                                          <a:latin typeface="Cambria Math" panose="02040503050406030204" pitchFamily="18" charset="0"/>
                                        </a:rPr>
                                        <m:t>0.65</m:t>
                                      </m:r>
                                    </m:e>
                                  </m:mr>
                                </m:m>
                              </m:e>
                              <m:e>
                                <m:m>
                                  <m:mPr>
                                    <m:mcs>
                                      <m:mc>
                                        <m:mcPr>
                                          <m:count m:val="2"/>
                                          <m:mcJc m:val="center"/>
                                        </m:mcPr>
                                      </m:mc>
                                    </m:mcs>
                                    <m:ctrlPr>
                                      <a:rPr lang="it-IT" sz="2000" i="1" dirty="0" err="1">
                                        <a:latin typeface="Cambria Math" panose="02040503050406030204" pitchFamily="18" charset="0"/>
                                      </a:rPr>
                                    </m:ctrlPr>
                                  </m:mPr>
                                  <m:mr>
                                    <m:e>
                                      <m:r>
                                        <m:rPr>
                                          <m:brk m:alnAt="7"/>
                                        </m:rPr>
                                        <a:rPr lang="it-IT" sz="2000" b="0" i="1" dirty="0" err="1">
                                          <a:latin typeface="Cambria Math" panose="02040503050406030204" pitchFamily="18" charset="0"/>
                                        </a:rPr>
                                        <m:t>0</m:t>
                                      </m:r>
                                      <m:r>
                                        <a:rPr lang="it-IT" sz="2000" b="0" i="1" dirty="0" err="1">
                                          <a:latin typeface="Cambria Math" panose="02040503050406030204" pitchFamily="18" charset="0"/>
                                        </a:rPr>
                                        <m:t>.21</m:t>
                                      </m:r>
                                    </m:e>
                                    <m:e>
                                      <m:r>
                                        <a:rPr lang="it-IT" sz="2000" i="1" dirty="0" err="1">
                                          <a:latin typeface="Cambria Math" panose="02040503050406030204" pitchFamily="18" charset="0"/>
                                        </a:rPr>
                                        <m:t>0</m:t>
                                      </m:r>
                                      <m:r>
                                        <a:rPr lang="it-IT" sz="2000" b="0" i="1" dirty="0" err="1">
                                          <a:latin typeface="Cambria Math" panose="02040503050406030204" pitchFamily="18" charset="0"/>
                                        </a:rPr>
                                        <m:t>.05</m:t>
                                      </m:r>
                                    </m:e>
                                  </m:mr>
                                  <m:mr>
                                    <m:e>
                                      <m:r>
                                        <a:rPr lang="it-IT" sz="2000" i="1" dirty="0" err="1">
                                          <a:latin typeface="Cambria Math" panose="02040503050406030204" pitchFamily="18" charset="0"/>
                                        </a:rPr>
                                        <m:t>0</m:t>
                                      </m:r>
                                      <m:r>
                                        <a:rPr lang="it-IT" sz="2000" b="0" i="1" dirty="0" err="1">
                                          <a:latin typeface="Cambria Math" panose="02040503050406030204" pitchFamily="18" charset="0"/>
                                        </a:rPr>
                                        <m:t>.03</m:t>
                                      </m:r>
                                    </m:e>
                                    <m:e>
                                      <m:r>
                                        <a:rPr lang="it-IT" sz="2000" i="1" dirty="0" err="1">
                                          <a:latin typeface="Cambria Math" panose="02040503050406030204" pitchFamily="18" charset="0"/>
                                        </a:rPr>
                                        <m:t>0</m:t>
                                      </m:r>
                                      <m:r>
                                        <a:rPr lang="it-IT" sz="2000" b="0" i="1" dirty="0" err="1">
                                          <a:latin typeface="Cambria Math" panose="02040503050406030204" pitchFamily="18" charset="0"/>
                                        </a:rPr>
                                        <m:t>.19</m:t>
                                      </m:r>
                                    </m:e>
                                  </m:mr>
                                </m:m>
                              </m:e>
                            </m:mr>
                            <m:mr>
                              <m:e>
                                <m:m>
                                  <m:mPr>
                                    <m:mcs>
                                      <m:mc>
                                        <m:mcPr>
                                          <m:count m:val="2"/>
                                          <m:mcJc m:val="center"/>
                                        </m:mcPr>
                                      </m:mc>
                                    </m:mcs>
                                    <m:ctrlPr>
                                      <a:rPr lang="it-IT" sz="2000" i="1" dirty="0" err="1">
                                        <a:latin typeface="Cambria Math" panose="02040503050406030204" pitchFamily="18" charset="0"/>
                                      </a:rPr>
                                    </m:ctrlPr>
                                  </m:mPr>
                                  <m:mr>
                                    <m:e>
                                      <m:r>
                                        <m:rPr>
                                          <m:brk m:alnAt="7"/>
                                        </m:rPr>
                                        <a:rPr lang="it-IT" sz="2000" i="1" dirty="0" err="1">
                                          <a:latin typeface="Cambria Math" panose="02040503050406030204" pitchFamily="18" charset="0"/>
                                        </a:rPr>
                                        <m:t>0</m:t>
                                      </m:r>
                                      <m:r>
                                        <a:rPr lang="it-IT" sz="2000" b="0" i="1" dirty="0" err="1">
                                          <a:latin typeface="Cambria Math" panose="02040503050406030204" pitchFamily="18" charset="0"/>
                                        </a:rPr>
                                        <m:t>.09</m:t>
                                      </m:r>
                                    </m:e>
                                    <m:e>
                                      <m:r>
                                        <a:rPr lang="it-IT" sz="2000" i="1" dirty="0" err="1">
                                          <a:latin typeface="Cambria Math" panose="02040503050406030204" pitchFamily="18" charset="0"/>
                                        </a:rPr>
                                        <m:t>0</m:t>
                                      </m:r>
                                      <m:r>
                                        <a:rPr lang="it-IT" sz="2000" b="0" i="1" dirty="0" err="1">
                                          <a:latin typeface="Cambria Math" panose="02040503050406030204" pitchFamily="18" charset="0"/>
                                        </a:rPr>
                                        <m:t>.02</m:t>
                                      </m:r>
                                    </m:e>
                                  </m:mr>
                                  <m:mr>
                                    <m:e>
                                      <m:r>
                                        <a:rPr lang="it-IT" sz="2000" i="1" dirty="0" err="1">
                                          <a:latin typeface="Cambria Math" panose="02040503050406030204" pitchFamily="18" charset="0"/>
                                        </a:rPr>
                                        <m:t>0</m:t>
                                      </m:r>
                                      <m:r>
                                        <a:rPr lang="it-IT" sz="2000" b="0" i="1" dirty="0" err="1">
                                          <a:latin typeface="Cambria Math" panose="02040503050406030204" pitchFamily="18" charset="0"/>
                                        </a:rPr>
                                        <m:t>.01</m:t>
                                      </m:r>
                                    </m:e>
                                    <m:e>
                                      <m:r>
                                        <a:rPr lang="it-IT" sz="2000" b="0" i="1" dirty="0" err="1">
                                          <a:latin typeface="Cambria Math" panose="02040503050406030204" pitchFamily="18" charset="0"/>
                                        </a:rPr>
                                        <m:t>0.08</m:t>
                                      </m:r>
                                    </m:e>
                                  </m:mr>
                                </m:m>
                              </m:e>
                              <m:e>
                                <m:m>
                                  <m:mPr>
                                    <m:mcs>
                                      <m:mc>
                                        <m:mcPr>
                                          <m:count m:val="2"/>
                                          <m:mcJc m:val="center"/>
                                        </m:mcPr>
                                      </m:mc>
                                    </m:mcs>
                                    <m:ctrlPr>
                                      <a:rPr lang="it-IT" sz="2000" i="1" dirty="0" err="1">
                                        <a:latin typeface="Cambria Math" panose="02040503050406030204" pitchFamily="18" charset="0"/>
                                      </a:rPr>
                                    </m:ctrlPr>
                                  </m:mPr>
                                  <m:mr>
                                    <m:e>
                                      <m:r>
                                        <m:rPr>
                                          <m:brk m:alnAt="7"/>
                                        </m:rPr>
                                        <a:rPr lang="it-IT" sz="2000" b="0" i="1" dirty="0" err="1">
                                          <a:latin typeface="Cambria Math" panose="02040503050406030204" pitchFamily="18" charset="0"/>
                                        </a:rPr>
                                        <m:t>0</m:t>
                                      </m:r>
                                      <m:r>
                                        <a:rPr lang="it-IT" sz="2000" b="0" i="1" dirty="0" err="1">
                                          <a:latin typeface="Cambria Math" panose="02040503050406030204" pitchFamily="18" charset="0"/>
                                        </a:rPr>
                                        <m:t>.69</m:t>
                                      </m:r>
                                    </m:e>
                                    <m:e>
                                      <m:r>
                                        <a:rPr lang="it-IT" sz="2000" i="1" dirty="0" err="1">
                                          <a:latin typeface="Cambria Math" panose="02040503050406030204" pitchFamily="18" charset="0"/>
                                        </a:rPr>
                                        <m:t>0</m:t>
                                      </m:r>
                                      <m:r>
                                        <a:rPr lang="it-IT" sz="2000" b="0" i="1" dirty="0" err="1">
                                          <a:latin typeface="Cambria Math" panose="02040503050406030204" pitchFamily="18" charset="0"/>
                                        </a:rPr>
                                        <m:t>.21</m:t>
                                      </m:r>
                                    </m:e>
                                  </m:mr>
                                  <m:mr>
                                    <m:e>
                                      <m:r>
                                        <a:rPr lang="it-IT" sz="2000" i="1" dirty="0" err="1">
                                          <a:latin typeface="Cambria Math" panose="02040503050406030204" pitchFamily="18" charset="0"/>
                                        </a:rPr>
                                        <m:t>0</m:t>
                                      </m:r>
                                      <m:r>
                                        <a:rPr lang="it-IT" sz="2000" b="0" i="1" dirty="0" err="1">
                                          <a:latin typeface="Cambria Math" panose="02040503050406030204" pitchFamily="18" charset="0"/>
                                        </a:rPr>
                                        <m:t>.07</m:t>
                                      </m:r>
                                    </m:e>
                                    <m:e>
                                      <m:r>
                                        <a:rPr lang="it-IT" sz="2000" b="0" i="1" dirty="0" err="1">
                                          <a:latin typeface="Cambria Math" panose="02040503050406030204" pitchFamily="18" charset="0"/>
                                        </a:rPr>
                                        <m:t>0.55</m:t>
                                      </m:r>
                                    </m:e>
                                  </m:mr>
                                </m:m>
                              </m:e>
                            </m:mr>
                          </m:m>
                        </m:e>
                      </m:d>
                    </m:oMath>
                  </m:oMathPara>
                </a14:m>
                <a:endParaRPr lang="it-IT" sz="2000" dirty="0" err="1">
                  <a:solidFill>
                    <a:schemeClr val="tx1"/>
                  </a:solidFill>
                  <a:latin typeface="IBM Plex Sans" charset="0"/>
                  <a:ea typeface="IBM Plex Sans" charset="0"/>
                  <a:cs typeface="IBM Plex Sans" charset="0"/>
                </a:endParaRPr>
              </a:p>
            </p:txBody>
          </p:sp>
        </mc:Choice>
        <mc:Fallback xmlns="">
          <p:sp>
            <p:nvSpPr>
              <p:cNvPr id="7" name="TextBox 6">
                <a:extLst>
                  <a:ext uri="{FF2B5EF4-FFF2-40B4-BE49-F238E27FC236}">
                    <a16:creationId xmlns:a16="http://schemas.microsoft.com/office/drawing/2014/main" id="{DF2195DF-F4BD-8349-BCB4-B04C7A704466}"/>
                  </a:ext>
                </a:extLst>
              </p:cNvPr>
              <p:cNvSpPr txBox="1">
                <a:spLocks noRot="1" noChangeAspect="1" noMove="1" noResize="1" noEditPoints="1" noAdjustHandles="1" noChangeArrowheads="1" noChangeShapeType="1" noTextEdit="1"/>
              </p:cNvSpPr>
              <p:nvPr/>
            </p:nvSpPr>
            <p:spPr>
              <a:xfrm>
                <a:off x="7457436" y="1691640"/>
                <a:ext cx="4709160" cy="2899797"/>
              </a:xfrm>
              <a:prstGeom prst="rect">
                <a:avLst/>
              </a:prstGeom>
              <a:blipFill>
                <a:blip r:embed="rId4"/>
                <a:stretch>
                  <a:fillRect/>
                </a:stretch>
              </a:blipFill>
            </p:spPr>
            <p:txBody>
              <a:bodyPr/>
              <a:lstStyle/>
              <a:p>
                <a:r>
                  <a:rPr lang="it-IT">
                    <a:noFill/>
                  </a:rPr>
                  <a:t> </a:t>
                </a:r>
              </a:p>
            </p:txBody>
          </p:sp>
        </mc:Fallback>
      </mc:AlternateContent>
      <p:sp>
        <p:nvSpPr>
          <p:cNvPr id="9" name="Rectangle 8">
            <a:extLst>
              <a:ext uri="{FF2B5EF4-FFF2-40B4-BE49-F238E27FC236}">
                <a16:creationId xmlns:a16="http://schemas.microsoft.com/office/drawing/2014/main" id="{63E73B11-1F56-E04C-A692-E65291E1C037}"/>
              </a:ext>
            </a:extLst>
          </p:cNvPr>
          <p:cNvSpPr/>
          <p:nvPr/>
        </p:nvSpPr>
        <p:spPr>
          <a:xfrm>
            <a:off x="3667751" y="5295483"/>
            <a:ext cx="9865369" cy="830997"/>
          </a:xfrm>
          <a:prstGeom prst="rect">
            <a:avLst/>
          </a:prstGeom>
        </p:spPr>
        <p:txBody>
          <a:bodyPr wrap="square">
            <a:spAutoFit/>
          </a:bodyPr>
          <a:lstStyle/>
          <a:p>
            <a:pPr marL="342900" indent="-342900">
              <a:buFont typeface="Wingdings" pitchFamily="2" charset="2"/>
              <a:buChar char="§"/>
            </a:pPr>
            <a:r>
              <a:rPr lang="it-IT" sz="1600">
                <a:latin typeface="IBM Plex Sans" panose="020B0503050203000203" pitchFamily="34" charset="0"/>
              </a:rPr>
              <a:t>Errors can be mitigated by applying inverted calibration matrix to the final result</a:t>
            </a:r>
          </a:p>
          <a:p>
            <a:pPr marL="342900" indent="-342900">
              <a:buFont typeface="Wingdings" pitchFamily="2" charset="2"/>
              <a:buChar char="§"/>
            </a:pPr>
            <a:r>
              <a:rPr lang="it-IT" sz="1600" b="1">
                <a:latin typeface="IBM Plex Sans" panose="020B0503050203000203" pitchFamily="34" charset="0"/>
              </a:rPr>
              <a:t>Qiskit Ignis Mitigation Measurement </a:t>
            </a:r>
            <a:r>
              <a:rPr lang="it-IT" sz="1600">
                <a:latin typeface="IBM Plex Sans" panose="020B0503050203000203" pitchFamily="34" charset="0"/>
              </a:rPr>
              <a:t>can create the calibration matrix for the involved qubits of the chosen quantum chip (with the current calibration)</a:t>
            </a:r>
          </a:p>
        </p:txBody>
      </p:sp>
      <p:sp>
        <p:nvSpPr>
          <p:cNvPr id="10" name="Rectangle 9">
            <a:extLst>
              <a:ext uri="{FF2B5EF4-FFF2-40B4-BE49-F238E27FC236}">
                <a16:creationId xmlns:a16="http://schemas.microsoft.com/office/drawing/2014/main" id="{82E80E73-4CB7-0049-A4F4-BCECB714E7A7}"/>
              </a:ext>
            </a:extLst>
          </p:cNvPr>
          <p:cNvSpPr/>
          <p:nvPr/>
        </p:nvSpPr>
        <p:spPr>
          <a:xfrm>
            <a:off x="3667751" y="4633317"/>
            <a:ext cx="7498080" cy="584775"/>
          </a:xfrm>
          <a:prstGeom prst="rect">
            <a:avLst/>
          </a:prstGeom>
        </p:spPr>
        <p:txBody>
          <a:bodyPr wrap="square">
            <a:spAutoFit/>
          </a:bodyPr>
          <a:lstStyle/>
          <a:p>
            <a:pPr marL="342900" indent="-342900">
              <a:buFont typeface="Wingdings" pitchFamily="2" charset="2"/>
              <a:buChar char="§"/>
            </a:pPr>
            <a:r>
              <a:rPr lang="it-IT" sz="1600">
                <a:latin typeface="IBM Plex Sans" panose="020B0503050203000203" pitchFamily="34" charset="0"/>
              </a:rPr>
              <a:t>Calibration matrix translates the ideal probability distribution into the experimental probability distribution</a:t>
            </a:r>
          </a:p>
        </p:txBody>
      </p:sp>
      <p:sp>
        <p:nvSpPr>
          <p:cNvPr id="15" name="Rectangle 14">
            <a:extLst>
              <a:ext uri="{FF2B5EF4-FFF2-40B4-BE49-F238E27FC236}">
                <a16:creationId xmlns:a16="http://schemas.microsoft.com/office/drawing/2014/main" id="{7EBACC56-B3BF-7240-ACCF-A950A15831FA}"/>
              </a:ext>
            </a:extLst>
          </p:cNvPr>
          <p:cNvSpPr/>
          <p:nvPr/>
        </p:nvSpPr>
        <p:spPr>
          <a:xfrm>
            <a:off x="457200" y="7574220"/>
            <a:ext cx="9326880" cy="253916"/>
          </a:xfrm>
          <a:prstGeom prst="rect">
            <a:avLst/>
          </a:prstGeom>
        </p:spPr>
        <p:txBody>
          <a:bodyPr wrap="square">
            <a:spAutoFit/>
          </a:bodyPr>
          <a:lstStyle/>
          <a:p>
            <a:r>
              <a:rPr lang="it-IT" sz="1050">
                <a:hlinkClick r:id="rId5"/>
              </a:rPr>
              <a:t>https://github.com/Qiskit/</a:t>
            </a:r>
            <a:r>
              <a:rPr lang="it-IT" sz="1050">
                <a:latin typeface="IBM Plex Sans" panose="020B0503050203000203" pitchFamily="34" charset="0"/>
                <a:hlinkClick r:id="rId5"/>
              </a:rPr>
              <a:t>qiskit-community-tutorials</a:t>
            </a:r>
            <a:r>
              <a:rPr lang="it-IT" sz="1050">
                <a:hlinkClick r:id="rId5"/>
              </a:rPr>
              <a:t>/blob/master/ignis/measurement_error_mitigation.ipynb</a:t>
            </a:r>
            <a:endParaRPr lang="it-IT" sz="1050">
              <a:latin typeface="IBM Plex Sans" panose="020B0503050203000203" pitchFamily="34" charset="0"/>
            </a:endParaRP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D1EE2561-1DD8-FF4E-9C6B-45496869AF48}"/>
                  </a:ext>
                </a:extLst>
              </p:cNvPr>
              <p:cNvSpPr/>
              <p:nvPr/>
            </p:nvSpPr>
            <p:spPr>
              <a:xfrm>
                <a:off x="454660" y="4611737"/>
                <a:ext cx="1878591" cy="603563"/>
              </a:xfrm>
              <a:prstGeom prst="rect">
                <a:avLst/>
              </a:prstGeom>
            </p:spPr>
            <p:txBody>
              <a:bodyPr wrap="none">
                <a:spAutoFit/>
              </a:bodyPr>
              <a:lstStyle/>
              <a:p>
                <a:pPr>
                  <a:lnSpc>
                    <a:spcPct val="105000"/>
                  </a:lnSpc>
                  <a:spcBef>
                    <a:spcPts val="1000"/>
                  </a:spcBef>
                </a:pPr>
                <a14:m>
                  <m:oMathPara xmlns:m="http://schemas.openxmlformats.org/officeDocument/2006/math">
                    <m:oMathParaPr>
                      <m:jc m:val="centerGroup"/>
                    </m:oMathParaPr>
                    <m:oMath xmlns:m="http://schemas.openxmlformats.org/officeDocument/2006/math">
                      <m:sSub>
                        <m:sSubPr>
                          <m:ctrlPr>
                            <a:rPr lang="it-IT" sz="2800" i="1" dirty="0" err="1">
                              <a:latin typeface="Cambria Math" panose="02040503050406030204" pitchFamily="18" charset="0"/>
                            </a:rPr>
                          </m:ctrlPr>
                        </m:sSubPr>
                        <m:e>
                          <m:acc>
                            <m:accPr>
                              <m:chr m:val="̃"/>
                              <m:ctrlPr>
                                <a:rPr lang="it-IT" sz="2800" i="1" dirty="0" err="1">
                                  <a:latin typeface="Cambria Math" panose="02040503050406030204" pitchFamily="18" charset="0"/>
                                </a:rPr>
                              </m:ctrlPr>
                            </m:accPr>
                            <m:e>
                              <m:r>
                                <a:rPr lang="it-IT" sz="2800" i="1" dirty="0" err="1">
                                  <a:latin typeface="Cambria Math" panose="02040503050406030204" pitchFamily="18" charset="0"/>
                                </a:rPr>
                                <m:t>𝑃</m:t>
                              </m:r>
                            </m:e>
                          </m:acc>
                        </m:e>
                        <m:sub>
                          <m:r>
                            <a:rPr lang="it-IT" sz="2800" i="1" dirty="0" err="1">
                              <a:latin typeface="Cambria Math" panose="02040503050406030204" pitchFamily="18" charset="0"/>
                              <a:ea typeface="Cambria Math" panose="02040503050406030204" pitchFamily="18" charset="0"/>
                            </a:rPr>
                            <m:t>𝜌</m:t>
                          </m:r>
                        </m:sub>
                      </m:sSub>
                      <m:r>
                        <a:rPr lang="it-IT" sz="2800" i="1" dirty="0" err="1">
                          <a:latin typeface="Cambria Math" panose="02040503050406030204" pitchFamily="18" charset="0"/>
                          <a:ea typeface="Cambria Math" panose="02040503050406030204" pitchFamily="18" charset="0"/>
                        </a:rPr>
                        <m:t>=</m:t>
                      </m:r>
                      <m:r>
                        <a:rPr lang="it-IT" sz="2800" i="1" dirty="0" err="1">
                          <a:latin typeface="Cambria Math" panose="02040503050406030204" pitchFamily="18" charset="0"/>
                          <a:ea typeface="Cambria Math" panose="02040503050406030204" pitchFamily="18" charset="0"/>
                        </a:rPr>
                        <m:t>𝐴</m:t>
                      </m:r>
                      <m:r>
                        <a:rPr lang="it-IT" sz="2800" i="1" dirty="0" err="1">
                          <a:latin typeface="Cambria Math" panose="02040503050406030204" pitchFamily="18" charset="0"/>
                          <a:ea typeface="Cambria Math" panose="02040503050406030204" pitchFamily="18" charset="0"/>
                        </a:rPr>
                        <m:t>∙</m:t>
                      </m:r>
                      <m:sSub>
                        <m:sSubPr>
                          <m:ctrlPr>
                            <a:rPr lang="it-IT" sz="2800" i="1" dirty="0" err="1">
                              <a:latin typeface="Cambria Math" panose="02040503050406030204" pitchFamily="18" charset="0"/>
                              <a:ea typeface="Cambria Math" panose="02040503050406030204" pitchFamily="18" charset="0"/>
                            </a:rPr>
                          </m:ctrlPr>
                        </m:sSubPr>
                        <m:e>
                          <m:r>
                            <a:rPr lang="it-IT" sz="2800" i="1" dirty="0" err="1">
                              <a:latin typeface="Cambria Math" panose="02040503050406030204" pitchFamily="18" charset="0"/>
                              <a:ea typeface="Cambria Math" panose="02040503050406030204" pitchFamily="18" charset="0"/>
                            </a:rPr>
                            <m:t>𝑃</m:t>
                          </m:r>
                        </m:e>
                        <m:sub>
                          <m:r>
                            <a:rPr lang="it-IT" sz="2800" i="1" dirty="0" err="1">
                              <a:latin typeface="Cambria Math" panose="02040503050406030204" pitchFamily="18" charset="0"/>
                              <a:ea typeface="Cambria Math" panose="02040503050406030204" pitchFamily="18" charset="0"/>
                            </a:rPr>
                            <m:t>𝜌</m:t>
                          </m:r>
                        </m:sub>
                      </m:sSub>
                    </m:oMath>
                  </m:oMathPara>
                </a14:m>
                <a:endParaRPr lang="it-IT" sz="2800" dirty="0" err="1">
                  <a:latin typeface="IBM Plex Sans" charset="0"/>
                  <a:ea typeface="Cambria Math" panose="02040503050406030204" pitchFamily="18" charset="0"/>
                </a:endParaRPr>
              </a:p>
            </p:txBody>
          </p:sp>
        </mc:Choice>
        <mc:Fallback xmlns="">
          <p:sp>
            <p:nvSpPr>
              <p:cNvPr id="16" name="Rectangle 15">
                <a:extLst>
                  <a:ext uri="{FF2B5EF4-FFF2-40B4-BE49-F238E27FC236}">
                    <a16:creationId xmlns:a16="http://schemas.microsoft.com/office/drawing/2014/main" id="{D1EE2561-1DD8-FF4E-9C6B-45496869AF48}"/>
                  </a:ext>
                </a:extLst>
              </p:cNvPr>
              <p:cNvSpPr>
                <a:spLocks noRot="1" noChangeAspect="1" noMove="1" noResize="1" noEditPoints="1" noAdjustHandles="1" noChangeArrowheads="1" noChangeShapeType="1" noTextEdit="1"/>
              </p:cNvSpPr>
              <p:nvPr/>
            </p:nvSpPr>
            <p:spPr>
              <a:xfrm>
                <a:off x="454660" y="4611737"/>
                <a:ext cx="1878591" cy="603563"/>
              </a:xfrm>
              <a:prstGeom prst="rect">
                <a:avLst/>
              </a:prstGeom>
              <a:blipFill>
                <a:blip r:embed="rId6"/>
                <a:stretch>
                  <a:fillRect b="-8163"/>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E6083812-457E-264C-B641-CDDF3F665221}"/>
                  </a:ext>
                </a:extLst>
              </p:cNvPr>
              <p:cNvSpPr/>
              <p:nvPr/>
            </p:nvSpPr>
            <p:spPr>
              <a:xfrm>
                <a:off x="454660" y="1864521"/>
                <a:ext cx="2852640" cy="544765"/>
              </a:xfrm>
              <a:prstGeom prst="rect">
                <a:avLst/>
              </a:prstGeom>
            </p:spPr>
            <p:txBody>
              <a:bodyPr wrap="none">
                <a:spAutoFit/>
              </a:bodyPr>
              <a:lstStyle/>
              <a:p>
                <a:pPr>
                  <a:lnSpc>
                    <a:spcPct val="105000"/>
                  </a:lnSpc>
                  <a:spcBef>
                    <a:spcPts val="1000"/>
                  </a:spcBef>
                </a:pPr>
                <a14:m>
                  <m:oMathPara xmlns:m="http://schemas.openxmlformats.org/officeDocument/2006/math">
                    <m:oMathParaPr>
                      <m:jc m:val="centerGroup"/>
                    </m:oMathParaPr>
                    <m:oMath xmlns:m="http://schemas.openxmlformats.org/officeDocument/2006/math">
                      <m:sSub>
                        <m:sSubPr>
                          <m:ctrlPr>
                            <a:rPr lang="it-IT" sz="2800" i="1" dirty="0" err="1">
                              <a:latin typeface="Cambria Math" panose="02040503050406030204" pitchFamily="18" charset="0"/>
                            </a:rPr>
                          </m:ctrlPr>
                        </m:sSubPr>
                        <m:e>
                          <m:r>
                            <a:rPr lang="it-IT" sz="2800" b="0" i="1" dirty="0" err="1">
                              <a:latin typeface="Cambria Math" panose="02040503050406030204" pitchFamily="18" charset="0"/>
                            </a:rPr>
                            <m:t>𝑃</m:t>
                          </m:r>
                        </m:e>
                        <m:sub>
                          <m:r>
                            <a:rPr lang="it-IT" sz="2800" b="0" i="1" dirty="0" err="1">
                              <a:latin typeface="Cambria Math" panose="02040503050406030204" pitchFamily="18" charset="0"/>
                            </a:rPr>
                            <m:t>𝑥</m:t>
                          </m:r>
                        </m:sub>
                      </m:sSub>
                      <m:r>
                        <a:rPr lang="it-IT" sz="2800" b="0" i="1" dirty="0" err="1">
                          <a:latin typeface="Cambria Math" panose="02040503050406030204" pitchFamily="18" charset="0"/>
                        </a:rPr>
                        <m:t>=</m:t>
                      </m:r>
                      <m:r>
                        <a:rPr lang="it-IT" sz="2800" b="0" i="1" dirty="0" err="1">
                          <a:latin typeface="Cambria Math" panose="02040503050406030204" pitchFamily="18" charset="0"/>
                        </a:rPr>
                        <m:t>𝑇𝑟</m:t>
                      </m:r>
                      <m:d>
                        <m:dPr>
                          <m:ctrlPr>
                            <a:rPr lang="it-IT" sz="2800" b="0" i="1" dirty="0" err="1">
                              <a:latin typeface="Cambria Math" panose="02040503050406030204" pitchFamily="18" charset="0"/>
                            </a:rPr>
                          </m:ctrlPr>
                        </m:dPr>
                        <m:e>
                          <m:d>
                            <m:dPr>
                              <m:begChr m:val="⟨"/>
                              <m:endChr m:val="⟩"/>
                              <m:ctrlPr>
                                <a:rPr lang="it-IT" sz="2800" i="1" dirty="0" err="1">
                                  <a:latin typeface="Cambria Math" panose="02040503050406030204" pitchFamily="18" charset="0"/>
                                </a:rPr>
                              </m:ctrlPr>
                            </m:dPr>
                            <m:e>
                              <m:r>
                                <a:rPr lang="it-IT" sz="2800" i="1" dirty="0" err="1">
                                  <a:latin typeface="Cambria Math" panose="02040503050406030204" pitchFamily="18" charset="0"/>
                                </a:rPr>
                                <m:t>𝑥</m:t>
                              </m:r>
                            </m:e>
                            <m:e>
                              <m:r>
                                <a:rPr lang="it-IT" sz="2800" i="1" dirty="0" err="1">
                                  <a:latin typeface="Cambria Math" panose="02040503050406030204" pitchFamily="18" charset="0"/>
                                </a:rPr>
                                <m:t>𝜌</m:t>
                              </m:r>
                            </m:e>
                            <m:e>
                              <m:r>
                                <a:rPr lang="it-IT" sz="2800" i="1" dirty="0" err="1">
                                  <a:latin typeface="Cambria Math" panose="02040503050406030204" pitchFamily="18" charset="0"/>
                                </a:rPr>
                                <m:t>𝑥</m:t>
                              </m:r>
                            </m:e>
                          </m:d>
                        </m:e>
                      </m:d>
                    </m:oMath>
                  </m:oMathPara>
                </a14:m>
                <a:endParaRPr lang="it-IT" sz="2000" dirty="0" err="1">
                  <a:latin typeface="IBM Plex Sans" charset="0"/>
                  <a:ea typeface="Cambria Math" panose="02040503050406030204" pitchFamily="18" charset="0"/>
                </a:endParaRPr>
              </a:p>
            </p:txBody>
          </p:sp>
        </mc:Choice>
        <mc:Fallback xmlns="">
          <p:sp>
            <p:nvSpPr>
              <p:cNvPr id="17" name="Rectangle 16">
                <a:extLst>
                  <a:ext uri="{FF2B5EF4-FFF2-40B4-BE49-F238E27FC236}">
                    <a16:creationId xmlns:a16="http://schemas.microsoft.com/office/drawing/2014/main" id="{E6083812-457E-264C-B641-CDDF3F665221}"/>
                  </a:ext>
                </a:extLst>
              </p:cNvPr>
              <p:cNvSpPr>
                <a:spLocks noRot="1" noChangeAspect="1" noMove="1" noResize="1" noEditPoints="1" noAdjustHandles="1" noChangeArrowheads="1" noChangeShapeType="1" noTextEdit="1"/>
              </p:cNvSpPr>
              <p:nvPr/>
            </p:nvSpPr>
            <p:spPr>
              <a:xfrm>
                <a:off x="454660" y="1864521"/>
                <a:ext cx="2852640" cy="544765"/>
              </a:xfrm>
              <a:prstGeom prst="rect">
                <a:avLst/>
              </a:prstGeom>
              <a:blipFill>
                <a:blip r:embed="rId7"/>
                <a:stretch>
                  <a:fillRect b="-4545"/>
                </a:stretch>
              </a:blipFill>
            </p:spPr>
            <p:txBody>
              <a:bodyPr/>
              <a:lstStyle/>
              <a:p>
                <a:r>
                  <a:rPr lang="it-IT">
                    <a:noFill/>
                  </a:rPr>
                  <a:t> </a:t>
                </a:r>
              </a:p>
            </p:txBody>
          </p:sp>
        </mc:Fallback>
      </mc:AlternateContent>
      <p:sp>
        <p:nvSpPr>
          <p:cNvPr id="18" name="Rectangle 17">
            <a:extLst>
              <a:ext uri="{FF2B5EF4-FFF2-40B4-BE49-F238E27FC236}">
                <a16:creationId xmlns:a16="http://schemas.microsoft.com/office/drawing/2014/main" id="{5ABDEC47-6395-5142-8E01-7E9B5F1D5063}"/>
              </a:ext>
            </a:extLst>
          </p:cNvPr>
          <p:cNvSpPr/>
          <p:nvPr/>
        </p:nvSpPr>
        <p:spPr>
          <a:xfrm>
            <a:off x="3667751" y="1920240"/>
            <a:ext cx="3926845" cy="338554"/>
          </a:xfrm>
          <a:prstGeom prst="rect">
            <a:avLst/>
          </a:prstGeom>
        </p:spPr>
        <p:txBody>
          <a:bodyPr wrap="square">
            <a:spAutoFit/>
          </a:bodyPr>
          <a:lstStyle/>
          <a:p>
            <a:pPr marL="342900" indent="-342900">
              <a:buFont typeface="Wingdings" pitchFamily="2" charset="2"/>
              <a:buChar char="§"/>
            </a:pPr>
            <a:r>
              <a:rPr lang="it-IT" sz="1600">
                <a:latin typeface="IBM Plex Sans" panose="020B0503050203000203" pitchFamily="34" charset="0"/>
              </a:rPr>
              <a:t>Probability to measure</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3F8EB8D-8544-874A-A339-DDAB357ECF43}"/>
                  </a:ext>
                </a:extLst>
              </p:cNvPr>
              <p:cNvSpPr txBox="1"/>
              <p:nvPr/>
            </p:nvSpPr>
            <p:spPr>
              <a:xfrm>
                <a:off x="3749040" y="6355080"/>
                <a:ext cx="8595360" cy="530530"/>
              </a:xfrm>
              <a:prstGeom prst="rect">
                <a:avLst/>
              </a:prstGeom>
            </p:spPr>
            <p:txBody>
              <a:bodyPr wrap="none" lIns="0" tIns="0" rIns="0" bIns="0" rtlCol="0">
                <a:noAutofit/>
              </a:bodyPr>
              <a:lstStyle/>
              <a:p>
                <a:pPr algn="ctr">
                  <a:lnSpc>
                    <a:spcPct val="105000"/>
                  </a:lnSpc>
                  <a:spcBef>
                    <a:spcPts val="1000"/>
                  </a:spcBef>
                </a:pPr>
                <a14:m>
                  <m:oMath xmlns:m="http://schemas.openxmlformats.org/officeDocument/2006/math">
                    <m:d>
                      <m:dPr>
                        <m:begChr m:val="|"/>
                        <m:endChr m:val=""/>
                        <m:ctrlPr>
                          <a:rPr lang="it-IT" sz="2800" i="1" dirty="0" err="1" smtClean="0">
                            <a:solidFill>
                              <a:schemeClr val="tx1"/>
                            </a:solidFill>
                            <a:latin typeface="Cambria Math" panose="02040503050406030204" pitchFamily="18" charset="0"/>
                          </a:rPr>
                        </m:ctrlPr>
                      </m:dPr>
                      <m:e>
                        <m:d>
                          <m:dPr>
                            <m:begChr m:val=""/>
                            <m:endChr m:val="⟩"/>
                            <m:ctrlPr>
                              <a:rPr lang="it-IT" sz="2800" i="1" dirty="0" err="1" smtClean="0">
                                <a:solidFill>
                                  <a:schemeClr val="tx1"/>
                                </a:solidFill>
                                <a:latin typeface="Cambria Math" panose="02040503050406030204" pitchFamily="18" charset="0"/>
                              </a:rPr>
                            </m:ctrlPr>
                          </m:dPr>
                          <m:e>
                            <m:r>
                              <a:rPr lang="it-IT" sz="2800" b="0" i="1" dirty="0" err="1" smtClean="0">
                                <a:solidFill>
                                  <a:schemeClr val="tx1"/>
                                </a:solidFill>
                                <a:latin typeface="Cambria Math" panose="02040503050406030204" pitchFamily="18" charset="0"/>
                              </a:rPr>
                              <m:t>𝜓</m:t>
                            </m:r>
                          </m:e>
                        </m:d>
                      </m:e>
                    </m:d>
                    <m:r>
                      <a:rPr lang="it-IT" sz="2800" b="0" i="1" dirty="0" err="1" smtClean="0">
                        <a:solidFill>
                          <a:schemeClr val="tx1"/>
                        </a:solidFill>
                        <a:latin typeface="Cambria Math" panose="02040503050406030204" pitchFamily="18" charset="0"/>
                      </a:rPr>
                      <m:t>     </m:t>
                    </m:r>
                    <m:r>
                      <a:rPr lang="it-IT" sz="2800" i="1" dirty="0" err="1" smtClean="0">
                        <a:solidFill>
                          <a:schemeClr val="tx1"/>
                        </a:solidFill>
                        <a:latin typeface="Cambria Math" panose="02040503050406030204" pitchFamily="18" charset="0"/>
                        <a:ea typeface="Cambria Math" panose="02040503050406030204" pitchFamily="18" charset="0"/>
                      </a:rPr>
                      <m:t>→</m:t>
                    </m:r>
                    <m:r>
                      <a:rPr lang="it-IT" sz="2800" b="0" i="1" dirty="0" err="1" smtClean="0">
                        <a:solidFill>
                          <a:schemeClr val="tx1"/>
                        </a:solidFill>
                        <a:latin typeface="Cambria Math" panose="02040503050406030204" pitchFamily="18" charset="0"/>
                        <a:ea typeface="Cambria Math" panose="02040503050406030204" pitchFamily="18" charset="0"/>
                      </a:rPr>
                      <m:t>     </m:t>
                    </m:r>
                    <m:d>
                      <m:dPr>
                        <m:begChr m:val="|"/>
                        <m:endChr m:val=""/>
                        <m:ctrlPr>
                          <a:rPr lang="it-IT" sz="2800" i="1" dirty="0" err="1">
                            <a:latin typeface="Cambria Math" panose="02040503050406030204" pitchFamily="18" charset="0"/>
                          </a:rPr>
                        </m:ctrlPr>
                      </m:dPr>
                      <m:e>
                        <m:d>
                          <m:dPr>
                            <m:begChr m:val=""/>
                            <m:endChr m:val="⟩"/>
                            <m:ctrlPr>
                              <a:rPr lang="it-IT" sz="2800" i="1" dirty="0" err="1">
                                <a:latin typeface="Cambria Math" panose="02040503050406030204" pitchFamily="18" charset="0"/>
                              </a:rPr>
                            </m:ctrlPr>
                          </m:dPr>
                          <m:e>
                            <m:acc>
                              <m:accPr>
                                <m:chr m:val="̃"/>
                                <m:ctrlPr>
                                  <a:rPr lang="it-IT" sz="2800" i="1" dirty="0" err="1" smtClean="0">
                                    <a:solidFill>
                                      <a:schemeClr val="tx1"/>
                                    </a:solidFill>
                                    <a:latin typeface="Cambria Math" panose="02040503050406030204" pitchFamily="18" charset="0"/>
                                  </a:rPr>
                                </m:ctrlPr>
                              </m:accPr>
                              <m:e>
                                <m:r>
                                  <a:rPr lang="it-IT" sz="2800" b="0" i="1" dirty="0" err="1" smtClean="0">
                                    <a:solidFill>
                                      <a:schemeClr val="tx1"/>
                                    </a:solidFill>
                                    <a:latin typeface="Cambria Math" panose="02040503050406030204" pitchFamily="18" charset="0"/>
                                  </a:rPr>
                                  <m:t>𝜓</m:t>
                                </m:r>
                              </m:e>
                            </m:acc>
                          </m:e>
                        </m:d>
                      </m:e>
                    </m:d>
                  </m:oMath>
                </a14:m>
                <a:r>
                  <a:rPr lang="it-IT" sz="2800" dirty="0" err="1"/>
                  <a:t> </a:t>
                </a:r>
                <a14:m>
                  <m:oMath xmlns:m="http://schemas.openxmlformats.org/officeDocument/2006/math">
                    <m:r>
                      <a:rPr lang="it-IT" sz="2800" i="1" dirty="0" err="1">
                        <a:latin typeface="Cambria Math" panose="02040503050406030204" pitchFamily="18" charset="0"/>
                      </a:rPr>
                      <m:t>=</m:t>
                    </m:r>
                    <m:r>
                      <a:rPr lang="it-IT" sz="2800" i="1" dirty="0" err="1">
                        <a:latin typeface="Cambria Math" panose="02040503050406030204" pitchFamily="18" charset="0"/>
                      </a:rPr>
                      <m:t>𝑅</m:t>
                    </m:r>
                    <m:d>
                      <m:dPr>
                        <m:begChr m:val="|"/>
                        <m:endChr m:val=""/>
                        <m:ctrlPr>
                          <a:rPr lang="it-IT" sz="2800" i="1" dirty="0" err="1">
                            <a:latin typeface="Cambria Math" panose="02040503050406030204" pitchFamily="18" charset="0"/>
                          </a:rPr>
                        </m:ctrlPr>
                      </m:dPr>
                      <m:e>
                        <m:d>
                          <m:dPr>
                            <m:begChr m:val=""/>
                            <m:endChr m:val="⟩"/>
                            <m:ctrlPr>
                              <a:rPr lang="it-IT" sz="2800" i="1" dirty="0" err="1">
                                <a:latin typeface="Cambria Math" panose="02040503050406030204" pitchFamily="18" charset="0"/>
                              </a:rPr>
                            </m:ctrlPr>
                          </m:dPr>
                          <m:e>
                            <m:r>
                              <a:rPr lang="it-IT" sz="2800" i="1" dirty="0" err="1">
                                <a:latin typeface="Cambria Math" panose="02040503050406030204" pitchFamily="18" charset="0"/>
                              </a:rPr>
                              <m:t>𝜓</m:t>
                            </m:r>
                          </m:e>
                        </m:d>
                      </m:e>
                    </m:d>
                    <m:r>
                      <a:rPr lang="it-IT" sz="2800" b="0" i="1" dirty="0" err="1">
                        <a:latin typeface="Cambria Math" panose="02040503050406030204" pitchFamily="18" charset="0"/>
                      </a:rPr>
                      <m:t>    </m:t>
                    </m:r>
                    <m:r>
                      <a:rPr lang="it-IT" sz="2800" i="1" dirty="0" err="1">
                        <a:latin typeface="Cambria Math" panose="02040503050406030204" pitchFamily="18" charset="0"/>
                        <a:ea typeface="Cambria Math" panose="02040503050406030204" pitchFamily="18" charset="0"/>
                      </a:rPr>
                      <m:t>→</m:t>
                    </m:r>
                    <m:r>
                      <a:rPr lang="it-IT" sz="2800" b="0" i="1" dirty="0" err="1">
                        <a:latin typeface="Cambria Math" panose="02040503050406030204" pitchFamily="18" charset="0"/>
                        <a:ea typeface="Cambria Math" panose="02040503050406030204" pitchFamily="18" charset="0"/>
                      </a:rPr>
                      <m:t>     </m:t>
                    </m:r>
                    <m:d>
                      <m:dPr>
                        <m:begChr m:val="|"/>
                        <m:endChr m:val=""/>
                        <m:ctrlPr>
                          <a:rPr lang="it-IT" sz="2800" i="1" dirty="0" err="1">
                            <a:latin typeface="Cambria Math" panose="02040503050406030204" pitchFamily="18" charset="0"/>
                          </a:rPr>
                        </m:ctrlPr>
                      </m:dPr>
                      <m:e>
                        <m:d>
                          <m:dPr>
                            <m:begChr m:val=""/>
                            <m:endChr m:val="⟩"/>
                            <m:ctrlPr>
                              <a:rPr lang="it-IT" sz="2800" i="1" dirty="0" err="1">
                                <a:latin typeface="Cambria Math" panose="02040503050406030204" pitchFamily="18" charset="0"/>
                              </a:rPr>
                            </m:ctrlPr>
                          </m:dPr>
                          <m:e>
                            <m:sSub>
                              <m:sSubPr>
                                <m:ctrlPr>
                                  <a:rPr lang="it-IT" sz="2800" i="1" dirty="0" err="1">
                                    <a:latin typeface="Cambria Math" panose="02040503050406030204" pitchFamily="18" charset="0"/>
                                  </a:rPr>
                                </m:ctrlPr>
                              </m:sSubPr>
                              <m:e>
                                <m:acc>
                                  <m:accPr>
                                    <m:chr m:val="̃"/>
                                    <m:ctrlPr>
                                      <a:rPr lang="it-IT" sz="2800" i="1" dirty="0" err="1">
                                        <a:latin typeface="Cambria Math" panose="02040503050406030204" pitchFamily="18" charset="0"/>
                                      </a:rPr>
                                    </m:ctrlPr>
                                  </m:accPr>
                                  <m:e>
                                    <m:r>
                                      <a:rPr lang="it-IT" sz="2800" b="0" i="1" dirty="0" err="1">
                                        <a:latin typeface="Cambria Math" panose="02040503050406030204" pitchFamily="18" charset="0"/>
                                      </a:rPr>
                                      <m:t>𝜓</m:t>
                                    </m:r>
                                  </m:e>
                                </m:acc>
                              </m:e>
                              <m:sub>
                                <m:r>
                                  <a:rPr lang="it-IT" sz="2800" b="0" i="1" dirty="0" err="1">
                                    <a:latin typeface="Cambria Math" panose="02040503050406030204" pitchFamily="18" charset="0"/>
                                  </a:rPr>
                                  <m:t>𝑚𝑖𝑡𝑖𝑔𝑎𝑡𝑒𝑑</m:t>
                                </m:r>
                              </m:sub>
                            </m:sSub>
                          </m:e>
                        </m:d>
                      </m:e>
                    </m:d>
                    <m:r>
                      <a:rPr lang="it-IT" sz="2800" b="0" i="1" dirty="0" err="1">
                        <a:latin typeface="Cambria Math" panose="02040503050406030204" pitchFamily="18" charset="0"/>
                      </a:rPr>
                      <m:t>=</m:t>
                    </m:r>
                    <m:sSup>
                      <m:sSupPr>
                        <m:ctrlPr>
                          <a:rPr lang="it-IT" sz="2800" b="0" i="1" dirty="0" err="1">
                            <a:latin typeface="Cambria Math" panose="02040503050406030204" pitchFamily="18" charset="0"/>
                          </a:rPr>
                        </m:ctrlPr>
                      </m:sSupPr>
                      <m:e>
                        <m:r>
                          <a:rPr lang="it-IT" sz="2800" b="0" i="1" dirty="0" err="1">
                            <a:latin typeface="Cambria Math" panose="02040503050406030204" pitchFamily="18" charset="0"/>
                          </a:rPr>
                          <m:t>𝐴</m:t>
                        </m:r>
                      </m:e>
                      <m:sup>
                        <m:r>
                          <a:rPr lang="it-IT" sz="2800" b="0" i="1" dirty="0" err="1">
                            <a:latin typeface="Cambria Math" panose="02040503050406030204" pitchFamily="18" charset="0"/>
                          </a:rPr>
                          <m:t>−1</m:t>
                        </m:r>
                      </m:sup>
                    </m:sSup>
                    <m:d>
                      <m:dPr>
                        <m:begChr m:val="|"/>
                        <m:endChr m:val=""/>
                        <m:ctrlPr>
                          <a:rPr lang="it-IT" sz="2800" i="1" dirty="0" err="1">
                            <a:latin typeface="Cambria Math" panose="02040503050406030204" pitchFamily="18" charset="0"/>
                          </a:rPr>
                        </m:ctrlPr>
                      </m:dPr>
                      <m:e>
                        <m:d>
                          <m:dPr>
                            <m:begChr m:val=""/>
                            <m:endChr m:val="⟩"/>
                            <m:ctrlPr>
                              <a:rPr lang="it-IT" sz="2800" i="1" dirty="0" err="1">
                                <a:latin typeface="Cambria Math" panose="02040503050406030204" pitchFamily="18" charset="0"/>
                              </a:rPr>
                            </m:ctrlPr>
                          </m:dPr>
                          <m:e>
                            <m:acc>
                              <m:accPr>
                                <m:chr m:val="̃"/>
                                <m:ctrlPr>
                                  <a:rPr lang="it-IT" sz="2800" i="1" dirty="0" err="1">
                                    <a:latin typeface="Cambria Math" panose="02040503050406030204" pitchFamily="18" charset="0"/>
                                  </a:rPr>
                                </m:ctrlPr>
                              </m:accPr>
                              <m:e>
                                <m:r>
                                  <a:rPr lang="it-IT" sz="2800" i="1" dirty="0" err="1">
                                    <a:latin typeface="Cambria Math" panose="02040503050406030204" pitchFamily="18" charset="0"/>
                                  </a:rPr>
                                  <m:t>𝜓</m:t>
                                </m:r>
                              </m:e>
                            </m:acc>
                          </m:e>
                        </m:d>
                      </m:e>
                    </m:d>
                  </m:oMath>
                </a14:m>
                <a:endParaRPr lang="it-IT" sz="2800" dirty="0" err="1">
                  <a:solidFill>
                    <a:schemeClr val="tx1"/>
                  </a:solidFill>
                  <a:latin typeface="IBM Plex Sans" charset="0"/>
                  <a:ea typeface="IBM Plex Sans" charset="0"/>
                  <a:cs typeface="IBM Plex Sans" charset="0"/>
                </a:endParaRPr>
              </a:p>
            </p:txBody>
          </p:sp>
        </mc:Choice>
        <mc:Fallback xmlns="">
          <p:sp>
            <p:nvSpPr>
              <p:cNvPr id="20" name="TextBox 19">
                <a:extLst>
                  <a:ext uri="{FF2B5EF4-FFF2-40B4-BE49-F238E27FC236}">
                    <a16:creationId xmlns:a16="http://schemas.microsoft.com/office/drawing/2014/main" id="{E3F8EB8D-8544-874A-A339-DDAB357ECF43}"/>
                  </a:ext>
                </a:extLst>
              </p:cNvPr>
              <p:cNvSpPr txBox="1">
                <a:spLocks noRot="1" noChangeAspect="1" noMove="1" noResize="1" noEditPoints="1" noAdjustHandles="1" noChangeArrowheads="1" noChangeShapeType="1" noTextEdit="1"/>
              </p:cNvSpPr>
              <p:nvPr/>
            </p:nvSpPr>
            <p:spPr>
              <a:xfrm>
                <a:off x="3749040" y="6355080"/>
                <a:ext cx="8595360" cy="530530"/>
              </a:xfrm>
              <a:prstGeom prst="rect">
                <a:avLst/>
              </a:prstGeom>
              <a:blipFill>
                <a:blip r:embed="rId8"/>
                <a:stretch>
                  <a:fillRect l="-3835" t="-183721" r="-5162" b="-269767"/>
                </a:stretch>
              </a:blipFill>
            </p:spPr>
            <p:txBody>
              <a:bodyPr/>
              <a:lstStyle/>
              <a:p>
                <a:r>
                  <a:rPr lang="it-IT">
                    <a:noFill/>
                  </a:rPr>
                  <a:t> </a:t>
                </a:r>
              </a:p>
            </p:txBody>
          </p:sp>
        </mc:Fallback>
      </mc:AlternateContent>
      <p:sp>
        <p:nvSpPr>
          <p:cNvPr id="21" name="Rectangle 20">
            <a:extLst>
              <a:ext uri="{FF2B5EF4-FFF2-40B4-BE49-F238E27FC236}">
                <a16:creationId xmlns:a16="http://schemas.microsoft.com/office/drawing/2014/main" id="{8C3AFE10-AE21-1447-9FAC-9B695301C745}"/>
              </a:ext>
            </a:extLst>
          </p:cNvPr>
          <p:cNvSpPr/>
          <p:nvPr/>
        </p:nvSpPr>
        <p:spPr>
          <a:xfrm>
            <a:off x="454660" y="6500892"/>
            <a:ext cx="2852639" cy="338554"/>
          </a:xfrm>
          <a:prstGeom prst="rect">
            <a:avLst/>
          </a:prstGeom>
        </p:spPr>
        <p:txBody>
          <a:bodyPr wrap="square">
            <a:spAutoFit/>
          </a:bodyPr>
          <a:lstStyle/>
          <a:p>
            <a:r>
              <a:rPr lang="it-IT" sz="1600" b="1">
                <a:latin typeface="IBM Plex Sans" panose="020B0503050203000203" pitchFamily="34" charset="0"/>
              </a:rPr>
              <a:t>Rotation error mitigation</a:t>
            </a:r>
          </a:p>
        </p:txBody>
      </p:sp>
      <p:sp>
        <p:nvSpPr>
          <p:cNvPr id="22" name="Rectangle 21">
            <a:extLst>
              <a:ext uri="{FF2B5EF4-FFF2-40B4-BE49-F238E27FC236}">
                <a16:creationId xmlns:a16="http://schemas.microsoft.com/office/drawing/2014/main" id="{2D504C0A-B0C0-C349-8A6A-4E094361FEDF}"/>
              </a:ext>
            </a:extLst>
          </p:cNvPr>
          <p:cNvSpPr/>
          <p:nvPr/>
        </p:nvSpPr>
        <p:spPr>
          <a:xfrm rot="18954465">
            <a:off x="10882084" y="3616910"/>
            <a:ext cx="2884051" cy="461665"/>
          </a:xfrm>
          <a:prstGeom prst="rect">
            <a:avLst/>
          </a:prstGeom>
          <a:noFill/>
        </p:spPr>
        <p:txBody>
          <a:bodyPr wrap="square" lIns="91440" tIns="45720" rIns="91440" bIns="45720">
            <a:spAutoFit/>
          </a:bodyPr>
          <a:lstStyle/>
          <a:p>
            <a:pPr algn="ctr"/>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Example</a:t>
            </a:r>
          </a:p>
        </p:txBody>
      </p:sp>
      <p:sp>
        <p:nvSpPr>
          <p:cNvPr id="24" name="Rectangle 23">
            <a:extLst>
              <a:ext uri="{FF2B5EF4-FFF2-40B4-BE49-F238E27FC236}">
                <a16:creationId xmlns:a16="http://schemas.microsoft.com/office/drawing/2014/main" id="{A0E0B4A9-4BFD-7A45-B050-572A248E313A}"/>
              </a:ext>
            </a:extLst>
          </p:cNvPr>
          <p:cNvSpPr/>
          <p:nvPr/>
        </p:nvSpPr>
        <p:spPr>
          <a:xfrm>
            <a:off x="11338560" y="698500"/>
            <a:ext cx="3055644" cy="461665"/>
          </a:xfrm>
          <a:prstGeom prst="rect">
            <a:avLst/>
          </a:prstGeom>
          <a:noFill/>
        </p:spPr>
        <p:txBody>
          <a:bodyPr wrap="none" lIns="91440" tIns="45720" rIns="91440" bIns="45720">
            <a:spAutoFit/>
          </a:bodyPr>
          <a:lstStyle/>
          <a:p>
            <a:pPr algn="ctr"/>
            <a:r>
              <a:rPr lang="en-GB" sz="2400" b="1" cap="none" spc="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Approfondire teoria</a:t>
            </a:r>
          </a:p>
        </p:txBody>
      </p:sp>
    </p:spTree>
    <p:extLst>
      <p:ext uri="{BB962C8B-B14F-4D97-AF65-F5344CB8AC3E}">
        <p14:creationId xmlns:p14="http://schemas.microsoft.com/office/powerpoint/2010/main" val="34047824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C6DC0F-20CB-8642-89F2-B39B771D84CC}"/>
              </a:ext>
            </a:extLst>
          </p:cNvPr>
          <p:cNvSpPr>
            <a:spLocks noGrp="1"/>
          </p:cNvSpPr>
          <p:nvPr>
            <p:ph type="body" sz="quarter" idx="11"/>
          </p:nvPr>
        </p:nvSpPr>
        <p:spPr/>
        <p:txBody>
          <a:bodyPr/>
          <a:lstStyle/>
          <a:p>
            <a:r>
              <a:rPr lang="it-IT"/>
              <a:t>Error mitigation</a:t>
            </a:r>
          </a:p>
        </p:txBody>
      </p:sp>
      <p:sp>
        <p:nvSpPr>
          <p:cNvPr id="3" name="Title 2">
            <a:extLst>
              <a:ext uri="{FF2B5EF4-FFF2-40B4-BE49-F238E27FC236}">
                <a16:creationId xmlns:a16="http://schemas.microsoft.com/office/drawing/2014/main" id="{C185E944-B7E2-D843-9010-83D182066E49}"/>
              </a:ext>
            </a:extLst>
          </p:cNvPr>
          <p:cNvSpPr>
            <a:spLocks noGrp="1"/>
          </p:cNvSpPr>
          <p:nvPr>
            <p:ph type="title"/>
          </p:nvPr>
        </p:nvSpPr>
        <p:spPr/>
        <p:txBody>
          <a:bodyPr/>
          <a:lstStyle/>
          <a:p>
            <a:r>
              <a:rPr lang="it-IT"/>
              <a:t>Error Mitigation with Qiskit Ignis: Rotation gate</a:t>
            </a:r>
          </a:p>
        </p:txBody>
      </p:sp>
      <p:sp>
        <p:nvSpPr>
          <p:cNvPr id="15" name="Rectangle 14">
            <a:extLst>
              <a:ext uri="{FF2B5EF4-FFF2-40B4-BE49-F238E27FC236}">
                <a16:creationId xmlns:a16="http://schemas.microsoft.com/office/drawing/2014/main" id="{7EBACC56-B3BF-7240-ACCF-A950A15831FA}"/>
              </a:ext>
            </a:extLst>
          </p:cNvPr>
          <p:cNvSpPr/>
          <p:nvPr/>
        </p:nvSpPr>
        <p:spPr>
          <a:xfrm>
            <a:off x="457200" y="7574220"/>
            <a:ext cx="9326880" cy="253916"/>
          </a:xfrm>
          <a:prstGeom prst="rect">
            <a:avLst/>
          </a:prstGeom>
        </p:spPr>
        <p:txBody>
          <a:bodyPr wrap="square">
            <a:spAutoFit/>
          </a:bodyPr>
          <a:lstStyle/>
          <a:p>
            <a:r>
              <a:rPr lang="it-IT" sz="1050">
                <a:hlinkClick r:id="rId2"/>
              </a:rPr>
              <a:t>https://github.com/Qiskit/</a:t>
            </a:r>
            <a:r>
              <a:rPr lang="it-IT" sz="1050">
                <a:latin typeface="IBM Plex Sans" panose="020B0503050203000203" pitchFamily="34" charset="0"/>
                <a:hlinkClick r:id="rId2"/>
              </a:rPr>
              <a:t>qiskit-community-tutorials</a:t>
            </a:r>
            <a:r>
              <a:rPr lang="it-IT" sz="1050">
                <a:hlinkClick r:id="rId2"/>
              </a:rPr>
              <a:t>/blob/master/ignis/measurement_error_mitigation.ipynb</a:t>
            </a:r>
            <a:endParaRPr lang="it-IT" sz="1050">
              <a:latin typeface="IBM Plex Sans" panose="020B0503050203000203" pitchFamily="34"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3702793-95AD-304B-BB1C-C837040FF462}"/>
                  </a:ext>
                </a:extLst>
              </p:cNvPr>
              <p:cNvSpPr txBox="1"/>
              <p:nvPr/>
            </p:nvSpPr>
            <p:spPr>
              <a:xfrm>
                <a:off x="3749040" y="6355080"/>
                <a:ext cx="8595360" cy="530530"/>
              </a:xfrm>
              <a:prstGeom prst="rect">
                <a:avLst/>
              </a:prstGeom>
            </p:spPr>
            <p:txBody>
              <a:bodyPr wrap="none" lIns="0" tIns="0" rIns="0" bIns="0" rtlCol="0">
                <a:noAutofit/>
              </a:bodyPr>
              <a:lstStyle/>
              <a:p>
                <a:pPr algn="ctr">
                  <a:lnSpc>
                    <a:spcPct val="105000"/>
                  </a:lnSpc>
                  <a:spcBef>
                    <a:spcPts val="1000"/>
                  </a:spcBef>
                </a:pPr>
                <a14:m>
                  <m:oMath xmlns:m="http://schemas.openxmlformats.org/officeDocument/2006/math">
                    <m:d>
                      <m:dPr>
                        <m:begChr m:val="|"/>
                        <m:endChr m:val=""/>
                        <m:ctrlPr>
                          <a:rPr lang="it-IT" sz="2800" i="1" dirty="0" err="1" smtClean="0">
                            <a:solidFill>
                              <a:schemeClr val="tx1"/>
                            </a:solidFill>
                            <a:latin typeface="Cambria Math" panose="02040503050406030204" pitchFamily="18" charset="0"/>
                          </a:rPr>
                        </m:ctrlPr>
                      </m:dPr>
                      <m:e>
                        <m:d>
                          <m:dPr>
                            <m:begChr m:val=""/>
                            <m:endChr m:val="⟩"/>
                            <m:ctrlPr>
                              <a:rPr lang="it-IT" sz="2800" i="1" dirty="0" err="1" smtClean="0">
                                <a:solidFill>
                                  <a:schemeClr val="tx1"/>
                                </a:solidFill>
                                <a:latin typeface="Cambria Math" panose="02040503050406030204" pitchFamily="18" charset="0"/>
                              </a:rPr>
                            </m:ctrlPr>
                          </m:dPr>
                          <m:e>
                            <m:r>
                              <a:rPr lang="it-IT" sz="2800" b="0" i="1" dirty="0" err="1" smtClean="0">
                                <a:solidFill>
                                  <a:schemeClr val="tx1"/>
                                </a:solidFill>
                                <a:latin typeface="Cambria Math" panose="02040503050406030204" pitchFamily="18" charset="0"/>
                              </a:rPr>
                              <m:t>𝜓</m:t>
                            </m:r>
                          </m:e>
                        </m:d>
                      </m:e>
                    </m:d>
                    <m:r>
                      <a:rPr lang="it-IT" sz="2800" b="0" i="1" dirty="0" err="1" smtClean="0">
                        <a:solidFill>
                          <a:schemeClr val="tx1"/>
                        </a:solidFill>
                        <a:latin typeface="Cambria Math" panose="02040503050406030204" pitchFamily="18" charset="0"/>
                      </a:rPr>
                      <m:t>     </m:t>
                    </m:r>
                    <m:r>
                      <a:rPr lang="it-IT" sz="2800" i="1" dirty="0" err="1" smtClean="0">
                        <a:solidFill>
                          <a:schemeClr val="tx1"/>
                        </a:solidFill>
                        <a:latin typeface="Cambria Math" panose="02040503050406030204" pitchFamily="18" charset="0"/>
                        <a:ea typeface="Cambria Math" panose="02040503050406030204" pitchFamily="18" charset="0"/>
                      </a:rPr>
                      <m:t>→</m:t>
                    </m:r>
                    <m:r>
                      <a:rPr lang="it-IT" sz="2800" b="0" i="1" dirty="0" err="1" smtClean="0">
                        <a:solidFill>
                          <a:schemeClr val="tx1"/>
                        </a:solidFill>
                        <a:latin typeface="Cambria Math" panose="02040503050406030204" pitchFamily="18" charset="0"/>
                        <a:ea typeface="Cambria Math" panose="02040503050406030204" pitchFamily="18" charset="0"/>
                      </a:rPr>
                      <m:t>     </m:t>
                    </m:r>
                    <m:d>
                      <m:dPr>
                        <m:begChr m:val="|"/>
                        <m:endChr m:val=""/>
                        <m:ctrlPr>
                          <a:rPr lang="it-IT" sz="2800" i="1" dirty="0" err="1">
                            <a:latin typeface="Cambria Math" panose="02040503050406030204" pitchFamily="18" charset="0"/>
                          </a:rPr>
                        </m:ctrlPr>
                      </m:dPr>
                      <m:e>
                        <m:d>
                          <m:dPr>
                            <m:begChr m:val=""/>
                            <m:endChr m:val="⟩"/>
                            <m:ctrlPr>
                              <a:rPr lang="it-IT" sz="2800" i="1" dirty="0" err="1">
                                <a:latin typeface="Cambria Math" panose="02040503050406030204" pitchFamily="18" charset="0"/>
                              </a:rPr>
                            </m:ctrlPr>
                          </m:dPr>
                          <m:e>
                            <m:acc>
                              <m:accPr>
                                <m:chr m:val="̃"/>
                                <m:ctrlPr>
                                  <a:rPr lang="it-IT" sz="2800" i="1" dirty="0" err="1" smtClean="0">
                                    <a:solidFill>
                                      <a:schemeClr val="tx1"/>
                                    </a:solidFill>
                                    <a:latin typeface="Cambria Math" panose="02040503050406030204" pitchFamily="18" charset="0"/>
                                  </a:rPr>
                                </m:ctrlPr>
                              </m:accPr>
                              <m:e>
                                <m:r>
                                  <a:rPr lang="it-IT" sz="2800" b="0" i="1" dirty="0" err="1" smtClean="0">
                                    <a:solidFill>
                                      <a:schemeClr val="tx1"/>
                                    </a:solidFill>
                                    <a:latin typeface="Cambria Math" panose="02040503050406030204" pitchFamily="18" charset="0"/>
                                  </a:rPr>
                                  <m:t>𝜓</m:t>
                                </m:r>
                              </m:e>
                            </m:acc>
                          </m:e>
                        </m:d>
                      </m:e>
                    </m:d>
                  </m:oMath>
                </a14:m>
                <a:r>
                  <a:rPr lang="it-IT" sz="2800" dirty="0" err="1"/>
                  <a:t> </a:t>
                </a:r>
                <a14:m>
                  <m:oMath xmlns:m="http://schemas.openxmlformats.org/officeDocument/2006/math">
                    <m:r>
                      <a:rPr lang="it-IT" sz="2800" i="1" dirty="0" err="1">
                        <a:latin typeface="Cambria Math" panose="02040503050406030204" pitchFamily="18" charset="0"/>
                      </a:rPr>
                      <m:t>=</m:t>
                    </m:r>
                    <m:r>
                      <a:rPr lang="it-IT" sz="2800" i="1" dirty="0" err="1">
                        <a:latin typeface="Cambria Math" panose="02040503050406030204" pitchFamily="18" charset="0"/>
                      </a:rPr>
                      <m:t>𝑅</m:t>
                    </m:r>
                    <m:d>
                      <m:dPr>
                        <m:begChr m:val="|"/>
                        <m:endChr m:val=""/>
                        <m:ctrlPr>
                          <a:rPr lang="it-IT" sz="2800" i="1" dirty="0" err="1">
                            <a:latin typeface="Cambria Math" panose="02040503050406030204" pitchFamily="18" charset="0"/>
                          </a:rPr>
                        </m:ctrlPr>
                      </m:dPr>
                      <m:e>
                        <m:d>
                          <m:dPr>
                            <m:begChr m:val=""/>
                            <m:endChr m:val="⟩"/>
                            <m:ctrlPr>
                              <a:rPr lang="it-IT" sz="2800" i="1" dirty="0" err="1">
                                <a:latin typeface="Cambria Math" panose="02040503050406030204" pitchFamily="18" charset="0"/>
                              </a:rPr>
                            </m:ctrlPr>
                          </m:dPr>
                          <m:e>
                            <m:r>
                              <a:rPr lang="it-IT" sz="2800" i="1" dirty="0" err="1">
                                <a:latin typeface="Cambria Math" panose="02040503050406030204" pitchFamily="18" charset="0"/>
                              </a:rPr>
                              <m:t>𝜓</m:t>
                            </m:r>
                          </m:e>
                        </m:d>
                      </m:e>
                    </m:d>
                    <m:r>
                      <a:rPr lang="it-IT" sz="2800" b="0" i="1" dirty="0" err="1">
                        <a:latin typeface="Cambria Math" panose="02040503050406030204" pitchFamily="18" charset="0"/>
                      </a:rPr>
                      <m:t>    </m:t>
                    </m:r>
                    <m:r>
                      <a:rPr lang="it-IT" sz="2800" i="1" dirty="0" err="1">
                        <a:latin typeface="Cambria Math" panose="02040503050406030204" pitchFamily="18" charset="0"/>
                        <a:ea typeface="Cambria Math" panose="02040503050406030204" pitchFamily="18" charset="0"/>
                      </a:rPr>
                      <m:t>→</m:t>
                    </m:r>
                    <m:r>
                      <a:rPr lang="it-IT" sz="2800" b="0" i="1" dirty="0" err="1">
                        <a:latin typeface="Cambria Math" panose="02040503050406030204" pitchFamily="18" charset="0"/>
                        <a:ea typeface="Cambria Math" panose="02040503050406030204" pitchFamily="18" charset="0"/>
                      </a:rPr>
                      <m:t>     </m:t>
                    </m:r>
                    <m:d>
                      <m:dPr>
                        <m:begChr m:val="|"/>
                        <m:endChr m:val=""/>
                        <m:ctrlPr>
                          <a:rPr lang="it-IT" sz="2800" i="1" dirty="0" err="1">
                            <a:latin typeface="Cambria Math" panose="02040503050406030204" pitchFamily="18" charset="0"/>
                          </a:rPr>
                        </m:ctrlPr>
                      </m:dPr>
                      <m:e>
                        <m:d>
                          <m:dPr>
                            <m:begChr m:val=""/>
                            <m:endChr m:val="⟩"/>
                            <m:ctrlPr>
                              <a:rPr lang="it-IT" sz="2800" i="1" dirty="0" err="1">
                                <a:latin typeface="Cambria Math" panose="02040503050406030204" pitchFamily="18" charset="0"/>
                              </a:rPr>
                            </m:ctrlPr>
                          </m:dPr>
                          <m:e>
                            <m:sSub>
                              <m:sSubPr>
                                <m:ctrlPr>
                                  <a:rPr lang="it-IT" sz="2800" i="1" dirty="0" err="1">
                                    <a:latin typeface="Cambria Math" panose="02040503050406030204" pitchFamily="18" charset="0"/>
                                  </a:rPr>
                                </m:ctrlPr>
                              </m:sSubPr>
                              <m:e>
                                <m:acc>
                                  <m:accPr>
                                    <m:chr m:val="̃"/>
                                    <m:ctrlPr>
                                      <a:rPr lang="it-IT" sz="2800" i="1" dirty="0" err="1">
                                        <a:latin typeface="Cambria Math" panose="02040503050406030204" pitchFamily="18" charset="0"/>
                                      </a:rPr>
                                    </m:ctrlPr>
                                  </m:accPr>
                                  <m:e>
                                    <m:r>
                                      <a:rPr lang="it-IT" sz="2800" b="0" i="1" dirty="0" err="1">
                                        <a:latin typeface="Cambria Math" panose="02040503050406030204" pitchFamily="18" charset="0"/>
                                      </a:rPr>
                                      <m:t>𝜓</m:t>
                                    </m:r>
                                  </m:e>
                                </m:acc>
                              </m:e>
                              <m:sub>
                                <m:r>
                                  <a:rPr lang="it-IT" sz="2800" b="0" i="1" dirty="0" err="1">
                                    <a:latin typeface="Cambria Math" panose="02040503050406030204" pitchFamily="18" charset="0"/>
                                  </a:rPr>
                                  <m:t>𝑚𝑖𝑡𝑖𝑔𝑎𝑡𝑒𝑑</m:t>
                                </m:r>
                              </m:sub>
                            </m:sSub>
                          </m:e>
                        </m:d>
                      </m:e>
                    </m:d>
                    <m:r>
                      <a:rPr lang="it-IT" sz="2800" b="0" i="1" dirty="0" err="1">
                        <a:latin typeface="Cambria Math" panose="02040503050406030204" pitchFamily="18" charset="0"/>
                      </a:rPr>
                      <m:t>=</m:t>
                    </m:r>
                    <m:sSup>
                      <m:sSupPr>
                        <m:ctrlPr>
                          <a:rPr lang="it-IT" sz="2800" b="0" i="1" dirty="0" err="1">
                            <a:latin typeface="Cambria Math" panose="02040503050406030204" pitchFamily="18" charset="0"/>
                          </a:rPr>
                        </m:ctrlPr>
                      </m:sSupPr>
                      <m:e>
                        <m:r>
                          <a:rPr lang="it-IT" sz="2800" b="0" i="1" dirty="0" err="1">
                            <a:latin typeface="Cambria Math" panose="02040503050406030204" pitchFamily="18" charset="0"/>
                          </a:rPr>
                          <m:t>𝐴</m:t>
                        </m:r>
                      </m:e>
                      <m:sup>
                        <m:r>
                          <a:rPr lang="it-IT" sz="2800" b="0" i="1" dirty="0" err="1">
                            <a:latin typeface="Cambria Math" panose="02040503050406030204" pitchFamily="18" charset="0"/>
                          </a:rPr>
                          <m:t>−1</m:t>
                        </m:r>
                      </m:sup>
                    </m:sSup>
                    <m:d>
                      <m:dPr>
                        <m:begChr m:val="|"/>
                        <m:endChr m:val=""/>
                        <m:ctrlPr>
                          <a:rPr lang="it-IT" sz="2800" i="1" dirty="0" err="1">
                            <a:latin typeface="Cambria Math" panose="02040503050406030204" pitchFamily="18" charset="0"/>
                          </a:rPr>
                        </m:ctrlPr>
                      </m:dPr>
                      <m:e>
                        <m:d>
                          <m:dPr>
                            <m:begChr m:val=""/>
                            <m:endChr m:val="⟩"/>
                            <m:ctrlPr>
                              <a:rPr lang="it-IT" sz="2800" i="1" dirty="0" err="1">
                                <a:latin typeface="Cambria Math" panose="02040503050406030204" pitchFamily="18" charset="0"/>
                              </a:rPr>
                            </m:ctrlPr>
                          </m:dPr>
                          <m:e>
                            <m:acc>
                              <m:accPr>
                                <m:chr m:val="̃"/>
                                <m:ctrlPr>
                                  <a:rPr lang="it-IT" sz="2800" i="1" dirty="0" err="1">
                                    <a:latin typeface="Cambria Math" panose="02040503050406030204" pitchFamily="18" charset="0"/>
                                  </a:rPr>
                                </m:ctrlPr>
                              </m:accPr>
                              <m:e>
                                <m:r>
                                  <a:rPr lang="it-IT" sz="2800" i="1" dirty="0" err="1">
                                    <a:latin typeface="Cambria Math" panose="02040503050406030204" pitchFamily="18" charset="0"/>
                                  </a:rPr>
                                  <m:t>𝜓</m:t>
                                </m:r>
                              </m:e>
                            </m:acc>
                          </m:e>
                        </m:d>
                      </m:e>
                    </m:d>
                  </m:oMath>
                </a14:m>
                <a:endParaRPr lang="it-IT" sz="2800" dirty="0" err="1">
                  <a:solidFill>
                    <a:schemeClr val="tx1"/>
                  </a:solidFill>
                  <a:latin typeface="IBM Plex Sans" charset="0"/>
                  <a:ea typeface="IBM Plex Sans" charset="0"/>
                  <a:cs typeface="IBM Plex Sans" charset="0"/>
                </a:endParaRPr>
              </a:p>
            </p:txBody>
          </p:sp>
        </mc:Choice>
        <mc:Fallback xmlns="">
          <p:sp>
            <p:nvSpPr>
              <p:cNvPr id="19" name="TextBox 18">
                <a:extLst>
                  <a:ext uri="{FF2B5EF4-FFF2-40B4-BE49-F238E27FC236}">
                    <a16:creationId xmlns:a16="http://schemas.microsoft.com/office/drawing/2014/main" id="{C3702793-95AD-304B-BB1C-C837040FF462}"/>
                  </a:ext>
                </a:extLst>
              </p:cNvPr>
              <p:cNvSpPr txBox="1">
                <a:spLocks noRot="1" noChangeAspect="1" noMove="1" noResize="1" noEditPoints="1" noAdjustHandles="1" noChangeArrowheads="1" noChangeShapeType="1" noTextEdit="1"/>
              </p:cNvSpPr>
              <p:nvPr/>
            </p:nvSpPr>
            <p:spPr>
              <a:xfrm>
                <a:off x="3749040" y="6355080"/>
                <a:ext cx="8595360" cy="530530"/>
              </a:xfrm>
              <a:prstGeom prst="rect">
                <a:avLst/>
              </a:prstGeom>
              <a:blipFill>
                <a:blip r:embed="rId3"/>
                <a:stretch>
                  <a:fillRect l="-3835" t="-183721" r="-5162" b="-269767"/>
                </a:stretch>
              </a:blipFill>
            </p:spPr>
            <p:txBody>
              <a:bodyPr/>
              <a:lstStyle/>
              <a:p>
                <a:r>
                  <a:rPr lang="it-IT">
                    <a:noFill/>
                  </a:rPr>
                  <a:t> </a:t>
                </a:r>
              </a:p>
            </p:txBody>
          </p:sp>
        </mc:Fallback>
      </mc:AlternateContent>
      <p:sp>
        <p:nvSpPr>
          <p:cNvPr id="22" name="Rectangle 21">
            <a:extLst>
              <a:ext uri="{FF2B5EF4-FFF2-40B4-BE49-F238E27FC236}">
                <a16:creationId xmlns:a16="http://schemas.microsoft.com/office/drawing/2014/main" id="{8BD82A44-FA08-6D49-A5EC-2C71FE8B7DCD}"/>
              </a:ext>
            </a:extLst>
          </p:cNvPr>
          <p:cNvSpPr/>
          <p:nvPr/>
        </p:nvSpPr>
        <p:spPr>
          <a:xfrm>
            <a:off x="454660" y="6500892"/>
            <a:ext cx="2852639" cy="338554"/>
          </a:xfrm>
          <a:prstGeom prst="rect">
            <a:avLst/>
          </a:prstGeom>
        </p:spPr>
        <p:txBody>
          <a:bodyPr wrap="square">
            <a:spAutoFit/>
          </a:bodyPr>
          <a:lstStyle/>
          <a:p>
            <a:r>
              <a:rPr lang="it-IT" sz="1600" b="1">
                <a:latin typeface="IBM Plex Sans" panose="020B0503050203000203" pitchFamily="34" charset="0"/>
              </a:rPr>
              <a:t>Rotation error mitigation</a:t>
            </a:r>
          </a:p>
        </p:txBody>
      </p:sp>
      <p:pic>
        <p:nvPicPr>
          <p:cNvPr id="8" name="Picture 7">
            <a:extLst>
              <a:ext uri="{FF2B5EF4-FFF2-40B4-BE49-F238E27FC236}">
                <a16:creationId xmlns:a16="http://schemas.microsoft.com/office/drawing/2014/main" id="{87901896-4E8A-EE4C-A3F5-20EF5E4F21C9}"/>
              </a:ext>
            </a:extLst>
          </p:cNvPr>
          <p:cNvPicPr>
            <a:picLocks noChangeAspect="1"/>
          </p:cNvPicPr>
          <p:nvPr/>
        </p:nvPicPr>
        <p:blipFill>
          <a:blip r:embed="rId4"/>
          <a:stretch>
            <a:fillRect/>
          </a:stretch>
        </p:blipFill>
        <p:spPr>
          <a:xfrm>
            <a:off x="11018520" y="-1"/>
            <a:ext cx="3611880" cy="1563351"/>
          </a:xfrm>
          <a:prstGeom prst="rect">
            <a:avLst/>
          </a:prstGeom>
        </p:spPr>
      </p:pic>
      <p:sp>
        <p:nvSpPr>
          <p:cNvPr id="23" name="Rectangle 22">
            <a:extLst>
              <a:ext uri="{FF2B5EF4-FFF2-40B4-BE49-F238E27FC236}">
                <a16:creationId xmlns:a16="http://schemas.microsoft.com/office/drawing/2014/main" id="{1576C2CD-2E1F-3447-89DD-39377F1CC242}"/>
              </a:ext>
            </a:extLst>
          </p:cNvPr>
          <p:cNvSpPr/>
          <p:nvPr/>
        </p:nvSpPr>
        <p:spPr>
          <a:xfrm>
            <a:off x="694086" y="1667298"/>
            <a:ext cx="1864613" cy="400110"/>
          </a:xfrm>
          <a:prstGeom prst="rect">
            <a:avLst/>
          </a:prstGeom>
        </p:spPr>
        <p:txBody>
          <a:bodyPr wrap="none">
            <a:spAutoFit/>
          </a:bodyPr>
          <a:lstStyle/>
          <a:p>
            <a:r>
              <a:rPr lang="it-IT" sz="2000" b="1">
                <a:latin typeface="IBM Plex Sans" panose="020B0503050203000203" pitchFamily="34" charset="0"/>
              </a:rPr>
              <a:t>ibmq_armonk</a:t>
            </a:r>
          </a:p>
        </p:txBody>
      </p:sp>
      <p:graphicFrame>
        <p:nvGraphicFramePr>
          <p:cNvPr id="24" name="Table 23">
            <a:extLst>
              <a:ext uri="{FF2B5EF4-FFF2-40B4-BE49-F238E27FC236}">
                <a16:creationId xmlns:a16="http://schemas.microsoft.com/office/drawing/2014/main" id="{7C278B4E-A90F-E74F-A4B4-FF93DF286FEB}"/>
              </a:ext>
            </a:extLst>
          </p:cNvPr>
          <p:cNvGraphicFramePr>
            <a:graphicFrameLocks noGrp="1"/>
          </p:cNvGraphicFramePr>
          <p:nvPr>
            <p:extLst>
              <p:ext uri="{D42A27DB-BD31-4B8C-83A1-F6EECF244321}">
                <p14:modId xmlns:p14="http://schemas.microsoft.com/office/powerpoint/2010/main" val="3032850528"/>
              </p:ext>
            </p:extLst>
          </p:nvPr>
        </p:nvGraphicFramePr>
        <p:xfrm>
          <a:off x="5877560" y="1878985"/>
          <a:ext cx="8275320" cy="3716786"/>
        </p:xfrm>
        <a:graphic>
          <a:graphicData uri="http://schemas.openxmlformats.org/drawingml/2006/table">
            <a:tbl>
              <a:tblPr firstRow="1">
                <a:tableStyleId>{5C22544A-7EE6-4342-B048-85BDC9FD1C3A}</a:tableStyleId>
              </a:tblPr>
              <a:tblGrid>
                <a:gridCol w="474980">
                  <a:extLst>
                    <a:ext uri="{9D8B030D-6E8A-4147-A177-3AD203B41FA5}">
                      <a16:colId xmlns:a16="http://schemas.microsoft.com/office/drawing/2014/main" val="2665439952"/>
                    </a:ext>
                  </a:extLst>
                </a:gridCol>
                <a:gridCol w="777240">
                  <a:extLst>
                    <a:ext uri="{9D8B030D-6E8A-4147-A177-3AD203B41FA5}">
                      <a16:colId xmlns:a16="http://schemas.microsoft.com/office/drawing/2014/main" val="3417727562"/>
                    </a:ext>
                  </a:extLst>
                </a:gridCol>
                <a:gridCol w="822960">
                  <a:extLst>
                    <a:ext uri="{9D8B030D-6E8A-4147-A177-3AD203B41FA5}">
                      <a16:colId xmlns:a16="http://schemas.microsoft.com/office/drawing/2014/main" val="3124198543"/>
                    </a:ext>
                  </a:extLst>
                </a:gridCol>
                <a:gridCol w="1097280">
                  <a:extLst>
                    <a:ext uri="{9D8B030D-6E8A-4147-A177-3AD203B41FA5}">
                      <a16:colId xmlns:a16="http://schemas.microsoft.com/office/drawing/2014/main" val="4062251222"/>
                    </a:ext>
                  </a:extLst>
                </a:gridCol>
                <a:gridCol w="953065">
                  <a:extLst>
                    <a:ext uri="{9D8B030D-6E8A-4147-A177-3AD203B41FA5}">
                      <a16:colId xmlns:a16="http://schemas.microsoft.com/office/drawing/2014/main" val="1295068648"/>
                    </a:ext>
                  </a:extLst>
                </a:gridCol>
                <a:gridCol w="829959">
                  <a:extLst>
                    <a:ext uri="{9D8B030D-6E8A-4147-A177-3AD203B41FA5}">
                      <a16:colId xmlns:a16="http://schemas.microsoft.com/office/drawing/2014/main" val="3047182332"/>
                    </a:ext>
                  </a:extLst>
                </a:gridCol>
                <a:gridCol w="829959">
                  <a:extLst>
                    <a:ext uri="{9D8B030D-6E8A-4147-A177-3AD203B41FA5}">
                      <a16:colId xmlns:a16="http://schemas.microsoft.com/office/drawing/2014/main" val="662935090"/>
                    </a:ext>
                  </a:extLst>
                </a:gridCol>
                <a:gridCol w="829959">
                  <a:extLst>
                    <a:ext uri="{9D8B030D-6E8A-4147-A177-3AD203B41FA5}">
                      <a16:colId xmlns:a16="http://schemas.microsoft.com/office/drawing/2014/main" val="1734937175"/>
                    </a:ext>
                  </a:extLst>
                </a:gridCol>
                <a:gridCol w="829959">
                  <a:extLst>
                    <a:ext uri="{9D8B030D-6E8A-4147-A177-3AD203B41FA5}">
                      <a16:colId xmlns:a16="http://schemas.microsoft.com/office/drawing/2014/main" val="3108832349"/>
                    </a:ext>
                  </a:extLst>
                </a:gridCol>
                <a:gridCol w="829959">
                  <a:extLst>
                    <a:ext uri="{9D8B030D-6E8A-4147-A177-3AD203B41FA5}">
                      <a16:colId xmlns:a16="http://schemas.microsoft.com/office/drawing/2014/main" val="4247126808"/>
                    </a:ext>
                  </a:extLst>
                </a:gridCol>
              </a:tblGrid>
              <a:tr h="206877">
                <a:tc>
                  <a:txBody>
                    <a:bodyPr/>
                    <a:lstStyle/>
                    <a:p>
                      <a:pPr algn="ctr"/>
                      <a:r>
                        <a:rPr lang="it-IT" sz="1050" b="1" kern="1200">
                          <a:solidFill>
                            <a:schemeClr val="bg2"/>
                          </a:solidFill>
                          <a:effectLst/>
                          <a:latin typeface="+mn-lt"/>
                          <a:ea typeface="+mn-ea"/>
                          <a:cs typeface="+mn-cs"/>
                        </a:rPr>
                        <a:t>Point</a:t>
                      </a:r>
                      <a:endParaRPr lang="it-IT"/>
                    </a:p>
                  </a:txBody>
                  <a:tcPr marL="24801" marR="24801" marT="12400" marB="12400" anchor="ctr"/>
                </a:tc>
                <a:tc>
                  <a:txBody>
                    <a:bodyPr/>
                    <a:lstStyle/>
                    <a:p>
                      <a:pPr algn="ctr" fontAlgn="ctr"/>
                      <a:r>
                        <a:rPr lang="it-IT" sz="1050">
                          <a:solidFill>
                            <a:schemeClr val="bg2"/>
                          </a:solidFill>
                          <a:effectLst/>
                        </a:rPr>
                        <a:t>raw0</a:t>
                      </a:r>
                      <a:endParaRPr lang="it-IT" sz="1050" b="1">
                        <a:solidFill>
                          <a:schemeClr val="bg2"/>
                        </a:solidFill>
                        <a:effectLst/>
                      </a:endParaRPr>
                    </a:p>
                  </a:txBody>
                  <a:tcPr marL="24801" marR="24801" marT="12400" marB="12400" anchor="ctr"/>
                </a:tc>
                <a:tc>
                  <a:txBody>
                    <a:bodyPr/>
                    <a:lstStyle/>
                    <a:p>
                      <a:pPr algn="ctr" fontAlgn="ctr"/>
                      <a:r>
                        <a:rPr lang="it-IT" sz="1050">
                          <a:solidFill>
                            <a:schemeClr val="bg2"/>
                          </a:solidFill>
                          <a:effectLst/>
                        </a:rPr>
                        <a:t>raw1</a:t>
                      </a:r>
                      <a:endParaRPr lang="it-IT" sz="1050" b="1">
                        <a:solidFill>
                          <a:schemeClr val="bg2"/>
                        </a:solidFill>
                        <a:effectLst/>
                      </a:endParaRPr>
                    </a:p>
                  </a:txBody>
                  <a:tcPr marL="24801" marR="24801" marT="12400" marB="12400" anchor="ctr"/>
                </a:tc>
                <a:tc>
                  <a:txBody>
                    <a:bodyPr/>
                    <a:lstStyle/>
                    <a:p>
                      <a:pPr algn="ctr" fontAlgn="ctr"/>
                      <a:r>
                        <a:rPr lang="it-IT" sz="1050">
                          <a:solidFill>
                            <a:schemeClr val="bg2"/>
                          </a:solidFill>
                          <a:effectLst/>
                        </a:rPr>
                        <a:t>corr0</a:t>
                      </a:r>
                      <a:endParaRPr lang="it-IT" sz="1050" b="1">
                        <a:solidFill>
                          <a:schemeClr val="bg2"/>
                        </a:solidFill>
                        <a:effectLst/>
                      </a:endParaRPr>
                    </a:p>
                  </a:txBody>
                  <a:tcPr marL="24801" marR="24801" marT="12400" marB="12400" anchor="ctr"/>
                </a:tc>
                <a:tc>
                  <a:txBody>
                    <a:bodyPr/>
                    <a:lstStyle/>
                    <a:p>
                      <a:pPr algn="ctr" fontAlgn="ctr"/>
                      <a:r>
                        <a:rPr lang="it-IT" sz="1050">
                          <a:solidFill>
                            <a:schemeClr val="bg2"/>
                          </a:solidFill>
                          <a:effectLst/>
                        </a:rPr>
                        <a:t>corr1</a:t>
                      </a:r>
                      <a:endParaRPr lang="it-IT" sz="1050" b="1">
                        <a:solidFill>
                          <a:schemeClr val="bg2"/>
                        </a:solidFill>
                        <a:effectLst/>
                      </a:endParaRPr>
                    </a:p>
                  </a:txBody>
                  <a:tcPr marL="24801" marR="24801" marT="12400" marB="12400" anchor="ctr"/>
                </a:tc>
                <a:tc>
                  <a:txBody>
                    <a:bodyPr/>
                    <a:lstStyle/>
                    <a:p>
                      <a:pPr algn="ctr" fontAlgn="ctr"/>
                      <a:r>
                        <a:rPr lang="it-IT" sz="1050">
                          <a:solidFill>
                            <a:schemeClr val="bg2"/>
                          </a:solidFill>
                          <a:effectLst/>
                        </a:rPr>
                        <a:t>sim0</a:t>
                      </a:r>
                      <a:endParaRPr lang="it-IT" sz="1050" b="1">
                        <a:solidFill>
                          <a:schemeClr val="bg2"/>
                        </a:solidFill>
                        <a:effectLst/>
                      </a:endParaRPr>
                    </a:p>
                  </a:txBody>
                  <a:tcPr marL="24801" marR="24801" marT="12400" marB="12400" anchor="ctr"/>
                </a:tc>
                <a:tc>
                  <a:txBody>
                    <a:bodyPr/>
                    <a:lstStyle/>
                    <a:p>
                      <a:pPr algn="ctr" fontAlgn="ctr"/>
                      <a:r>
                        <a:rPr lang="it-IT" sz="1050">
                          <a:solidFill>
                            <a:schemeClr val="bg2"/>
                          </a:solidFill>
                          <a:effectLst/>
                        </a:rPr>
                        <a:t>sim1</a:t>
                      </a:r>
                      <a:endParaRPr lang="it-IT" sz="1050" b="1">
                        <a:solidFill>
                          <a:schemeClr val="bg2"/>
                        </a:solidFill>
                        <a:effectLst/>
                      </a:endParaRPr>
                    </a:p>
                  </a:txBody>
                  <a:tcPr marL="24801" marR="24801" marT="12400" marB="12400" anchor="ctr"/>
                </a:tc>
                <a:tc>
                  <a:txBody>
                    <a:bodyPr/>
                    <a:lstStyle/>
                    <a:p>
                      <a:pPr algn="ctr" fontAlgn="ctr"/>
                      <a:r>
                        <a:rPr lang="it-IT" sz="1050">
                          <a:solidFill>
                            <a:schemeClr val="bg2"/>
                          </a:solidFill>
                          <a:effectLst/>
                        </a:rPr>
                        <a:t>res_raw</a:t>
                      </a:r>
                      <a:endParaRPr lang="it-IT" sz="1050" b="1">
                        <a:solidFill>
                          <a:schemeClr val="bg2"/>
                        </a:solidFill>
                        <a:effectLst/>
                      </a:endParaRPr>
                    </a:p>
                  </a:txBody>
                  <a:tcPr marL="24801" marR="24801" marT="12400" marB="12400" anchor="ctr"/>
                </a:tc>
                <a:tc>
                  <a:txBody>
                    <a:bodyPr/>
                    <a:lstStyle/>
                    <a:p>
                      <a:pPr algn="ctr" fontAlgn="ctr"/>
                      <a:r>
                        <a:rPr lang="it-IT" sz="1050">
                          <a:solidFill>
                            <a:schemeClr val="bg2"/>
                          </a:solidFill>
                          <a:effectLst/>
                        </a:rPr>
                        <a:t>res_corr</a:t>
                      </a:r>
                      <a:endParaRPr lang="it-IT" sz="1050" b="1">
                        <a:solidFill>
                          <a:schemeClr val="bg2"/>
                        </a:solidFill>
                        <a:effectLst/>
                      </a:endParaRPr>
                    </a:p>
                  </a:txBody>
                  <a:tcPr marL="24801" marR="24801" marT="12400" marB="12400" anchor="ctr"/>
                </a:tc>
                <a:tc>
                  <a:txBody>
                    <a:bodyPr/>
                    <a:lstStyle/>
                    <a:p>
                      <a:pPr algn="ctr" fontAlgn="ctr"/>
                      <a:r>
                        <a:rPr lang="it-IT" sz="1050">
                          <a:solidFill>
                            <a:schemeClr val="bg2"/>
                          </a:solidFill>
                          <a:effectLst/>
                        </a:rPr>
                        <a:t>res_sim</a:t>
                      </a:r>
                      <a:endParaRPr lang="it-IT" sz="1050" b="1">
                        <a:solidFill>
                          <a:schemeClr val="bg2"/>
                        </a:solidFill>
                        <a:effectLst/>
                      </a:endParaRPr>
                    </a:p>
                  </a:txBody>
                  <a:tcPr marL="24801" marR="24801" marT="12400" marB="12400" anchor="ctr"/>
                </a:tc>
                <a:extLst>
                  <a:ext uri="{0D108BD9-81ED-4DB2-BD59-A6C34878D82A}">
                    <a16:rowId xmlns:a16="http://schemas.microsoft.com/office/drawing/2014/main" val="3627199104"/>
                  </a:ext>
                </a:extLst>
              </a:tr>
              <a:tr h="269993">
                <a:tc>
                  <a:txBody>
                    <a:bodyPr/>
                    <a:lstStyle/>
                    <a:p>
                      <a:pPr algn="ctr" fontAlgn="ctr"/>
                      <a:r>
                        <a:rPr lang="it-IT" sz="1050">
                          <a:effectLst/>
                        </a:rPr>
                        <a:t>0</a:t>
                      </a:r>
                    </a:p>
                  </a:txBody>
                  <a:tcPr marL="24801" marR="24801" marT="12400" marB="12400" anchor="ctr"/>
                </a:tc>
                <a:tc>
                  <a:txBody>
                    <a:bodyPr/>
                    <a:lstStyle/>
                    <a:p>
                      <a:pPr algn="ctr" fontAlgn="ctr"/>
                      <a:r>
                        <a:rPr lang="it-IT" sz="1050">
                          <a:effectLst/>
                          <a:highlight>
                            <a:srgbClr val="FFFF00"/>
                          </a:highlight>
                        </a:rPr>
                        <a:t>7832.0</a:t>
                      </a:r>
                    </a:p>
                  </a:txBody>
                  <a:tcPr marL="24801" marR="24801" marT="12400" marB="12400" anchor="ctr"/>
                </a:tc>
                <a:tc>
                  <a:txBody>
                    <a:bodyPr/>
                    <a:lstStyle/>
                    <a:p>
                      <a:pPr algn="ctr" fontAlgn="ctr"/>
                      <a:r>
                        <a:rPr lang="it-IT" sz="1050">
                          <a:effectLst/>
                          <a:highlight>
                            <a:srgbClr val="FFFF00"/>
                          </a:highlight>
                        </a:rPr>
                        <a:t>360.0</a:t>
                      </a:r>
                    </a:p>
                  </a:txBody>
                  <a:tcPr marL="24801" marR="24801" marT="12400" marB="12400" anchor="ctr"/>
                </a:tc>
                <a:tc>
                  <a:txBody>
                    <a:bodyPr/>
                    <a:lstStyle/>
                    <a:p>
                      <a:pPr algn="ctr" fontAlgn="ctr"/>
                      <a:r>
                        <a:rPr lang="it-IT" sz="1050">
                          <a:effectLst/>
                        </a:rPr>
                        <a:t>8150.693756</a:t>
                      </a:r>
                    </a:p>
                  </a:txBody>
                  <a:tcPr marL="24801" marR="24801" marT="12400" marB="12400" anchor="ctr"/>
                </a:tc>
                <a:tc>
                  <a:txBody>
                    <a:bodyPr/>
                    <a:lstStyle/>
                    <a:p>
                      <a:pPr algn="ctr" fontAlgn="ctr"/>
                      <a:r>
                        <a:rPr lang="it-IT" sz="1050">
                          <a:effectLst/>
                        </a:rPr>
                        <a:t>41.306244</a:t>
                      </a:r>
                    </a:p>
                  </a:txBody>
                  <a:tcPr marL="24801" marR="24801" marT="12400" marB="12400" anchor="ctr"/>
                </a:tc>
                <a:tc>
                  <a:txBody>
                    <a:bodyPr/>
                    <a:lstStyle/>
                    <a:p>
                      <a:pPr algn="ctr" fontAlgn="ctr"/>
                      <a:r>
                        <a:rPr lang="it-IT" sz="1050">
                          <a:effectLst/>
                          <a:highlight>
                            <a:srgbClr val="FFFF00"/>
                          </a:highlight>
                        </a:rPr>
                        <a:t>8192.0</a:t>
                      </a:r>
                    </a:p>
                  </a:txBody>
                  <a:tcPr marL="24801" marR="24801" marT="12400" marB="12400" anchor="ctr"/>
                </a:tc>
                <a:tc>
                  <a:txBody>
                    <a:bodyPr/>
                    <a:lstStyle/>
                    <a:p>
                      <a:pPr algn="ctr" fontAlgn="ctr"/>
                      <a:r>
                        <a:rPr lang="it-IT" sz="1050">
                          <a:effectLst/>
                          <a:highlight>
                            <a:srgbClr val="FFFF00"/>
                          </a:highlight>
                        </a:rPr>
                        <a:t>NaN</a:t>
                      </a:r>
                    </a:p>
                  </a:txBody>
                  <a:tcPr marL="24801" marR="24801" marT="12400" marB="12400" anchor="ctr"/>
                </a:tc>
                <a:tc>
                  <a:txBody>
                    <a:bodyPr/>
                    <a:lstStyle/>
                    <a:p>
                      <a:pPr algn="ctr" fontAlgn="ctr"/>
                      <a:r>
                        <a:rPr lang="it-IT" sz="1050" b="1">
                          <a:solidFill>
                            <a:schemeClr val="accent4"/>
                          </a:solidFill>
                          <a:effectLst/>
                        </a:rPr>
                        <a:t>0.956055</a:t>
                      </a:r>
                    </a:p>
                  </a:txBody>
                  <a:tcPr marL="24801" marR="24801" marT="12400" marB="12400" anchor="ctr"/>
                </a:tc>
                <a:tc>
                  <a:txBody>
                    <a:bodyPr/>
                    <a:lstStyle/>
                    <a:p>
                      <a:pPr algn="ctr" fontAlgn="ctr"/>
                      <a:r>
                        <a:rPr lang="it-IT" sz="1050" b="1">
                          <a:solidFill>
                            <a:srgbClr val="00B050"/>
                          </a:solidFill>
                          <a:effectLst/>
                        </a:rPr>
                        <a:t>0.994958</a:t>
                      </a:r>
                    </a:p>
                  </a:txBody>
                  <a:tcPr marL="24801" marR="24801" marT="12400" marB="12400" anchor="ctr"/>
                </a:tc>
                <a:tc>
                  <a:txBody>
                    <a:bodyPr/>
                    <a:lstStyle/>
                    <a:p>
                      <a:pPr algn="ctr" fontAlgn="ctr"/>
                      <a:r>
                        <a:rPr lang="it-IT" sz="1050" b="1">
                          <a:effectLst/>
                        </a:rPr>
                        <a:t>1.000000</a:t>
                      </a:r>
                    </a:p>
                  </a:txBody>
                  <a:tcPr marL="24801" marR="24801" marT="12400" marB="12400" anchor="ctr"/>
                </a:tc>
                <a:extLst>
                  <a:ext uri="{0D108BD9-81ED-4DB2-BD59-A6C34878D82A}">
                    <a16:rowId xmlns:a16="http://schemas.microsoft.com/office/drawing/2014/main" val="2835394526"/>
                  </a:ext>
                </a:extLst>
              </a:tr>
              <a:tr h="269993">
                <a:tc>
                  <a:txBody>
                    <a:bodyPr/>
                    <a:lstStyle/>
                    <a:p>
                      <a:pPr algn="ctr" fontAlgn="ctr"/>
                      <a:r>
                        <a:rPr lang="it-IT" sz="1050">
                          <a:effectLst/>
                        </a:rPr>
                        <a:t>1</a:t>
                      </a:r>
                    </a:p>
                  </a:txBody>
                  <a:tcPr marL="24801" marR="24801" marT="12400" marB="12400" anchor="ctr"/>
                </a:tc>
                <a:tc>
                  <a:txBody>
                    <a:bodyPr/>
                    <a:lstStyle/>
                    <a:p>
                      <a:pPr algn="ctr" fontAlgn="ctr"/>
                      <a:r>
                        <a:rPr lang="it-IT" sz="1050">
                          <a:effectLst/>
                        </a:rPr>
                        <a:t>7479.0</a:t>
                      </a:r>
                    </a:p>
                  </a:txBody>
                  <a:tcPr marL="24801" marR="24801" marT="12400" marB="12400" anchor="ctr"/>
                </a:tc>
                <a:tc>
                  <a:txBody>
                    <a:bodyPr/>
                    <a:lstStyle/>
                    <a:p>
                      <a:pPr algn="ctr" fontAlgn="ctr"/>
                      <a:r>
                        <a:rPr lang="it-IT" sz="1050">
                          <a:effectLst/>
                        </a:rPr>
                        <a:t>713.0</a:t>
                      </a:r>
                    </a:p>
                  </a:txBody>
                  <a:tcPr marL="24801" marR="24801" marT="12400" marB="12400" anchor="ctr"/>
                </a:tc>
                <a:tc>
                  <a:txBody>
                    <a:bodyPr/>
                    <a:lstStyle/>
                    <a:p>
                      <a:pPr algn="ctr" fontAlgn="ctr"/>
                      <a:r>
                        <a:rPr lang="it-IT" sz="1050">
                          <a:effectLst/>
                        </a:rPr>
                        <a:t>7721.837660</a:t>
                      </a:r>
                    </a:p>
                  </a:txBody>
                  <a:tcPr marL="24801" marR="24801" marT="12400" marB="12400" anchor="ctr"/>
                </a:tc>
                <a:tc>
                  <a:txBody>
                    <a:bodyPr/>
                    <a:lstStyle/>
                    <a:p>
                      <a:pPr algn="ctr" fontAlgn="ctr"/>
                      <a:r>
                        <a:rPr lang="it-IT" sz="1050">
                          <a:effectLst/>
                        </a:rPr>
                        <a:t>470.162340</a:t>
                      </a:r>
                    </a:p>
                  </a:txBody>
                  <a:tcPr marL="24801" marR="24801" marT="12400" marB="12400" anchor="ctr"/>
                </a:tc>
                <a:tc>
                  <a:txBody>
                    <a:bodyPr/>
                    <a:lstStyle/>
                    <a:p>
                      <a:pPr algn="ctr" fontAlgn="ctr"/>
                      <a:r>
                        <a:rPr lang="it-IT" sz="1050">
                          <a:effectLst/>
                        </a:rPr>
                        <a:t>7676.0</a:t>
                      </a:r>
                    </a:p>
                  </a:txBody>
                  <a:tcPr marL="24801" marR="24801" marT="12400" marB="12400" anchor="ctr"/>
                </a:tc>
                <a:tc>
                  <a:txBody>
                    <a:bodyPr/>
                    <a:lstStyle/>
                    <a:p>
                      <a:pPr algn="ctr" fontAlgn="ctr"/>
                      <a:r>
                        <a:rPr lang="it-IT" sz="1050">
                          <a:effectLst/>
                        </a:rPr>
                        <a:t>516.0</a:t>
                      </a:r>
                    </a:p>
                  </a:txBody>
                  <a:tcPr marL="24801" marR="24801" marT="12400" marB="12400" anchor="ctr"/>
                </a:tc>
                <a:tc>
                  <a:txBody>
                    <a:bodyPr/>
                    <a:lstStyle/>
                    <a:p>
                      <a:pPr algn="ctr" fontAlgn="ctr"/>
                      <a:r>
                        <a:rPr lang="it-IT" sz="1050" b="1">
                          <a:solidFill>
                            <a:schemeClr val="accent4"/>
                          </a:solidFill>
                          <a:effectLst/>
                        </a:rPr>
                        <a:t>0.912964</a:t>
                      </a:r>
                    </a:p>
                  </a:txBody>
                  <a:tcPr marL="24801" marR="24801" marT="12400" marB="12400" anchor="ctr"/>
                </a:tc>
                <a:tc>
                  <a:txBody>
                    <a:bodyPr/>
                    <a:lstStyle/>
                    <a:p>
                      <a:pPr algn="ctr" fontAlgn="ctr"/>
                      <a:r>
                        <a:rPr lang="it-IT" sz="1050" b="1">
                          <a:solidFill>
                            <a:srgbClr val="00B050"/>
                          </a:solidFill>
                          <a:effectLst/>
                        </a:rPr>
                        <a:t>0.942607</a:t>
                      </a:r>
                    </a:p>
                  </a:txBody>
                  <a:tcPr marL="24801" marR="24801" marT="12400" marB="12400" anchor="ctr"/>
                </a:tc>
                <a:tc>
                  <a:txBody>
                    <a:bodyPr/>
                    <a:lstStyle/>
                    <a:p>
                      <a:pPr algn="ctr" fontAlgn="ctr"/>
                      <a:r>
                        <a:rPr lang="it-IT" sz="1050" b="1">
                          <a:effectLst/>
                        </a:rPr>
                        <a:t>0.937012</a:t>
                      </a:r>
                    </a:p>
                  </a:txBody>
                  <a:tcPr marL="24801" marR="24801" marT="12400" marB="12400" anchor="ctr"/>
                </a:tc>
                <a:extLst>
                  <a:ext uri="{0D108BD9-81ED-4DB2-BD59-A6C34878D82A}">
                    <a16:rowId xmlns:a16="http://schemas.microsoft.com/office/drawing/2014/main" val="316695836"/>
                  </a:ext>
                </a:extLst>
              </a:tr>
              <a:tr h="269993">
                <a:tc>
                  <a:txBody>
                    <a:bodyPr/>
                    <a:lstStyle/>
                    <a:p>
                      <a:pPr algn="ctr" fontAlgn="ctr"/>
                      <a:r>
                        <a:rPr lang="it-IT" sz="1050">
                          <a:effectLst/>
                        </a:rPr>
                        <a:t>2</a:t>
                      </a:r>
                    </a:p>
                  </a:txBody>
                  <a:tcPr marL="24801" marR="24801" marT="12400" marB="12400" anchor="ctr"/>
                </a:tc>
                <a:tc>
                  <a:txBody>
                    <a:bodyPr/>
                    <a:lstStyle/>
                    <a:p>
                      <a:pPr algn="ctr" fontAlgn="ctr"/>
                      <a:r>
                        <a:rPr lang="it-IT" sz="1050">
                          <a:effectLst/>
                        </a:rPr>
                        <a:t>6284.0</a:t>
                      </a:r>
                    </a:p>
                  </a:txBody>
                  <a:tcPr marL="24801" marR="24801" marT="12400" marB="12400" anchor="ctr"/>
                </a:tc>
                <a:tc>
                  <a:txBody>
                    <a:bodyPr/>
                    <a:lstStyle/>
                    <a:p>
                      <a:pPr algn="ctr" fontAlgn="ctr"/>
                      <a:r>
                        <a:rPr lang="it-IT" sz="1050">
                          <a:effectLst/>
                        </a:rPr>
                        <a:t>1908.0</a:t>
                      </a:r>
                    </a:p>
                  </a:txBody>
                  <a:tcPr marL="24801" marR="24801" marT="12400" marB="12400" anchor="ctr"/>
                </a:tc>
                <a:tc>
                  <a:txBody>
                    <a:bodyPr/>
                    <a:lstStyle/>
                    <a:p>
                      <a:pPr algn="ctr" fontAlgn="ctr"/>
                      <a:r>
                        <a:rPr lang="it-IT" sz="1050">
                          <a:effectLst/>
                        </a:rPr>
                        <a:t>6270.045251</a:t>
                      </a:r>
                    </a:p>
                  </a:txBody>
                  <a:tcPr marL="24801" marR="24801" marT="12400" marB="12400" anchor="ctr"/>
                </a:tc>
                <a:tc>
                  <a:txBody>
                    <a:bodyPr/>
                    <a:lstStyle/>
                    <a:p>
                      <a:pPr algn="ctr" fontAlgn="ctr"/>
                      <a:r>
                        <a:rPr lang="it-IT" sz="1050">
                          <a:effectLst/>
                        </a:rPr>
                        <a:t>1921.954749</a:t>
                      </a:r>
                    </a:p>
                  </a:txBody>
                  <a:tcPr marL="24801" marR="24801" marT="12400" marB="12400" anchor="ctr"/>
                </a:tc>
                <a:tc>
                  <a:txBody>
                    <a:bodyPr/>
                    <a:lstStyle/>
                    <a:p>
                      <a:pPr algn="ctr" fontAlgn="ctr"/>
                      <a:r>
                        <a:rPr lang="it-IT" sz="1050">
                          <a:effectLst/>
                        </a:rPr>
                        <a:t>6260.0</a:t>
                      </a:r>
                    </a:p>
                  </a:txBody>
                  <a:tcPr marL="24801" marR="24801" marT="12400" marB="12400" anchor="ctr"/>
                </a:tc>
                <a:tc>
                  <a:txBody>
                    <a:bodyPr/>
                    <a:lstStyle/>
                    <a:p>
                      <a:pPr algn="ctr" fontAlgn="ctr"/>
                      <a:r>
                        <a:rPr lang="it-IT" sz="1050">
                          <a:effectLst/>
                        </a:rPr>
                        <a:t>1932.0</a:t>
                      </a:r>
                    </a:p>
                  </a:txBody>
                  <a:tcPr marL="24801" marR="24801" marT="12400" marB="12400" anchor="ctr"/>
                </a:tc>
                <a:tc>
                  <a:txBody>
                    <a:bodyPr/>
                    <a:lstStyle/>
                    <a:p>
                      <a:pPr algn="ctr" fontAlgn="ctr"/>
                      <a:r>
                        <a:rPr lang="it-IT" sz="1050" b="1">
                          <a:solidFill>
                            <a:schemeClr val="accent4"/>
                          </a:solidFill>
                          <a:effectLst/>
                        </a:rPr>
                        <a:t>0.767090</a:t>
                      </a:r>
                    </a:p>
                  </a:txBody>
                  <a:tcPr marL="24801" marR="24801" marT="12400" marB="12400" anchor="ctr"/>
                </a:tc>
                <a:tc>
                  <a:txBody>
                    <a:bodyPr/>
                    <a:lstStyle/>
                    <a:p>
                      <a:pPr algn="ctr" fontAlgn="ctr"/>
                      <a:r>
                        <a:rPr lang="it-IT" sz="1050" b="1">
                          <a:solidFill>
                            <a:srgbClr val="00B050"/>
                          </a:solidFill>
                          <a:effectLst/>
                        </a:rPr>
                        <a:t>0.765386</a:t>
                      </a:r>
                    </a:p>
                  </a:txBody>
                  <a:tcPr marL="24801" marR="24801" marT="12400" marB="12400" anchor="ctr"/>
                </a:tc>
                <a:tc>
                  <a:txBody>
                    <a:bodyPr/>
                    <a:lstStyle/>
                    <a:p>
                      <a:pPr algn="ctr" fontAlgn="ctr"/>
                      <a:r>
                        <a:rPr lang="it-IT" sz="1050" b="1">
                          <a:effectLst/>
                        </a:rPr>
                        <a:t>0.764160</a:t>
                      </a:r>
                    </a:p>
                  </a:txBody>
                  <a:tcPr marL="24801" marR="24801" marT="12400" marB="12400" anchor="ctr"/>
                </a:tc>
                <a:extLst>
                  <a:ext uri="{0D108BD9-81ED-4DB2-BD59-A6C34878D82A}">
                    <a16:rowId xmlns:a16="http://schemas.microsoft.com/office/drawing/2014/main" val="1323348010"/>
                  </a:ext>
                </a:extLst>
              </a:tr>
              <a:tr h="269993">
                <a:tc>
                  <a:txBody>
                    <a:bodyPr/>
                    <a:lstStyle/>
                    <a:p>
                      <a:pPr algn="ctr" fontAlgn="ctr"/>
                      <a:r>
                        <a:rPr lang="it-IT" sz="1050">
                          <a:effectLst/>
                        </a:rPr>
                        <a:t>3</a:t>
                      </a:r>
                    </a:p>
                  </a:txBody>
                  <a:tcPr marL="24801" marR="24801" marT="12400" marB="12400" anchor="ctr"/>
                </a:tc>
                <a:tc>
                  <a:txBody>
                    <a:bodyPr/>
                    <a:lstStyle/>
                    <a:p>
                      <a:pPr algn="ctr" fontAlgn="ctr"/>
                      <a:r>
                        <a:rPr lang="it-IT" sz="1050">
                          <a:effectLst/>
                        </a:rPr>
                        <a:t>4719.0</a:t>
                      </a:r>
                    </a:p>
                  </a:txBody>
                  <a:tcPr marL="24801" marR="24801" marT="12400" marB="12400" anchor="ctr"/>
                </a:tc>
                <a:tc>
                  <a:txBody>
                    <a:bodyPr/>
                    <a:lstStyle/>
                    <a:p>
                      <a:pPr algn="ctr" fontAlgn="ctr"/>
                      <a:r>
                        <a:rPr lang="it-IT" sz="1050">
                          <a:effectLst/>
                        </a:rPr>
                        <a:t>3473.0</a:t>
                      </a:r>
                    </a:p>
                  </a:txBody>
                  <a:tcPr marL="24801" marR="24801" marT="12400" marB="12400" anchor="ctr"/>
                </a:tc>
                <a:tc>
                  <a:txBody>
                    <a:bodyPr/>
                    <a:lstStyle/>
                    <a:p>
                      <a:pPr algn="ctr" fontAlgn="ctr"/>
                      <a:r>
                        <a:rPr lang="it-IT" sz="1050">
                          <a:effectLst/>
                        </a:rPr>
                        <a:t>4368.742349</a:t>
                      </a:r>
                    </a:p>
                  </a:txBody>
                  <a:tcPr marL="24801" marR="24801" marT="12400" marB="12400" anchor="ctr"/>
                </a:tc>
                <a:tc>
                  <a:txBody>
                    <a:bodyPr/>
                    <a:lstStyle/>
                    <a:p>
                      <a:pPr algn="ctr" fontAlgn="ctr"/>
                      <a:r>
                        <a:rPr lang="it-IT" sz="1050">
                          <a:effectLst/>
                        </a:rPr>
                        <a:t>3823.257651</a:t>
                      </a:r>
                    </a:p>
                  </a:txBody>
                  <a:tcPr marL="24801" marR="24801" marT="12400" marB="12400" anchor="ctr"/>
                </a:tc>
                <a:tc>
                  <a:txBody>
                    <a:bodyPr/>
                    <a:lstStyle/>
                    <a:p>
                      <a:pPr algn="ctr" fontAlgn="ctr"/>
                      <a:r>
                        <a:rPr lang="it-IT" sz="1050">
                          <a:effectLst/>
                        </a:rPr>
                        <a:t>4371.0</a:t>
                      </a:r>
                    </a:p>
                  </a:txBody>
                  <a:tcPr marL="24801" marR="24801" marT="12400" marB="12400" anchor="ctr"/>
                </a:tc>
                <a:tc>
                  <a:txBody>
                    <a:bodyPr/>
                    <a:lstStyle/>
                    <a:p>
                      <a:pPr algn="ctr" fontAlgn="ctr"/>
                      <a:r>
                        <a:rPr lang="it-IT" sz="1050">
                          <a:effectLst/>
                        </a:rPr>
                        <a:t>3821.0</a:t>
                      </a:r>
                    </a:p>
                  </a:txBody>
                  <a:tcPr marL="24801" marR="24801" marT="12400" marB="12400" anchor="ctr"/>
                </a:tc>
                <a:tc>
                  <a:txBody>
                    <a:bodyPr/>
                    <a:lstStyle/>
                    <a:p>
                      <a:pPr algn="ctr" fontAlgn="ctr"/>
                      <a:r>
                        <a:rPr lang="it-IT" sz="1050" b="1">
                          <a:solidFill>
                            <a:schemeClr val="accent4"/>
                          </a:solidFill>
                          <a:effectLst/>
                        </a:rPr>
                        <a:t>0.576050</a:t>
                      </a:r>
                    </a:p>
                  </a:txBody>
                  <a:tcPr marL="24801" marR="24801" marT="12400" marB="12400" anchor="ctr"/>
                </a:tc>
                <a:tc>
                  <a:txBody>
                    <a:bodyPr/>
                    <a:lstStyle/>
                    <a:p>
                      <a:pPr algn="ctr" fontAlgn="ctr"/>
                      <a:r>
                        <a:rPr lang="it-IT" sz="1050" b="1">
                          <a:solidFill>
                            <a:srgbClr val="00B050"/>
                          </a:solidFill>
                          <a:effectLst/>
                        </a:rPr>
                        <a:t>0.533294</a:t>
                      </a:r>
                    </a:p>
                  </a:txBody>
                  <a:tcPr marL="24801" marR="24801" marT="12400" marB="12400" anchor="ctr"/>
                </a:tc>
                <a:tc>
                  <a:txBody>
                    <a:bodyPr/>
                    <a:lstStyle/>
                    <a:p>
                      <a:pPr algn="ctr" fontAlgn="ctr"/>
                      <a:r>
                        <a:rPr lang="it-IT" sz="1050" b="1">
                          <a:effectLst/>
                        </a:rPr>
                        <a:t>0.533569</a:t>
                      </a:r>
                    </a:p>
                  </a:txBody>
                  <a:tcPr marL="24801" marR="24801" marT="12400" marB="12400" anchor="ctr"/>
                </a:tc>
                <a:extLst>
                  <a:ext uri="{0D108BD9-81ED-4DB2-BD59-A6C34878D82A}">
                    <a16:rowId xmlns:a16="http://schemas.microsoft.com/office/drawing/2014/main" val="347965949"/>
                  </a:ext>
                </a:extLst>
              </a:tr>
              <a:tr h="269993">
                <a:tc>
                  <a:txBody>
                    <a:bodyPr/>
                    <a:lstStyle/>
                    <a:p>
                      <a:pPr algn="ctr" fontAlgn="ctr"/>
                      <a:r>
                        <a:rPr lang="it-IT" sz="1050">
                          <a:effectLst/>
                        </a:rPr>
                        <a:t>4</a:t>
                      </a:r>
                    </a:p>
                  </a:txBody>
                  <a:tcPr marL="24801" marR="24801" marT="12400" marB="12400" anchor="ctr"/>
                </a:tc>
                <a:tc>
                  <a:txBody>
                    <a:bodyPr/>
                    <a:lstStyle/>
                    <a:p>
                      <a:pPr algn="ctr" fontAlgn="ctr"/>
                      <a:r>
                        <a:rPr lang="it-IT" sz="1050">
                          <a:effectLst/>
                        </a:rPr>
                        <a:t>3245.0</a:t>
                      </a:r>
                    </a:p>
                  </a:txBody>
                  <a:tcPr marL="24801" marR="24801" marT="12400" marB="12400" anchor="ctr"/>
                </a:tc>
                <a:tc>
                  <a:txBody>
                    <a:bodyPr/>
                    <a:lstStyle/>
                    <a:p>
                      <a:pPr algn="ctr" fontAlgn="ctr"/>
                      <a:r>
                        <a:rPr lang="it-IT" sz="1050">
                          <a:effectLst/>
                        </a:rPr>
                        <a:t>4947.0</a:t>
                      </a:r>
                    </a:p>
                  </a:txBody>
                  <a:tcPr marL="24801" marR="24801" marT="12400" marB="12400" anchor="ctr"/>
                </a:tc>
                <a:tc>
                  <a:txBody>
                    <a:bodyPr/>
                    <a:lstStyle/>
                    <a:p>
                      <a:pPr algn="ctr" fontAlgn="ctr"/>
                      <a:r>
                        <a:rPr lang="it-IT" sz="1050">
                          <a:effectLst/>
                        </a:rPr>
                        <a:t>2577.995544</a:t>
                      </a:r>
                    </a:p>
                  </a:txBody>
                  <a:tcPr marL="24801" marR="24801" marT="12400" marB="12400" anchor="ctr"/>
                </a:tc>
                <a:tc>
                  <a:txBody>
                    <a:bodyPr/>
                    <a:lstStyle/>
                    <a:p>
                      <a:pPr algn="ctr" fontAlgn="ctr"/>
                      <a:r>
                        <a:rPr lang="it-IT" sz="1050">
                          <a:effectLst/>
                        </a:rPr>
                        <a:t>5614.004456</a:t>
                      </a:r>
                    </a:p>
                  </a:txBody>
                  <a:tcPr marL="24801" marR="24801" marT="12400" marB="12400" anchor="ctr"/>
                </a:tc>
                <a:tc>
                  <a:txBody>
                    <a:bodyPr/>
                    <a:lstStyle/>
                    <a:p>
                      <a:pPr algn="ctr" fontAlgn="ctr"/>
                      <a:r>
                        <a:rPr lang="it-IT" sz="1050">
                          <a:effectLst/>
                        </a:rPr>
                        <a:t>2379.0</a:t>
                      </a:r>
                    </a:p>
                  </a:txBody>
                  <a:tcPr marL="24801" marR="24801" marT="12400" marB="12400" anchor="ctr"/>
                </a:tc>
                <a:tc>
                  <a:txBody>
                    <a:bodyPr/>
                    <a:lstStyle/>
                    <a:p>
                      <a:pPr algn="ctr" fontAlgn="ctr"/>
                      <a:r>
                        <a:rPr lang="it-IT" sz="1050">
                          <a:effectLst/>
                        </a:rPr>
                        <a:t>5813.0</a:t>
                      </a:r>
                    </a:p>
                  </a:txBody>
                  <a:tcPr marL="24801" marR="24801" marT="12400" marB="12400" anchor="ctr"/>
                </a:tc>
                <a:tc>
                  <a:txBody>
                    <a:bodyPr/>
                    <a:lstStyle/>
                    <a:p>
                      <a:pPr algn="ctr" fontAlgn="ctr"/>
                      <a:r>
                        <a:rPr lang="it-IT" sz="1050" b="1">
                          <a:solidFill>
                            <a:schemeClr val="accent4"/>
                          </a:solidFill>
                          <a:effectLst/>
                        </a:rPr>
                        <a:t>0.396118</a:t>
                      </a:r>
                    </a:p>
                  </a:txBody>
                  <a:tcPr marL="24801" marR="24801" marT="12400" marB="12400" anchor="ctr"/>
                </a:tc>
                <a:tc>
                  <a:txBody>
                    <a:bodyPr/>
                    <a:lstStyle/>
                    <a:p>
                      <a:pPr algn="ctr" fontAlgn="ctr"/>
                      <a:r>
                        <a:rPr lang="it-IT" sz="1050" b="1">
                          <a:solidFill>
                            <a:srgbClr val="00B050"/>
                          </a:solidFill>
                          <a:effectLst/>
                        </a:rPr>
                        <a:t>0.314697</a:t>
                      </a:r>
                    </a:p>
                  </a:txBody>
                  <a:tcPr marL="24801" marR="24801" marT="12400" marB="12400" anchor="ctr"/>
                </a:tc>
                <a:tc>
                  <a:txBody>
                    <a:bodyPr/>
                    <a:lstStyle/>
                    <a:p>
                      <a:pPr algn="ctr" fontAlgn="ctr"/>
                      <a:r>
                        <a:rPr lang="it-IT" sz="1050" b="1">
                          <a:effectLst/>
                        </a:rPr>
                        <a:t>0.290405</a:t>
                      </a:r>
                    </a:p>
                  </a:txBody>
                  <a:tcPr marL="24801" marR="24801" marT="12400" marB="12400" anchor="ctr"/>
                </a:tc>
                <a:extLst>
                  <a:ext uri="{0D108BD9-81ED-4DB2-BD59-A6C34878D82A}">
                    <a16:rowId xmlns:a16="http://schemas.microsoft.com/office/drawing/2014/main" val="817415964"/>
                  </a:ext>
                </a:extLst>
              </a:tr>
              <a:tr h="269993">
                <a:tc>
                  <a:txBody>
                    <a:bodyPr/>
                    <a:lstStyle/>
                    <a:p>
                      <a:pPr algn="ctr" fontAlgn="ctr"/>
                      <a:r>
                        <a:rPr lang="it-IT" sz="1050">
                          <a:effectLst/>
                        </a:rPr>
                        <a:t>5</a:t>
                      </a:r>
                    </a:p>
                  </a:txBody>
                  <a:tcPr marL="24801" marR="24801" marT="12400" marB="12400" anchor="ctr"/>
                </a:tc>
                <a:tc>
                  <a:txBody>
                    <a:bodyPr/>
                    <a:lstStyle/>
                    <a:p>
                      <a:pPr algn="ctr" fontAlgn="ctr"/>
                      <a:r>
                        <a:rPr lang="it-IT" sz="1050">
                          <a:effectLst/>
                        </a:rPr>
                        <a:t>1812.0</a:t>
                      </a:r>
                    </a:p>
                  </a:txBody>
                  <a:tcPr marL="24801" marR="24801" marT="12400" marB="12400" anchor="ctr"/>
                </a:tc>
                <a:tc>
                  <a:txBody>
                    <a:bodyPr/>
                    <a:lstStyle/>
                    <a:p>
                      <a:pPr algn="ctr" fontAlgn="ctr"/>
                      <a:r>
                        <a:rPr lang="it-IT" sz="1050">
                          <a:effectLst/>
                        </a:rPr>
                        <a:t>6380.0</a:t>
                      </a:r>
                    </a:p>
                  </a:txBody>
                  <a:tcPr marL="24801" marR="24801" marT="12400" marB="12400" anchor="ctr"/>
                </a:tc>
                <a:tc>
                  <a:txBody>
                    <a:bodyPr/>
                    <a:lstStyle/>
                    <a:p>
                      <a:pPr algn="ctr" fontAlgn="ctr"/>
                      <a:r>
                        <a:rPr lang="it-IT" sz="1050">
                          <a:effectLst/>
                        </a:rPr>
                        <a:t>837.058953</a:t>
                      </a:r>
                    </a:p>
                  </a:txBody>
                  <a:tcPr marL="24801" marR="24801" marT="12400" marB="12400" anchor="ctr"/>
                </a:tc>
                <a:tc>
                  <a:txBody>
                    <a:bodyPr/>
                    <a:lstStyle/>
                    <a:p>
                      <a:pPr algn="ctr" fontAlgn="ctr"/>
                      <a:r>
                        <a:rPr lang="it-IT" sz="1050">
                          <a:effectLst/>
                        </a:rPr>
                        <a:t>7354.941047</a:t>
                      </a:r>
                    </a:p>
                  </a:txBody>
                  <a:tcPr marL="24801" marR="24801" marT="12400" marB="12400" anchor="ctr"/>
                </a:tc>
                <a:tc>
                  <a:txBody>
                    <a:bodyPr/>
                    <a:lstStyle/>
                    <a:p>
                      <a:pPr algn="ctr" fontAlgn="ctr"/>
                      <a:r>
                        <a:rPr lang="it-IT" sz="1050">
                          <a:effectLst/>
                        </a:rPr>
                        <a:t>827.0</a:t>
                      </a:r>
                    </a:p>
                  </a:txBody>
                  <a:tcPr marL="24801" marR="24801" marT="12400" marB="12400" anchor="ctr"/>
                </a:tc>
                <a:tc>
                  <a:txBody>
                    <a:bodyPr/>
                    <a:lstStyle/>
                    <a:p>
                      <a:pPr algn="ctr" fontAlgn="ctr"/>
                      <a:r>
                        <a:rPr lang="it-IT" sz="1050">
                          <a:effectLst/>
                        </a:rPr>
                        <a:t>7365.0</a:t>
                      </a:r>
                    </a:p>
                  </a:txBody>
                  <a:tcPr marL="24801" marR="24801" marT="12400" marB="12400" anchor="ctr"/>
                </a:tc>
                <a:tc>
                  <a:txBody>
                    <a:bodyPr/>
                    <a:lstStyle/>
                    <a:p>
                      <a:pPr algn="ctr" fontAlgn="ctr"/>
                      <a:r>
                        <a:rPr lang="it-IT" sz="1050" b="1">
                          <a:solidFill>
                            <a:schemeClr val="accent4"/>
                          </a:solidFill>
                          <a:effectLst/>
                        </a:rPr>
                        <a:t>0.221191</a:t>
                      </a:r>
                    </a:p>
                  </a:txBody>
                  <a:tcPr marL="24801" marR="24801" marT="12400" marB="12400" anchor="ctr"/>
                </a:tc>
                <a:tc>
                  <a:txBody>
                    <a:bodyPr/>
                    <a:lstStyle/>
                    <a:p>
                      <a:pPr algn="ctr" fontAlgn="ctr"/>
                      <a:r>
                        <a:rPr lang="it-IT" sz="1050" b="1">
                          <a:solidFill>
                            <a:srgbClr val="00B050"/>
                          </a:solidFill>
                          <a:effectLst/>
                        </a:rPr>
                        <a:t>0.102180</a:t>
                      </a:r>
                    </a:p>
                  </a:txBody>
                  <a:tcPr marL="24801" marR="24801" marT="12400" marB="12400" anchor="ctr"/>
                </a:tc>
                <a:tc>
                  <a:txBody>
                    <a:bodyPr/>
                    <a:lstStyle/>
                    <a:p>
                      <a:pPr algn="ctr" fontAlgn="ctr"/>
                      <a:r>
                        <a:rPr lang="it-IT" sz="1050" b="1">
                          <a:effectLst/>
                        </a:rPr>
                        <a:t>0.100952</a:t>
                      </a:r>
                    </a:p>
                  </a:txBody>
                  <a:tcPr marL="24801" marR="24801" marT="12400" marB="12400" anchor="ctr"/>
                </a:tc>
                <a:extLst>
                  <a:ext uri="{0D108BD9-81ED-4DB2-BD59-A6C34878D82A}">
                    <a16:rowId xmlns:a16="http://schemas.microsoft.com/office/drawing/2014/main" val="4283387625"/>
                  </a:ext>
                </a:extLst>
              </a:tr>
              <a:tr h="269993">
                <a:tc>
                  <a:txBody>
                    <a:bodyPr/>
                    <a:lstStyle/>
                    <a:p>
                      <a:pPr algn="ctr" fontAlgn="ctr"/>
                      <a:r>
                        <a:rPr lang="it-IT" sz="1050">
                          <a:effectLst/>
                        </a:rPr>
                        <a:t>6</a:t>
                      </a:r>
                    </a:p>
                  </a:txBody>
                  <a:tcPr marL="24801" marR="24801" marT="12400" marB="12400" anchor="ctr"/>
                </a:tc>
                <a:tc>
                  <a:txBody>
                    <a:bodyPr/>
                    <a:lstStyle/>
                    <a:p>
                      <a:pPr algn="ctr" fontAlgn="ctr"/>
                      <a:r>
                        <a:rPr lang="it-IT" sz="1050">
                          <a:effectLst/>
                          <a:highlight>
                            <a:srgbClr val="FFFF00"/>
                          </a:highlight>
                        </a:rPr>
                        <a:t>1289.0</a:t>
                      </a:r>
                    </a:p>
                  </a:txBody>
                  <a:tcPr marL="24801" marR="24801" marT="12400" marB="12400" anchor="ctr"/>
                </a:tc>
                <a:tc>
                  <a:txBody>
                    <a:bodyPr/>
                    <a:lstStyle/>
                    <a:p>
                      <a:pPr algn="ctr" fontAlgn="ctr"/>
                      <a:r>
                        <a:rPr lang="it-IT" sz="1050">
                          <a:effectLst/>
                          <a:highlight>
                            <a:srgbClr val="FFFF00"/>
                          </a:highlight>
                        </a:rPr>
                        <a:t>6903.0</a:t>
                      </a:r>
                    </a:p>
                  </a:txBody>
                  <a:tcPr marL="24801" marR="24801" marT="12400" marB="12400" anchor="ctr"/>
                </a:tc>
                <a:tc>
                  <a:txBody>
                    <a:bodyPr/>
                    <a:lstStyle/>
                    <a:p>
                      <a:pPr algn="ctr" fontAlgn="ctr"/>
                      <a:r>
                        <a:rPr lang="it-IT" sz="1050">
                          <a:effectLst/>
                        </a:rPr>
                        <a:t>201.671650</a:t>
                      </a:r>
                    </a:p>
                  </a:txBody>
                  <a:tcPr marL="24801" marR="24801" marT="12400" marB="12400" anchor="ctr"/>
                </a:tc>
                <a:tc>
                  <a:txBody>
                    <a:bodyPr/>
                    <a:lstStyle/>
                    <a:p>
                      <a:pPr algn="ctr" fontAlgn="ctr"/>
                      <a:r>
                        <a:rPr lang="it-IT" sz="1050">
                          <a:effectLst/>
                        </a:rPr>
                        <a:t>7990.328350</a:t>
                      </a:r>
                    </a:p>
                  </a:txBody>
                  <a:tcPr marL="24801" marR="24801" marT="12400" marB="12400" anchor="ctr"/>
                </a:tc>
                <a:tc>
                  <a:txBody>
                    <a:bodyPr/>
                    <a:lstStyle/>
                    <a:p>
                      <a:pPr algn="ctr" fontAlgn="ctr"/>
                      <a:r>
                        <a:rPr lang="it-IT" sz="1050">
                          <a:effectLst/>
                          <a:highlight>
                            <a:srgbClr val="FFFF00"/>
                          </a:highlight>
                        </a:rPr>
                        <a:t>31.0</a:t>
                      </a:r>
                    </a:p>
                  </a:txBody>
                  <a:tcPr marL="24801" marR="24801" marT="12400" marB="12400" anchor="ctr"/>
                </a:tc>
                <a:tc>
                  <a:txBody>
                    <a:bodyPr/>
                    <a:lstStyle/>
                    <a:p>
                      <a:pPr algn="ctr" fontAlgn="ctr"/>
                      <a:r>
                        <a:rPr lang="it-IT" sz="1050">
                          <a:effectLst/>
                          <a:highlight>
                            <a:srgbClr val="FFFF00"/>
                          </a:highlight>
                        </a:rPr>
                        <a:t>8161.0</a:t>
                      </a:r>
                    </a:p>
                  </a:txBody>
                  <a:tcPr marL="24801" marR="24801" marT="12400" marB="12400" anchor="ctr"/>
                </a:tc>
                <a:tc>
                  <a:txBody>
                    <a:bodyPr/>
                    <a:lstStyle/>
                    <a:p>
                      <a:pPr algn="ctr" fontAlgn="ctr"/>
                      <a:r>
                        <a:rPr lang="it-IT" sz="1050" b="1">
                          <a:solidFill>
                            <a:schemeClr val="accent4"/>
                          </a:solidFill>
                          <a:effectLst/>
                        </a:rPr>
                        <a:t>0.157349</a:t>
                      </a:r>
                    </a:p>
                  </a:txBody>
                  <a:tcPr marL="24801" marR="24801" marT="12400" marB="12400" anchor="ctr"/>
                </a:tc>
                <a:tc>
                  <a:txBody>
                    <a:bodyPr/>
                    <a:lstStyle/>
                    <a:p>
                      <a:pPr algn="ctr" fontAlgn="ctr"/>
                      <a:r>
                        <a:rPr lang="it-IT" sz="1050" b="1">
                          <a:solidFill>
                            <a:srgbClr val="00B050"/>
                          </a:solidFill>
                          <a:effectLst/>
                        </a:rPr>
                        <a:t>0.024618</a:t>
                      </a:r>
                    </a:p>
                  </a:txBody>
                  <a:tcPr marL="24801" marR="24801" marT="12400" marB="12400" anchor="ctr"/>
                </a:tc>
                <a:tc>
                  <a:txBody>
                    <a:bodyPr/>
                    <a:lstStyle/>
                    <a:p>
                      <a:pPr algn="ctr" fontAlgn="ctr"/>
                      <a:r>
                        <a:rPr lang="it-IT" sz="1050" b="1">
                          <a:effectLst/>
                        </a:rPr>
                        <a:t>0.003784</a:t>
                      </a:r>
                    </a:p>
                  </a:txBody>
                  <a:tcPr marL="24801" marR="24801" marT="12400" marB="12400" anchor="ctr"/>
                </a:tc>
                <a:extLst>
                  <a:ext uri="{0D108BD9-81ED-4DB2-BD59-A6C34878D82A}">
                    <a16:rowId xmlns:a16="http://schemas.microsoft.com/office/drawing/2014/main" val="1895256223"/>
                  </a:ext>
                </a:extLst>
              </a:tr>
              <a:tr h="269993">
                <a:tc>
                  <a:txBody>
                    <a:bodyPr/>
                    <a:lstStyle/>
                    <a:p>
                      <a:pPr algn="ctr" fontAlgn="ctr"/>
                      <a:r>
                        <a:rPr lang="it-IT" sz="1050">
                          <a:effectLst/>
                        </a:rPr>
                        <a:t>7</a:t>
                      </a:r>
                    </a:p>
                  </a:txBody>
                  <a:tcPr marL="24801" marR="24801" marT="12400" marB="12400" anchor="ctr"/>
                </a:tc>
                <a:tc>
                  <a:txBody>
                    <a:bodyPr/>
                    <a:lstStyle/>
                    <a:p>
                      <a:pPr algn="ctr" fontAlgn="ctr"/>
                      <a:r>
                        <a:rPr lang="it-IT" sz="1050">
                          <a:effectLst/>
                        </a:rPr>
                        <a:t>1434.0</a:t>
                      </a:r>
                    </a:p>
                  </a:txBody>
                  <a:tcPr marL="24801" marR="24801" marT="12400" marB="12400" anchor="ctr"/>
                </a:tc>
                <a:tc>
                  <a:txBody>
                    <a:bodyPr/>
                    <a:lstStyle/>
                    <a:p>
                      <a:pPr algn="ctr" fontAlgn="ctr"/>
                      <a:r>
                        <a:rPr lang="it-IT" sz="1050">
                          <a:effectLst/>
                        </a:rPr>
                        <a:t>6758.0</a:t>
                      </a:r>
                    </a:p>
                  </a:txBody>
                  <a:tcPr marL="24801" marR="24801" marT="12400" marB="12400" anchor="ctr"/>
                </a:tc>
                <a:tc>
                  <a:txBody>
                    <a:bodyPr/>
                    <a:lstStyle/>
                    <a:p>
                      <a:pPr algn="ctr" fontAlgn="ctr"/>
                      <a:r>
                        <a:rPr lang="it-IT" sz="1050">
                          <a:effectLst/>
                        </a:rPr>
                        <a:t>377.830742</a:t>
                      </a:r>
                    </a:p>
                  </a:txBody>
                  <a:tcPr marL="24801" marR="24801" marT="12400" marB="12400" anchor="ctr"/>
                </a:tc>
                <a:tc>
                  <a:txBody>
                    <a:bodyPr/>
                    <a:lstStyle/>
                    <a:p>
                      <a:pPr algn="ctr" fontAlgn="ctr"/>
                      <a:r>
                        <a:rPr lang="it-IT" sz="1050">
                          <a:effectLst/>
                        </a:rPr>
                        <a:t>7814.169258</a:t>
                      </a:r>
                    </a:p>
                  </a:txBody>
                  <a:tcPr marL="24801" marR="24801" marT="12400" marB="12400" anchor="ctr"/>
                </a:tc>
                <a:tc>
                  <a:txBody>
                    <a:bodyPr/>
                    <a:lstStyle/>
                    <a:p>
                      <a:pPr algn="ctr" fontAlgn="ctr"/>
                      <a:r>
                        <a:rPr lang="it-IT" sz="1050">
                          <a:effectLst/>
                        </a:rPr>
                        <a:t>278.0</a:t>
                      </a:r>
                    </a:p>
                  </a:txBody>
                  <a:tcPr marL="24801" marR="24801" marT="12400" marB="12400" anchor="ctr"/>
                </a:tc>
                <a:tc>
                  <a:txBody>
                    <a:bodyPr/>
                    <a:lstStyle/>
                    <a:p>
                      <a:pPr algn="ctr" fontAlgn="ctr"/>
                      <a:r>
                        <a:rPr lang="it-IT" sz="1050">
                          <a:effectLst/>
                        </a:rPr>
                        <a:t>7914.0</a:t>
                      </a:r>
                    </a:p>
                  </a:txBody>
                  <a:tcPr marL="24801" marR="24801" marT="12400" marB="12400" anchor="ctr"/>
                </a:tc>
                <a:tc>
                  <a:txBody>
                    <a:bodyPr/>
                    <a:lstStyle/>
                    <a:p>
                      <a:pPr algn="ctr" fontAlgn="ctr"/>
                      <a:r>
                        <a:rPr lang="it-IT" sz="1050" b="1">
                          <a:solidFill>
                            <a:schemeClr val="accent4"/>
                          </a:solidFill>
                          <a:effectLst/>
                        </a:rPr>
                        <a:t>0.175049</a:t>
                      </a:r>
                    </a:p>
                  </a:txBody>
                  <a:tcPr marL="24801" marR="24801" marT="12400" marB="12400" anchor="ctr"/>
                </a:tc>
                <a:tc>
                  <a:txBody>
                    <a:bodyPr/>
                    <a:lstStyle/>
                    <a:p>
                      <a:pPr algn="ctr" fontAlgn="ctr"/>
                      <a:r>
                        <a:rPr lang="it-IT" sz="1050" b="1">
                          <a:solidFill>
                            <a:srgbClr val="00B050"/>
                          </a:solidFill>
                          <a:effectLst/>
                        </a:rPr>
                        <a:t>0.046122</a:t>
                      </a:r>
                    </a:p>
                  </a:txBody>
                  <a:tcPr marL="24801" marR="24801" marT="12400" marB="12400" anchor="ctr"/>
                </a:tc>
                <a:tc>
                  <a:txBody>
                    <a:bodyPr/>
                    <a:lstStyle/>
                    <a:p>
                      <a:pPr algn="ctr" fontAlgn="ctr"/>
                      <a:r>
                        <a:rPr lang="it-IT" sz="1050" b="1">
                          <a:effectLst/>
                        </a:rPr>
                        <a:t>0.033936</a:t>
                      </a:r>
                    </a:p>
                  </a:txBody>
                  <a:tcPr marL="24801" marR="24801" marT="12400" marB="12400" anchor="ctr"/>
                </a:tc>
                <a:extLst>
                  <a:ext uri="{0D108BD9-81ED-4DB2-BD59-A6C34878D82A}">
                    <a16:rowId xmlns:a16="http://schemas.microsoft.com/office/drawing/2014/main" val="2802867834"/>
                  </a:ext>
                </a:extLst>
              </a:tr>
              <a:tr h="269993">
                <a:tc>
                  <a:txBody>
                    <a:bodyPr/>
                    <a:lstStyle/>
                    <a:p>
                      <a:pPr algn="ctr" fontAlgn="ctr"/>
                      <a:r>
                        <a:rPr lang="it-IT" sz="1050">
                          <a:effectLst/>
                        </a:rPr>
                        <a:t>8</a:t>
                      </a:r>
                    </a:p>
                  </a:txBody>
                  <a:tcPr marL="24801" marR="24801" marT="12400" marB="12400" anchor="ctr"/>
                </a:tc>
                <a:tc>
                  <a:txBody>
                    <a:bodyPr/>
                    <a:lstStyle/>
                    <a:p>
                      <a:pPr algn="ctr" fontAlgn="ctr"/>
                      <a:r>
                        <a:rPr lang="it-IT" sz="1050">
                          <a:effectLst/>
                        </a:rPr>
                        <a:t>2318.0</a:t>
                      </a:r>
                    </a:p>
                  </a:txBody>
                  <a:tcPr marL="24801" marR="24801" marT="12400" marB="12400" anchor="ctr"/>
                </a:tc>
                <a:tc>
                  <a:txBody>
                    <a:bodyPr/>
                    <a:lstStyle/>
                    <a:p>
                      <a:pPr algn="ctr" fontAlgn="ctr"/>
                      <a:r>
                        <a:rPr lang="it-IT" sz="1050">
                          <a:effectLst/>
                        </a:rPr>
                        <a:t>5874.0</a:t>
                      </a:r>
                    </a:p>
                  </a:txBody>
                  <a:tcPr marL="24801" marR="24801" marT="12400" marB="12400" anchor="ctr"/>
                </a:tc>
                <a:tc>
                  <a:txBody>
                    <a:bodyPr/>
                    <a:lstStyle/>
                    <a:p>
                      <a:pPr algn="ctr" fontAlgn="ctr"/>
                      <a:r>
                        <a:rPr lang="it-IT" sz="1050">
                          <a:effectLst/>
                        </a:rPr>
                        <a:t>1451.792874</a:t>
                      </a:r>
                    </a:p>
                  </a:txBody>
                  <a:tcPr marL="24801" marR="24801" marT="12400" marB="12400" anchor="ctr"/>
                </a:tc>
                <a:tc>
                  <a:txBody>
                    <a:bodyPr/>
                    <a:lstStyle/>
                    <a:p>
                      <a:pPr algn="ctr" fontAlgn="ctr"/>
                      <a:r>
                        <a:rPr lang="it-IT" sz="1050">
                          <a:effectLst/>
                        </a:rPr>
                        <a:t>6740.207126</a:t>
                      </a:r>
                    </a:p>
                  </a:txBody>
                  <a:tcPr marL="24801" marR="24801" marT="12400" marB="12400" anchor="ctr"/>
                </a:tc>
                <a:tc>
                  <a:txBody>
                    <a:bodyPr/>
                    <a:lstStyle/>
                    <a:p>
                      <a:pPr algn="ctr" fontAlgn="ctr"/>
                      <a:r>
                        <a:rPr lang="it-IT" sz="1050">
                          <a:effectLst/>
                        </a:rPr>
                        <a:t>1381.0</a:t>
                      </a:r>
                    </a:p>
                  </a:txBody>
                  <a:tcPr marL="24801" marR="24801" marT="12400" marB="12400" anchor="ctr"/>
                </a:tc>
                <a:tc>
                  <a:txBody>
                    <a:bodyPr/>
                    <a:lstStyle/>
                    <a:p>
                      <a:pPr algn="ctr" fontAlgn="ctr"/>
                      <a:r>
                        <a:rPr lang="it-IT" sz="1050">
                          <a:effectLst/>
                        </a:rPr>
                        <a:t>6811.0</a:t>
                      </a:r>
                    </a:p>
                  </a:txBody>
                  <a:tcPr marL="24801" marR="24801" marT="12400" marB="12400" anchor="ctr"/>
                </a:tc>
                <a:tc>
                  <a:txBody>
                    <a:bodyPr/>
                    <a:lstStyle/>
                    <a:p>
                      <a:pPr algn="ctr" fontAlgn="ctr"/>
                      <a:r>
                        <a:rPr lang="it-IT" sz="1050" b="1">
                          <a:solidFill>
                            <a:schemeClr val="accent4"/>
                          </a:solidFill>
                          <a:effectLst/>
                        </a:rPr>
                        <a:t>0.282959</a:t>
                      </a:r>
                    </a:p>
                  </a:txBody>
                  <a:tcPr marL="24801" marR="24801" marT="12400" marB="12400" anchor="ctr"/>
                </a:tc>
                <a:tc>
                  <a:txBody>
                    <a:bodyPr/>
                    <a:lstStyle/>
                    <a:p>
                      <a:pPr algn="ctr" fontAlgn="ctr"/>
                      <a:r>
                        <a:rPr lang="it-IT" sz="1050" b="1">
                          <a:solidFill>
                            <a:srgbClr val="00B050"/>
                          </a:solidFill>
                          <a:effectLst/>
                        </a:rPr>
                        <a:t>0.177221</a:t>
                      </a:r>
                    </a:p>
                  </a:txBody>
                  <a:tcPr marL="24801" marR="24801" marT="12400" marB="12400" anchor="ctr"/>
                </a:tc>
                <a:tc>
                  <a:txBody>
                    <a:bodyPr/>
                    <a:lstStyle/>
                    <a:p>
                      <a:pPr algn="ctr" fontAlgn="ctr"/>
                      <a:r>
                        <a:rPr lang="it-IT" sz="1050" b="1">
                          <a:effectLst/>
                        </a:rPr>
                        <a:t>0.168579</a:t>
                      </a:r>
                    </a:p>
                  </a:txBody>
                  <a:tcPr marL="24801" marR="24801" marT="12400" marB="12400" anchor="ctr"/>
                </a:tc>
                <a:extLst>
                  <a:ext uri="{0D108BD9-81ED-4DB2-BD59-A6C34878D82A}">
                    <a16:rowId xmlns:a16="http://schemas.microsoft.com/office/drawing/2014/main" val="206386684"/>
                  </a:ext>
                </a:extLst>
              </a:tr>
              <a:tr h="269993">
                <a:tc>
                  <a:txBody>
                    <a:bodyPr/>
                    <a:lstStyle/>
                    <a:p>
                      <a:pPr algn="ctr" fontAlgn="ctr"/>
                      <a:r>
                        <a:rPr lang="it-IT" sz="1050">
                          <a:effectLst/>
                        </a:rPr>
                        <a:t>9</a:t>
                      </a:r>
                    </a:p>
                  </a:txBody>
                  <a:tcPr marL="24801" marR="24801" marT="12400" marB="12400" anchor="ctr"/>
                </a:tc>
                <a:tc>
                  <a:txBody>
                    <a:bodyPr/>
                    <a:lstStyle/>
                    <a:p>
                      <a:pPr algn="ctr" fontAlgn="ctr"/>
                      <a:r>
                        <a:rPr lang="it-IT" sz="1050">
                          <a:effectLst/>
                        </a:rPr>
                        <a:t>3850.0</a:t>
                      </a:r>
                    </a:p>
                  </a:txBody>
                  <a:tcPr marL="24801" marR="24801" marT="12400" marB="12400" anchor="ctr"/>
                </a:tc>
                <a:tc>
                  <a:txBody>
                    <a:bodyPr/>
                    <a:lstStyle/>
                    <a:p>
                      <a:pPr algn="ctr" fontAlgn="ctr"/>
                      <a:r>
                        <a:rPr lang="it-IT" sz="1050">
                          <a:effectLst/>
                        </a:rPr>
                        <a:t>4342.0</a:t>
                      </a:r>
                    </a:p>
                  </a:txBody>
                  <a:tcPr marL="24801" marR="24801" marT="12400" marB="12400" anchor="ctr"/>
                </a:tc>
                <a:tc>
                  <a:txBody>
                    <a:bodyPr/>
                    <a:lstStyle/>
                    <a:p>
                      <a:pPr algn="ctr" fontAlgn="ctr"/>
                      <a:r>
                        <a:rPr lang="it-IT" sz="1050">
                          <a:effectLst/>
                        </a:rPr>
                        <a:t>3313.003583</a:t>
                      </a:r>
                    </a:p>
                  </a:txBody>
                  <a:tcPr marL="24801" marR="24801" marT="12400" marB="12400" anchor="ctr"/>
                </a:tc>
                <a:tc>
                  <a:txBody>
                    <a:bodyPr/>
                    <a:lstStyle/>
                    <a:p>
                      <a:pPr algn="ctr" fontAlgn="ctr"/>
                      <a:r>
                        <a:rPr lang="it-IT" sz="1050">
                          <a:effectLst/>
                        </a:rPr>
                        <a:t>4878.996417</a:t>
                      </a:r>
                    </a:p>
                  </a:txBody>
                  <a:tcPr marL="24801" marR="24801" marT="12400" marB="12400" anchor="ctr"/>
                </a:tc>
                <a:tc>
                  <a:txBody>
                    <a:bodyPr/>
                    <a:lstStyle/>
                    <a:p>
                      <a:pPr algn="ctr" fontAlgn="ctr"/>
                      <a:r>
                        <a:rPr lang="it-IT" sz="1050">
                          <a:effectLst/>
                        </a:rPr>
                        <a:t>3206.0</a:t>
                      </a:r>
                    </a:p>
                  </a:txBody>
                  <a:tcPr marL="24801" marR="24801" marT="12400" marB="12400" anchor="ctr"/>
                </a:tc>
                <a:tc>
                  <a:txBody>
                    <a:bodyPr/>
                    <a:lstStyle/>
                    <a:p>
                      <a:pPr algn="ctr" fontAlgn="ctr"/>
                      <a:r>
                        <a:rPr lang="it-IT" sz="1050">
                          <a:effectLst/>
                        </a:rPr>
                        <a:t>4986.0</a:t>
                      </a:r>
                    </a:p>
                  </a:txBody>
                  <a:tcPr marL="24801" marR="24801" marT="12400" marB="12400" anchor="ctr"/>
                </a:tc>
                <a:tc>
                  <a:txBody>
                    <a:bodyPr/>
                    <a:lstStyle/>
                    <a:p>
                      <a:pPr algn="ctr" fontAlgn="ctr"/>
                      <a:r>
                        <a:rPr lang="it-IT" sz="1050" b="1">
                          <a:solidFill>
                            <a:schemeClr val="accent4"/>
                          </a:solidFill>
                          <a:effectLst/>
                        </a:rPr>
                        <a:t>0.469971</a:t>
                      </a:r>
                    </a:p>
                  </a:txBody>
                  <a:tcPr marL="24801" marR="24801" marT="12400" marB="12400" anchor="ctr"/>
                </a:tc>
                <a:tc>
                  <a:txBody>
                    <a:bodyPr/>
                    <a:lstStyle/>
                    <a:p>
                      <a:pPr algn="ctr" fontAlgn="ctr"/>
                      <a:r>
                        <a:rPr lang="it-IT" sz="1050" b="1">
                          <a:solidFill>
                            <a:srgbClr val="00B050"/>
                          </a:solidFill>
                          <a:effectLst/>
                        </a:rPr>
                        <a:t>0.404419</a:t>
                      </a:r>
                    </a:p>
                  </a:txBody>
                  <a:tcPr marL="24801" marR="24801" marT="12400" marB="12400" anchor="ctr"/>
                </a:tc>
                <a:tc>
                  <a:txBody>
                    <a:bodyPr/>
                    <a:lstStyle/>
                    <a:p>
                      <a:pPr algn="ctr" fontAlgn="ctr"/>
                      <a:r>
                        <a:rPr lang="it-IT" sz="1050" b="1">
                          <a:effectLst/>
                        </a:rPr>
                        <a:t>0.391357</a:t>
                      </a:r>
                    </a:p>
                  </a:txBody>
                  <a:tcPr marL="24801" marR="24801" marT="12400" marB="12400" anchor="ctr"/>
                </a:tc>
                <a:extLst>
                  <a:ext uri="{0D108BD9-81ED-4DB2-BD59-A6C34878D82A}">
                    <a16:rowId xmlns:a16="http://schemas.microsoft.com/office/drawing/2014/main" val="3045213252"/>
                  </a:ext>
                </a:extLst>
              </a:tr>
              <a:tr h="269993">
                <a:tc>
                  <a:txBody>
                    <a:bodyPr/>
                    <a:lstStyle/>
                    <a:p>
                      <a:pPr algn="ctr" fontAlgn="ctr"/>
                      <a:r>
                        <a:rPr lang="it-IT" sz="1050">
                          <a:effectLst/>
                        </a:rPr>
                        <a:t>10</a:t>
                      </a:r>
                    </a:p>
                  </a:txBody>
                  <a:tcPr marL="24801" marR="24801" marT="12400" marB="12400" anchor="ctr"/>
                </a:tc>
                <a:tc>
                  <a:txBody>
                    <a:bodyPr/>
                    <a:lstStyle/>
                    <a:p>
                      <a:pPr algn="ctr" fontAlgn="ctr"/>
                      <a:r>
                        <a:rPr lang="it-IT" sz="1050">
                          <a:effectLst/>
                        </a:rPr>
                        <a:t>5477.0</a:t>
                      </a:r>
                    </a:p>
                  </a:txBody>
                  <a:tcPr marL="24801" marR="24801" marT="12400" marB="12400" anchor="ctr"/>
                </a:tc>
                <a:tc>
                  <a:txBody>
                    <a:bodyPr/>
                    <a:lstStyle/>
                    <a:p>
                      <a:pPr algn="ctr" fontAlgn="ctr"/>
                      <a:r>
                        <a:rPr lang="it-IT" sz="1050">
                          <a:effectLst/>
                        </a:rPr>
                        <a:t>2715.0</a:t>
                      </a:r>
                    </a:p>
                  </a:txBody>
                  <a:tcPr marL="24801" marR="24801" marT="12400" marB="12400" anchor="ctr"/>
                </a:tc>
                <a:tc>
                  <a:txBody>
                    <a:bodyPr/>
                    <a:lstStyle/>
                    <a:p>
                      <a:pPr algn="ctr" fontAlgn="ctr"/>
                      <a:r>
                        <a:rPr lang="it-IT" sz="1050">
                          <a:effectLst/>
                        </a:rPr>
                        <a:t>5289.629353</a:t>
                      </a:r>
                    </a:p>
                  </a:txBody>
                  <a:tcPr marL="24801" marR="24801" marT="12400" marB="12400" anchor="ctr"/>
                </a:tc>
                <a:tc>
                  <a:txBody>
                    <a:bodyPr/>
                    <a:lstStyle/>
                    <a:p>
                      <a:pPr algn="ctr" fontAlgn="ctr"/>
                      <a:r>
                        <a:rPr lang="it-IT" sz="1050">
                          <a:effectLst/>
                        </a:rPr>
                        <a:t>2902.370647</a:t>
                      </a:r>
                    </a:p>
                  </a:txBody>
                  <a:tcPr marL="24801" marR="24801" marT="12400" marB="12400" anchor="ctr"/>
                </a:tc>
                <a:tc>
                  <a:txBody>
                    <a:bodyPr/>
                    <a:lstStyle/>
                    <a:p>
                      <a:pPr algn="ctr" fontAlgn="ctr"/>
                      <a:r>
                        <a:rPr lang="it-IT" sz="1050">
                          <a:effectLst/>
                        </a:rPr>
                        <a:t>5295.0</a:t>
                      </a:r>
                    </a:p>
                  </a:txBody>
                  <a:tcPr marL="24801" marR="24801" marT="12400" marB="12400" anchor="ctr"/>
                </a:tc>
                <a:tc>
                  <a:txBody>
                    <a:bodyPr/>
                    <a:lstStyle/>
                    <a:p>
                      <a:pPr algn="ctr" fontAlgn="ctr"/>
                      <a:r>
                        <a:rPr lang="it-IT" sz="1050">
                          <a:effectLst/>
                        </a:rPr>
                        <a:t>2897.0</a:t>
                      </a:r>
                    </a:p>
                  </a:txBody>
                  <a:tcPr marL="24801" marR="24801" marT="12400" marB="12400" anchor="ctr"/>
                </a:tc>
                <a:tc>
                  <a:txBody>
                    <a:bodyPr/>
                    <a:lstStyle/>
                    <a:p>
                      <a:pPr algn="ctr" fontAlgn="ctr"/>
                      <a:r>
                        <a:rPr lang="it-IT" sz="1050" b="1">
                          <a:solidFill>
                            <a:schemeClr val="accent4"/>
                          </a:solidFill>
                          <a:effectLst/>
                        </a:rPr>
                        <a:t>0.668579</a:t>
                      </a:r>
                    </a:p>
                  </a:txBody>
                  <a:tcPr marL="24801" marR="24801" marT="12400" marB="12400" anchor="ctr"/>
                </a:tc>
                <a:tc>
                  <a:txBody>
                    <a:bodyPr/>
                    <a:lstStyle/>
                    <a:p>
                      <a:pPr algn="ctr" fontAlgn="ctr"/>
                      <a:r>
                        <a:rPr lang="it-IT" sz="1050" b="1">
                          <a:solidFill>
                            <a:srgbClr val="00B050"/>
                          </a:solidFill>
                          <a:effectLst/>
                        </a:rPr>
                        <a:t>0.645707</a:t>
                      </a:r>
                    </a:p>
                  </a:txBody>
                  <a:tcPr marL="24801" marR="24801" marT="12400" marB="12400" anchor="ctr"/>
                </a:tc>
                <a:tc>
                  <a:txBody>
                    <a:bodyPr/>
                    <a:lstStyle/>
                    <a:p>
                      <a:pPr algn="ctr" fontAlgn="ctr"/>
                      <a:r>
                        <a:rPr lang="it-IT" sz="1050" b="1">
                          <a:effectLst/>
                        </a:rPr>
                        <a:t>0.646362</a:t>
                      </a:r>
                    </a:p>
                  </a:txBody>
                  <a:tcPr marL="24801" marR="24801" marT="12400" marB="12400" anchor="ctr"/>
                </a:tc>
                <a:extLst>
                  <a:ext uri="{0D108BD9-81ED-4DB2-BD59-A6C34878D82A}">
                    <a16:rowId xmlns:a16="http://schemas.microsoft.com/office/drawing/2014/main" val="3943622198"/>
                  </a:ext>
                </a:extLst>
              </a:tr>
              <a:tr h="269993">
                <a:tc>
                  <a:txBody>
                    <a:bodyPr/>
                    <a:lstStyle/>
                    <a:p>
                      <a:pPr algn="ctr" fontAlgn="ctr"/>
                      <a:r>
                        <a:rPr lang="it-IT" sz="1050">
                          <a:effectLst/>
                        </a:rPr>
                        <a:t>11</a:t>
                      </a:r>
                    </a:p>
                  </a:txBody>
                  <a:tcPr marL="24801" marR="24801" marT="12400" marB="12400" anchor="ctr"/>
                </a:tc>
                <a:tc>
                  <a:txBody>
                    <a:bodyPr/>
                    <a:lstStyle/>
                    <a:p>
                      <a:pPr algn="ctr" fontAlgn="ctr"/>
                      <a:r>
                        <a:rPr lang="it-IT" sz="1050">
                          <a:effectLst/>
                        </a:rPr>
                        <a:t>6930.0</a:t>
                      </a:r>
                    </a:p>
                  </a:txBody>
                  <a:tcPr marL="24801" marR="24801" marT="12400" marB="12400" anchor="ctr"/>
                </a:tc>
                <a:tc>
                  <a:txBody>
                    <a:bodyPr/>
                    <a:lstStyle/>
                    <a:p>
                      <a:pPr algn="ctr" fontAlgn="ctr"/>
                      <a:r>
                        <a:rPr lang="it-IT" sz="1050">
                          <a:effectLst/>
                        </a:rPr>
                        <a:t>1262.0</a:t>
                      </a:r>
                    </a:p>
                  </a:txBody>
                  <a:tcPr marL="24801" marR="24801" marT="12400" marB="12400" anchor="ctr"/>
                </a:tc>
                <a:tc>
                  <a:txBody>
                    <a:bodyPr/>
                    <a:lstStyle/>
                    <a:p>
                      <a:pPr algn="ctr" fontAlgn="ctr"/>
                      <a:r>
                        <a:rPr lang="it-IT" sz="1050">
                          <a:effectLst/>
                        </a:rPr>
                        <a:t>7054.863576</a:t>
                      </a:r>
                    </a:p>
                  </a:txBody>
                  <a:tcPr marL="24801" marR="24801" marT="12400" marB="12400" anchor="ctr"/>
                </a:tc>
                <a:tc>
                  <a:txBody>
                    <a:bodyPr/>
                    <a:lstStyle/>
                    <a:p>
                      <a:pPr algn="ctr" fontAlgn="ctr"/>
                      <a:r>
                        <a:rPr lang="it-IT" sz="1050">
                          <a:effectLst/>
                        </a:rPr>
                        <a:t>1137.136424</a:t>
                      </a:r>
                    </a:p>
                  </a:txBody>
                  <a:tcPr marL="24801" marR="24801" marT="12400" marB="12400" anchor="ctr"/>
                </a:tc>
                <a:tc>
                  <a:txBody>
                    <a:bodyPr/>
                    <a:lstStyle/>
                    <a:p>
                      <a:pPr algn="ctr" fontAlgn="ctr"/>
                      <a:r>
                        <a:rPr lang="it-IT" sz="1050">
                          <a:effectLst/>
                        </a:rPr>
                        <a:t>6949.0</a:t>
                      </a:r>
                    </a:p>
                  </a:txBody>
                  <a:tcPr marL="24801" marR="24801" marT="12400" marB="12400" anchor="ctr"/>
                </a:tc>
                <a:tc>
                  <a:txBody>
                    <a:bodyPr/>
                    <a:lstStyle/>
                    <a:p>
                      <a:pPr algn="ctr" fontAlgn="ctr"/>
                      <a:r>
                        <a:rPr lang="it-IT" sz="1050">
                          <a:effectLst/>
                        </a:rPr>
                        <a:t>1243.0</a:t>
                      </a:r>
                    </a:p>
                  </a:txBody>
                  <a:tcPr marL="24801" marR="24801" marT="12400" marB="12400" anchor="ctr"/>
                </a:tc>
                <a:tc>
                  <a:txBody>
                    <a:bodyPr/>
                    <a:lstStyle/>
                    <a:p>
                      <a:pPr algn="ctr" fontAlgn="ctr"/>
                      <a:r>
                        <a:rPr lang="it-IT" sz="1050" b="1">
                          <a:solidFill>
                            <a:schemeClr val="accent4"/>
                          </a:solidFill>
                          <a:effectLst/>
                        </a:rPr>
                        <a:t>0.845947</a:t>
                      </a:r>
                    </a:p>
                  </a:txBody>
                  <a:tcPr marL="24801" marR="24801" marT="12400" marB="12400" anchor="ctr"/>
                </a:tc>
                <a:tc>
                  <a:txBody>
                    <a:bodyPr/>
                    <a:lstStyle/>
                    <a:p>
                      <a:pPr algn="ctr" fontAlgn="ctr"/>
                      <a:r>
                        <a:rPr lang="it-IT" sz="1050" b="1">
                          <a:solidFill>
                            <a:srgbClr val="00B050"/>
                          </a:solidFill>
                          <a:effectLst/>
                        </a:rPr>
                        <a:t>0.861189</a:t>
                      </a:r>
                    </a:p>
                  </a:txBody>
                  <a:tcPr marL="24801" marR="24801" marT="12400" marB="12400" anchor="ctr"/>
                </a:tc>
                <a:tc>
                  <a:txBody>
                    <a:bodyPr/>
                    <a:lstStyle/>
                    <a:p>
                      <a:pPr algn="ctr" fontAlgn="ctr"/>
                      <a:r>
                        <a:rPr lang="it-IT" sz="1050" b="1">
                          <a:effectLst/>
                        </a:rPr>
                        <a:t>0.848267</a:t>
                      </a:r>
                    </a:p>
                  </a:txBody>
                  <a:tcPr marL="24801" marR="24801" marT="12400" marB="12400" anchor="ctr"/>
                </a:tc>
                <a:extLst>
                  <a:ext uri="{0D108BD9-81ED-4DB2-BD59-A6C34878D82A}">
                    <a16:rowId xmlns:a16="http://schemas.microsoft.com/office/drawing/2014/main" val="837128378"/>
                  </a:ext>
                </a:extLst>
              </a:tr>
              <a:tr h="269993">
                <a:tc>
                  <a:txBody>
                    <a:bodyPr/>
                    <a:lstStyle/>
                    <a:p>
                      <a:pPr algn="ctr" fontAlgn="ctr"/>
                      <a:r>
                        <a:rPr lang="it-IT" sz="1050">
                          <a:effectLst/>
                        </a:rPr>
                        <a:t>12</a:t>
                      </a:r>
                    </a:p>
                  </a:txBody>
                  <a:tcPr marL="24801" marR="24801" marT="12400" marB="12400" anchor="ctr"/>
                </a:tc>
                <a:tc>
                  <a:txBody>
                    <a:bodyPr/>
                    <a:lstStyle/>
                    <a:p>
                      <a:pPr algn="ctr" fontAlgn="ctr"/>
                      <a:r>
                        <a:rPr lang="it-IT" sz="1050">
                          <a:effectLst/>
                          <a:highlight>
                            <a:srgbClr val="FFFF00"/>
                          </a:highlight>
                        </a:rPr>
                        <a:t>7726.0</a:t>
                      </a:r>
                    </a:p>
                  </a:txBody>
                  <a:tcPr marL="24801" marR="24801" marT="12400" marB="12400" anchor="ctr"/>
                </a:tc>
                <a:tc>
                  <a:txBody>
                    <a:bodyPr/>
                    <a:lstStyle/>
                    <a:p>
                      <a:pPr algn="ctr" fontAlgn="ctr"/>
                      <a:r>
                        <a:rPr lang="it-IT" sz="1050">
                          <a:effectLst/>
                          <a:highlight>
                            <a:srgbClr val="FFFF00"/>
                          </a:highlight>
                        </a:rPr>
                        <a:t>466.0</a:t>
                      </a:r>
                    </a:p>
                  </a:txBody>
                  <a:tcPr marL="24801" marR="24801" marT="12400" marB="12400" anchor="ctr"/>
                </a:tc>
                <a:tc>
                  <a:txBody>
                    <a:bodyPr/>
                    <a:lstStyle/>
                    <a:p>
                      <a:pPr algn="ctr" fontAlgn="ctr"/>
                      <a:r>
                        <a:rPr lang="it-IT" sz="1050">
                          <a:effectLst/>
                        </a:rPr>
                        <a:t>8021.915468</a:t>
                      </a:r>
                    </a:p>
                  </a:txBody>
                  <a:tcPr marL="24801" marR="24801" marT="12400" marB="12400" anchor="ctr"/>
                </a:tc>
                <a:tc>
                  <a:txBody>
                    <a:bodyPr/>
                    <a:lstStyle/>
                    <a:p>
                      <a:pPr algn="ctr" fontAlgn="ctr"/>
                      <a:r>
                        <a:rPr lang="it-IT" sz="1050">
                          <a:effectLst/>
                        </a:rPr>
                        <a:t>170.084532</a:t>
                      </a:r>
                    </a:p>
                  </a:txBody>
                  <a:tcPr marL="24801" marR="24801" marT="12400" marB="12400" anchor="ctr"/>
                </a:tc>
                <a:tc>
                  <a:txBody>
                    <a:bodyPr/>
                    <a:lstStyle/>
                    <a:p>
                      <a:pPr algn="ctr" fontAlgn="ctr"/>
                      <a:r>
                        <a:rPr lang="it-IT" sz="1050">
                          <a:effectLst/>
                          <a:highlight>
                            <a:srgbClr val="FFFF00"/>
                          </a:highlight>
                        </a:rPr>
                        <a:t>8028.0</a:t>
                      </a:r>
                    </a:p>
                  </a:txBody>
                  <a:tcPr marL="24801" marR="24801" marT="12400" marB="12400" anchor="ctr"/>
                </a:tc>
                <a:tc>
                  <a:txBody>
                    <a:bodyPr/>
                    <a:lstStyle/>
                    <a:p>
                      <a:pPr algn="ctr" fontAlgn="ctr"/>
                      <a:r>
                        <a:rPr lang="it-IT" sz="1050">
                          <a:effectLst/>
                          <a:highlight>
                            <a:srgbClr val="FFFF00"/>
                          </a:highlight>
                        </a:rPr>
                        <a:t>164.0</a:t>
                      </a:r>
                    </a:p>
                  </a:txBody>
                  <a:tcPr marL="24801" marR="24801" marT="12400" marB="12400" anchor="ctr"/>
                </a:tc>
                <a:tc>
                  <a:txBody>
                    <a:bodyPr/>
                    <a:lstStyle/>
                    <a:p>
                      <a:pPr algn="ctr" fontAlgn="ctr"/>
                      <a:r>
                        <a:rPr lang="it-IT" sz="1050" b="1">
                          <a:solidFill>
                            <a:schemeClr val="accent4"/>
                          </a:solidFill>
                          <a:effectLst/>
                        </a:rPr>
                        <a:t>0.943115</a:t>
                      </a:r>
                    </a:p>
                  </a:txBody>
                  <a:tcPr marL="24801" marR="24801" marT="12400" marB="12400" anchor="ctr"/>
                </a:tc>
                <a:tc>
                  <a:txBody>
                    <a:bodyPr/>
                    <a:lstStyle/>
                    <a:p>
                      <a:pPr algn="ctr" fontAlgn="ctr"/>
                      <a:r>
                        <a:rPr lang="it-IT" sz="1050" b="1">
                          <a:solidFill>
                            <a:srgbClr val="00B050"/>
                          </a:solidFill>
                          <a:effectLst/>
                        </a:rPr>
                        <a:t>0.979238</a:t>
                      </a:r>
                    </a:p>
                  </a:txBody>
                  <a:tcPr marL="24801" marR="24801" marT="12400" marB="12400" anchor="ctr"/>
                </a:tc>
                <a:tc>
                  <a:txBody>
                    <a:bodyPr/>
                    <a:lstStyle/>
                    <a:p>
                      <a:pPr algn="ctr" fontAlgn="ctr"/>
                      <a:r>
                        <a:rPr lang="it-IT" sz="1050" b="1">
                          <a:effectLst/>
                        </a:rPr>
                        <a:t>0.979980</a:t>
                      </a:r>
                    </a:p>
                  </a:txBody>
                  <a:tcPr marL="24801" marR="24801" marT="12400" marB="12400" anchor="ctr"/>
                </a:tc>
                <a:extLst>
                  <a:ext uri="{0D108BD9-81ED-4DB2-BD59-A6C34878D82A}">
                    <a16:rowId xmlns:a16="http://schemas.microsoft.com/office/drawing/2014/main" val="374989488"/>
                  </a:ext>
                </a:extLst>
              </a:tr>
            </a:tbl>
          </a:graphicData>
        </a:graphic>
      </p:graphicFrame>
      <mc:AlternateContent xmlns:mc="http://schemas.openxmlformats.org/markup-compatibility/2006" xmlns:a14="http://schemas.microsoft.com/office/drawing/2010/main">
        <mc:Choice Requires="a14">
          <p:sp>
            <p:nvSpPr>
              <p:cNvPr id="27" name="Content Placeholder 6">
                <a:extLst>
                  <a:ext uri="{FF2B5EF4-FFF2-40B4-BE49-F238E27FC236}">
                    <a16:creationId xmlns:a16="http://schemas.microsoft.com/office/drawing/2014/main" id="{331EA6B2-514D-EF47-A338-00D77C0F01D3}"/>
                  </a:ext>
                </a:extLst>
              </p:cNvPr>
              <p:cNvSpPr txBox="1">
                <a:spLocks/>
              </p:cNvSpPr>
              <p:nvPr/>
            </p:nvSpPr>
            <p:spPr>
              <a:xfrm>
                <a:off x="703784" y="2103120"/>
                <a:ext cx="4645456"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Single qubit Rx </a:t>
                </a:r>
                <a14:m>
                  <m:oMath xmlns:m="http://schemas.openxmlformats.org/officeDocument/2006/math">
                    <m:r>
                      <a:rPr lang="it-IT" sz="1600" b="1" i="0">
                        <a:solidFill>
                          <a:schemeClr val="tx1">
                            <a:lumMod val="50000"/>
                            <a:lumOff val="50000"/>
                          </a:schemeClr>
                        </a:solidFill>
                        <a:latin typeface="Cambria Math" panose="02040503050406030204" pitchFamily="18" charset="0"/>
                      </a:rPr>
                      <m:t>(</m:t>
                    </m:r>
                    <m:r>
                      <a:rPr lang="it-IT" sz="1600" b="1" i="1">
                        <a:solidFill>
                          <a:schemeClr val="tx1">
                            <a:lumMod val="50000"/>
                            <a:lumOff val="50000"/>
                          </a:schemeClr>
                        </a:solidFill>
                        <a:latin typeface="Cambria Math" panose="02040503050406030204" pitchFamily="18" charset="0"/>
                      </a:rPr>
                      <m:t>𝟎</m:t>
                    </m:r>
                    <m:r>
                      <a:rPr lang="it-IT" sz="1600" b="1" i="1">
                        <a:solidFill>
                          <a:schemeClr val="tx1">
                            <a:lumMod val="50000"/>
                            <a:lumOff val="50000"/>
                          </a:schemeClr>
                        </a:solidFill>
                        <a:latin typeface="Cambria Math" panose="02040503050406030204" pitchFamily="18" charset="0"/>
                      </a:rPr>
                      <m:t>→</m:t>
                    </m:r>
                    <m:r>
                      <a:rPr lang="it-IT" sz="1600" b="1" i="1">
                        <a:solidFill>
                          <a:schemeClr val="tx1">
                            <a:lumMod val="50000"/>
                            <a:lumOff val="50000"/>
                          </a:schemeClr>
                        </a:solidFill>
                        <a:latin typeface="Cambria Math" panose="02040503050406030204" pitchFamily="18" charset="0"/>
                      </a:rPr>
                      <m:t>𝟐</m:t>
                    </m:r>
                    <m:r>
                      <a:rPr lang="it-IT" sz="1600" b="1" i="1">
                        <a:solidFill>
                          <a:schemeClr val="tx1">
                            <a:lumMod val="50000"/>
                            <a:lumOff val="50000"/>
                          </a:schemeClr>
                        </a:solidFill>
                        <a:latin typeface="Cambria Math" panose="02040503050406030204" pitchFamily="18" charset="0"/>
                      </a:rPr>
                      <m:t>𝝅</m:t>
                    </m:r>
                    <m:r>
                      <a:rPr lang="it-IT" sz="1600" b="1" i="1">
                        <a:solidFill>
                          <a:schemeClr val="tx1">
                            <a:lumMod val="50000"/>
                            <a:lumOff val="50000"/>
                          </a:schemeClr>
                        </a:solidFill>
                        <a:latin typeface="Cambria Math" panose="02040503050406030204" pitchFamily="18" charset="0"/>
                      </a:rPr>
                      <m:t>)</m:t>
                    </m:r>
                  </m:oMath>
                </a14:m>
                <a:endParaRPr lang="it-IT" sz="1600" b="1">
                  <a:solidFill>
                    <a:schemeClr val="tx1">
                      <a:lumMod val="50000"/>
                      <a:lumOff val="50000"/>
                    </a:schemeClr>
                  </a:solidFill>
                </a:endParaRPr>
              </a:p>
            </p:txBody>
          </p:sp>
        </mc:Choice>
        <mc:Fallback xmlns="">
          <p:sp>
            <p:nvSpPr>
              <p:cNvPr id="27" name="Content Placeholder 6">
                <a:extLst>
                  <a:ext uri="{FF2B5EF4-FFF2-40B4-BE49-F238E27FC236}">
                    <a16:creationId xmlns:a16="http://schemas.microsoft.com/office/drawing/2014/main" id="{331EA6B2-514D-EF47-A338-00D77C0F01D3}"/>
                  </a:ext>
                </a:extLst>
              </p:cNvPr>
              <p:cNvSpPr txBox="1">
                <a:spLocks noRot="1" noChangeAspect="1" noMove="1" noResize="1" noEditPoints="1" noAdjustHandles="1" noChangeArrowheads="1" noChangeShapeType="1" noTextEdit="1"/>
              </p:cNvSpPr>
              <p:nvPr/>
            </p:nvSpPr>
            <p:spPr>
              <a:xfrm>
                <a:off x="703784" y="2103120"/>
                <a:ext cx="4645456" cy="384140"/>
              </a:xfrm>
              <a:prstGeom prst="rect">
                <a:avLst/>
              </a:prstGeom>
              <a:blipFill>
                <a:blip r:embed="rId5"/>
                <a:stretch>
                  <a:fillRect l="-545" t="-3226" b="-3226"/>
                </a:stretch>
              </a:blipFill>
            </p:spPr>
            <p:txBody>
              <a:bodyPr/>
              <a:lstStyle/>
              <a:p>
                <a:r>
                  <a:rPr lang="it-IT">
                    <a:noFill/>
                  </a:rPr>
                  <a:t> </a:t>
                </a:r>
              </a:p>
            </p:txBody>
          </p:sp>
        </mc:Fallback>
      </mc:AlternateContent>
      <p:sp>
        <p:nvSpPr>
          <p:cNvPr id="29" name="Rectangle 28">
            <a:extLst>
              <a:ext uri="{FF2B5EF4-FFF2-40B4-BE49-F238E27FC236}">
                <a16:creationId xmlns:a16="http://schemas.microsoft.com/office/drawing/2014/main" id="{D1B49A35-0E4F-E247-B8F0-0763E93F8388}"/>
              </a:ext>
            </a:extLst>
          </p:cNvPr>
          <p:cNvSpPr/>
          <p:nvPr/>
        </p:nvSpPr>
        <p:spPr>
          <a:xfrm>
            <a:off x="7252830" y="7112555"/>
            <a:ext cx="7293750" cy="461665"/>
          </a:xfrm>
          <a:prstGeom prst="rect">
            <a:avLst/>
          </a:prstGeom>
          <a:noFill/>
        </p:spPr>
        <p:txBody>
          <a:bodyPr wrap="square" lIns="91440" tIns="45720" rIns="91440" bIns="45720">
            <a:spAutoFit/>
          </a:bodyPr>
          <a:lstStyle/>
          <a:p>
            <a:pPr algn="ctr"/>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To be implemented on 2 sites Hubbard Model</a:t>
            </a:r>
          </a:p>
        </p:txBody>
      </p:sp>
      <p:pic>
        <p:nvPicPr>
          <p:cNvPr id="30" name="Picture 29">
            <a:extLst>
              <a:ext uri="{FF2B5EF4-FFF2-40B4-BE49-F238E27FC236}">
                <a16:creationId xmlns:a16="http://schemas.microsoft.com/office/drawing/2014/main" id="{D20028D4-5B05-CE4C-8483-18E7406C4039}"/>
              </a:ext>
            </a:extLst>
          </p:cNvPr>
          <p:cNvPicPr>
            <a:picLocks noChangeAspect="1"/>
          </p:cNvPicPr>
          <p:nvPr/>
        </p:nvPicPr>
        <p:blipFill>
          <a:blip r:embed="rId6"/>
          <a:stretch>
            <a:fillRect/>
          </a:stretch>
        </p:blipFill>
        <p:spPr>
          <a:xfrm>
            <a:off x="146039" y="2595050"/>
            <a:ext cx="5203201" cy="3567143"/>
          </a:xfrm>
          <a:prstGeom prst="rect">
            <a:avLst/>
          </a:prstGeom>
        </p:spPr>
      </p:pic>
    </p:spTree>
    <p:extLst>
      <p:ext uri="{BB962C8B-B14F-4D97-AF65-F5344CB8AC3E}">
        <p14:creationId xmlns:p14="http://schemas.microsoft.com/office/powerpoint/2010/main" val="5682872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0339B18-8F26-0E41-AA18-D9D25CB9515F}"/>
              </a:ext>
            </a:extLst>
          </p:cNvPr>
          <p:cNvSpPr>
            <a:spLocks noGrp="1"/>
          </p:cNvSpPr>
          <p:nvPr>
            <p:ph type="title"/>
          </p:nvPr>
        </p:nvSpPr>
        <p:spPr>
          <a:xfrm>
            <a:off x="457200" y="685800"/>
            <a:ext cx="9098280" cy="801154"/>
          </a:xfrm>
        </p:spPr>
        <p:txBody>
          <a:bodyPr/>
          <a:lstStyle/>
          <a:p>
            <a:r>
              <a:rPr lang="it-IT"/>
              <a:t>2 sites Error Mitigated real HW runs</a:t>
            </a:r>
          </a:p>
        </p:txBody>
      </p:sp>
      <p:sp>
        <p:nvSpPr>
          <p:cNvPr id="2" name="TextBox 1">
            <a:extLst>
              <a:ext uri="{FF2B5EF4-FFF2-40B4-BE49-F238E27FC236}">
                <a16:creationId xmlns:a16="http://schemas.microsoft.com/office/drawing/2014/main" id="{D9D5B190-AD4A-DF46-8C3D-3EC83041F6AB}"/>
              </a:ext>
            </a:extLst>
          </p:cNvPr>
          <p:cNvSpPr txBox="1"/>
          <p:nvPr/>
        </p:nvSpPr>
        <p:spPr>
          <a:xfrm>
            <a:off x="3840480" y="3305908"/>
            <a:ext cx="0" cy="0"/>
          </a:xfrm>
          <a:prstGeom prst="rect">
            <a:avLst/>
          </a:prstGeom>
        </p:spPr>
        <p:txBody>
          <a:bodyPr wrap="none" lIns="91440" tIns="45720" rIns="91440" bIns="45720" rtlCol="0">
            <a:noAutofit/>
          </a:bodyPr>
          <a:lstStyle/>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p:txBody>
      </p:sp>
      <p:sp>
        <p:nvSpPr>
          <p:cNvPr id="5" name="Rectangle 4">
            <a:extLst>
              <a:ext uri="{FF2B5EF4-FFF2-40B4-BE49-F238E27FC236}">
                <a16:creationId xmlns:a16="http://schemas.microsoft.com/office/drawing/2014/main" id="{21B89521-E232-834B-956D-251DF75A7FF1}"/>
              </a:ext>
            </a:extLst>
          </p:cNvPr>
          <p:cNvSpPr/>
          <p:nvPr/>
        </p:nvSpPr>
        <p:spPr>
          <a:xfrm>
            <a:off x="457200" y="1828800"/>
            <a:ext cx="12618720" cy="3559629"/>
          </a:xfrm>
          <a:prstGeom prst="rect">
            <a:avLst/>
          </a:prstGeom>
        </p:spPr>
        <p:txBody>
          <a:bodyPr wrap="square">
            <a:spAutoFit/>
          </a:bodyPr>
          <a:lstStyle/>
          <a:p>
            <a:pPr marL="457200" indent="-457200">
              <a:lnSpc>
                <a:spcPct val="105000"/>
              </a:lnSpc>
              <a:spcBef>
                <a:spcPts val="1000"/>
              </a:spcBef>
              <a:buFont typeface="+mj-lt"/>
              <a:buAutoNum type="arabicPeriod"/>
            </a:pPr>
            <a:r>
              <a:rPr lang="it-IT" sz="2000" dirty="0" err="1">
                <a:latin typeface="IBM Plex Sans" charset="0"/>
                <a:ea typeface="IBM Plex Sans" charset="0"/>
                <a:cs typeface="IBM Plex Sans" charset="0"/>
              </a:rPr>
              <a:t>Gates characterization: Rx &amp; Ry</a:t>
            </a:r>
          </a:p>
          <a:p>
            <a:pPr marL="1005840" lvl="1" indent="-457200">
              <a:lnSpc>
                <a:spcPct val="105000"/>
              </a:lnSpc>
              <a:spcBef>
                <a:spcPts val="1000"/>
              </a:spcBef>
              <a:buFont typeface="Wingdings" pitchFamily="2" charset="2"/>
              <a:buChar char="§"/>
            </a:pPr>
            <a:r>
              <a:rPr lang="it-IT" sz="2000" dirty="0" err="1">
                <a:latin typeface="IBM Plex Sans" charset="0"/>
                <a:ea typeface="IBM Plex Sans" charset="0"/>
                <a:cs typeface="IBM Plex Sans" charset="0"/>
              </a:rPr>
              <a:t>Each rotation correction brings 5 gates</a:t>
            </a:r>
          </a:p>
          <a:p>
            <a:pPr marL="1005840" lvl="1" indent="-457200">
              <a:lnSpc>
                <a:spcPct val="105000"/>
              </a:lnSpc>
              <a:spcBef>
                <a:spcPts val="1000"/>
              </a:spcBef>
              <a:buFont typeface="Wingdings" pitchFamily="2" charset="2"/>
              <a:buChar char="§"/>
            </a:pPr>
            <a:r>
              <a:rPr lang="it-IT" sz="2000" dirty="0" err="1">
                <a:latin typeface="IBM Plex Sans" charset="0"/>
                <a:ea typeface="IBM Plex Sans" charset="0"/>
                <a:cs typeface="IBM Plex Sans" charset="0"/>
              </a:rPr>
              <a:t>Too many gates to correct all rotations</a:t>
            </a:r>
          </a:p>
          <a:p>
            <a:pPr marL="457200" indent="-457200">
              <a:lnSpc>
                <a:spcPct val="105000"/>
              </a:lnSpc>
              <a:spcBef>
                <a:spcPts val="1000"/>
              </a:spcBef>
              <a:buFont typeface="+mj-lt"/>
              <a:buAutoNum type="arabicPeriod"/>
            </a:pPr>
            <a:r>
              <a:rPr lang="it-IT" sz="2000" dirty="0" err="1">
                <a:latin typeface="IBM Plex Sans" charset="0"/>
                <a:ea typeface="IBM Plex Sans" charset="0"/>
                <a:cs typeface="IBM Plex Sans" charset="0"/>
              </a:rPr>
              <a:t>Gates characterization: CNOT</a:t>
            </a:r>
          </a:p>
          <a:p>
            <a:pPr marL="1005840" lvl="1" indent="-457200">
              <a:lnSpc>
                <a:spcPct val="105000"/>
              </a:lnSpc>
              <a:spcBef>
                <a:spcPts val="1000"/>
              </a:spcBef>
              <a:buFont typeface="Wingdings" pitchFamily="2" charset="2"/>
              <a:buChar char="§"/>
            </a:pPr>
            <a:r>
              <a:rPr lang="it-IT" sz="2000" dirty="0" err="1">
                <a:latin typeface="IBM Plex Sans" charset="0"/>
                <a:ea typeface="IBM Plex Sans" charset="0"/>
                <a:cs typeface="IBM Plex Sans" charset="0"/>
              </a:rPr>
              <a:t>Verified that each consecutive CNOT brings an error</a:t>
            </a:r>
          </a:p>
          <a:p>
            <a:pPr marL="1005840" lvl="1" indent="-457200">
              <a:lnSpc>
                <a:spcPct val="105000"/>
              </a:lnSpc>
              <a:spcBef>
                <a:spcPts val="1000"/>
              </a:spcBef>
              <a:buFont typeface="Wingdings" pitchFamily="2" charset="2"/>
              <a:buChar char="§"/>
            </a:pPr>
            <a:r>
              <a:rPr lang="it-IT" sz="2000" dirty="0" err="1">
                <a:latin typeface="IBM Plex Sans" charset="0"/>
                <a:ea typeface="IBM Plex Sans" charset="0"/>
                <a:cs typeface="IBM Plex Sans" charset="0"/>
              </a:rPr>
              <a:t>No particular way to correct it</a:t>
            </a:r>
          </a:p>
          <a:p>
            <a:pPr marL="457200" indent="-457200">
              <a:lnSpc>
                <a:spcPct val="105000"/>
              </a:lnSpc>
              <a:spcBef>
                <a:spcPts val="1000"/>
              </a:spcBef>
              <a:buFont typeface="+mj-lt"/>
              <a:buAutoNum type="arabicPeriod"/>
            </a:pPr>
            <a:r>
              <a:rPr lang="it-IT" sz="2000" dirty="0" err="1">
                <a:latin typeface="IBM Plex Sans" charset="0"/>
                <a:ea typeface="IBM Plex Sans" charset="0"/>
                <a:cs typeface="IBM Plex Sans" charset="0"/>
              </a:rPr>
              <a:t>Qiskit Ignis: Measurement Error Mitigation</a:t>
            </a:r>
          </a:p>
          <a:p>
            <a:pPr marL="1005840" lvl="1" indent="-457200">
              <a:lnSpc>
                <a:spcPct val="105000"/>
              </a:lnSpc>
              <a:spcBef>
                <a:spcPts val="1000"/>
              </a:spcBef>
              <a:buFont typeface="Wingdings" pitchFamily="2" charset="2"/>
              <a:buChar char="§"/>
            </a:pPr>
            <a:r>
              <a:rPr lang="it-IT" sz="2000" dirty="0" err="1">
                <a:latin typeface="IBM Plex Sans" charset="0"/>
                <a:ea typeface="IBM Plex Sans" charset="0"/>
                <a:cs typeface="IBM Plex Sans" charset="0"/>
              </a:rPr>
              <a:t>Usage of Qiskit Ignis functions on involved qubits to mitigate errors</a:t>
            </a:r>
          </a:p>
        </p:txBody>
      </p:sp>
    </p:spTree>
    <p:extLst>
      <p:ext uri="{BB962C8B-B14F-4D97-AF65-F5344CB8AC3E}">
        <p14:creationId xmlns:p14="http://schemas.microsoft.com/office/powerpoint/2010/main" val="6398982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236DFB-0768-914E-9E3E-19B1D0435674}"/>
              </a:ext>
            </a:extLst>
          </p:cNvPr>
          <p:cNvSpPr>
            <a:spLocks noGrp="1"/>
          </p:cNvSpPr>
          <p:nvPr>
            <p:ph type="body" sz="quarter" idx="11"/>
          </p:nvPr>
        </p:nvSpPr>
        <p:spPr/>
        <p:txBody>
          <a:bodyPr/>
          <a:lstStyle/>
          <a:p>
            <a:r>
              <a:rPr lang="it-IT"/>
              <a:t>Error mitigated runs</a:t>
            </a:r>
          </a:p>
        </p:txBody>
      </p:sp>
      <p:sp>
        <p:nvSpPr>
          <p:cNvPr id="3" name="Title 2">
            <a:extLst>
              <a:ext uri="{FF2B5EF4-FFF2-40B4-BE49-F238E27FC236}">
                <a16:creationId xmlns:a16="http://schemas.microsoft.com/office/drawing/2014/main" id="{71381CED-2A00-4049-9DF1-A9C9CF50C4C9}"/>
              </a:ext>
            </a:extLst>
          </p:cNvPr>
          <p:cNvSpPr>
            <a:spLocks noGrp="1"/>
          </p:cNvSpPr>
          <p:nvPr>
            <p:ph type="title"/>
          </p:nvPr>
        </p:nvSpPr>
        <p:spPr/>
        <p:txBody>
          <a:bodyPr/>
          <a:lstStyle/>
          <a:p>
            <a:r>
              <a:rPr lang="it-IT"/>
              <a:t>Qiskit Ignis Measurement Error Mitigation </a:t>
            </a:r>
          </a:p>
        </p:txBody>
      </p:sp>
      <p:pic>
        <p:nvPicPr>
          <p:cNvPr id="5" name="Picture 4">
            <a:extLst>
              <a:ext uri="{FF2B5EF4-FFF2-40B4-BE49-F238E27FC236}">
                <a16:creationId xmlns:a16="http://schemas.microsoft.com/office/drawing/2014/main" id="{4C1491BA-CC7C-1442-B15C-791B06EF8A4A}"/>
              </a:ext>
            </a:extLst>
          </p:cNvPr>
          <p:cNvPicPr>
            <a:picLocks noChangeAspect="1"/>
          </p:cNvPicPr>
          <p:nvPr/>
        </p:nvPicPr>
        <p:blipFill>
          <a:blip r:embed="rId2"/>
          <a:stretch>
            <a:fillRect/>
          </a:stretch>
        </p:blipFill>
        <p:spPr>
          <a:xfrm>
            <a:off x="3520440" y="2028047"/>
            <a:ext cx="3334937" cy="1860154"/>
          </a:xfrm>
          <a:prstGeom prst="rect">
            <a:avLst/>
          </a:prstGeom>
        </p:spPr>
      </p:pic>
      <p:pic>
        <p:nvPicPr>
          <p:cNvPr id="6" name="Picture 5">
            <a:extLst>
              <a:ext uri="{FF2B5EF4-FFF2-40B4-BE49-F238E27FC236}">
                <a16:creationId xmlns:a16="http://schemas.microsoft.com/office/drawing/2014/main" id="{F1415335-DFDE-9945-8E3D-D5D674ABECFC}"/>
              </a:ext>
            </a:extLst>
          </p:cNvPr>
          <p:cNvPicPr>
            <a:picLocks noChangeAspect="1"/>
          </p:cNvPicPr>
          <p:nvPr/>
        </p:nvPicPr>
        <p:blipFill>
          <a:blip r:embed="rId3"/>
          <a:stretch>
            <a:fillRect/>
          </a:stretch>
        </p:blipFill>
        <p:spPr>
          <a:xfrm>
            <a:off x="7680960" y="2028047"/>
            <a:ext cx="2971799" cy="1860154"/>
          </a:xfrm>
          <a:prstGeom prst="rect">
            <a:avLst/>
          </a:prstGeom>
        </p:spPr>
      </p:pic>
      <p:sp>
        <p:nvSpPr>
          <p:cNvPr id="12" name="Rectangle 11">
            <a:extLst>
              <a:ext uri="{FF2B5EF4-FFF2-40B4-BE49-F238E27FC236}">
                <a16:creationId xmlns:a16="http://schemas.microsoft.com/office/drawing/2014/main" id="{425044E5-BB30-2044-91EB-C37AE9351F66}"/>
              </a:ext>
            </a:extLst>
          </p:cNvPr>
          <p:cNvSpPr/>
          <p:nvPr/>
        </p:nvSpPr>
        <p:spPr>
          <a:xfrm>
            <a:off x="480060" y="4320324"/>
            <a:ext cx="9397124" cy="400110"/>
          </a:xfrm>
          <a:prstGeom prst="rect">
            <a:avLst/>
          </a:prstGeom>
        </p:spPr>
        <p:txBody>
          <a:bodyPr wrap="none">
            <a:spAutoFit/>
          </a:bodyPr>
          <a:lstStyle/>
          <a:p>
            <a:r>
              <a:rPr lang="it-IT" sz="2000" b="1">
                <a:latin typeface="IBM Plex Sans" panose="020B0503050203000203" pitchFamily="34" charset="0"/>
              </a:rPr>
              <a:t>Calibration matrix (approximated) – 16x16 for 4 qubits on ibmq_5_yorktown</a:t>
            </a:r>
          </a:p>
        </p:txBody>
      </p:sp>
      <p:pic>
        <p:nvPicPr>
          <p:cNvPr id="13" name="Picture 12">
            <a:extLst>
              <a:ext uri="{FF2B5EF4-FFF2-40B4-BE49-F238E27FC236}">
                <a16:creationId xmlns:a16="http://schemas.microsoft.com/office/drawing/2014/main" id="{37908317-BC87-4C42-9375-E6587B07F2A7}"/>
              </a:ext>
            </a:extLst>
          </p:cNvPr>
          <p:cNvPicPr>
            <a:picLocks noChangeAspect="1"/>
          </p:cNvPicPr>
          <p:nvPr/>
        </p:nvPicPr>
        <p:blipFill>
          <a:blip r:embed="rId4"/>
          <a:stretch>
            <a:fillRect/>
          </a:stretch>
        </p:blipFill>
        <p:spPr>
          <a:xfrm>
            <a:off x="1805940" y="4874999"/>
            <a:ext cx="10629900" cy="2731705"/>
          </a:xfrm>
          <a:prstGeom prst="rect">
            <a:avLst/>
          </a:prstGeom>
        </p:spPr>
      </p:pic>
      <p:sp>
        <p:nvSpPr>
          <p:cNvPr id="14" name="Rectangle 13">
            <a:extLst>
              <a:ext uri="{FF2B5EF4-FFF2-40B4-BE49-F238E27FC236}">
                <a16:creationId xmlns:a16="http://schemas.microsoft.com/office/drawing/2014/main" id="{62353E26-5DA8-1448-B451-84FE53FBDDFF}"/>
              </a:ext>
            </a:extLst>
          </p:cNvPr>
          <p:cNvSpPr/>
          <p:nvPr/>
        </p:nvSpPr>
        <p:spPr>
          <a:xfrm>
            <a:off x="480060" y="1790943"/>
            <a:ext cx="2121093" cy="400110"/>
          </a:xfrm>
          <a:prstGeom prst="rect">
            <a:avLst/>
          </a:prstGeom>
        </p:spPr>
        <p:txBody>
          <a:bodyPr wrap="none">
            <a:spAutoFit/>
          </a:bodyPr>
          <a:lstStyle/>
          <a:p>
            <a:r>
              <a:rPr lang="it-IT" sz="2000" b="1">
                <a:latin typeface="IBM Plex Sans" panose="020B0503050203000203" pitchFamily="34" charset="0"/>
              </a:rPr>
              <a:t>Calibration runs</a:t>
            </a:r>
          </a:p>
        </p:txBody>
      </p:sp>
    </p:spTree>
    <p:extLst>
      <p:ext uri="{BB962C8B-B14F-4D97-AF65-F5344CB8AC3E}">
        <p14:creationId xmlns:p14="http://schemas.microsoft.com/office/powerpoint/2010/main" val="34020974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C6DC0F-20CB-8642-89F2-B39B771D84CC}"/>
              </a:ext>
            </a:extLst>
          </p:cNvPr>
          <p:cNvSpPr>
            <a:spLocks noGrp="1"/>
          </p:cNvSpPr>
          <p:nvPr>
            <p:ph type="body" sz="quarter" idx="11"/>
          </p:nvPr>
        </p:nvSpPr>
        <p:spPr/>
        <p:txBody>
          <a:bodyPr/>
          <a:lstStyle/>
          <a:p>
            <a:r>
              <a:rPr lang="it-IT"/>
              <a:t>Error mitigated runs</a:t>
            </a:r>
          </a:p>
        </p:txBody>
      </p:sp>
      <p:sp>
        <p:nvSpPr>
          <p:cNvPr id="3" name="Title 2">
            <a:extLst>
              <a:ext uri="{FF2B5EF4-FFF2-40B4-BE49-F238E27FC236}">
                <a16:creationId xmlns:a16="http://schemas.microsoft.com/office/drawing/2014/main" id="{C185E944-B7E2-D843-9010-83D182066E49}"/>
              </a:ext>
            </a:extLst>
          </p:cNvPr>
          <p:cNvSpPr>
            <a:spLocks noGrp="1"/>
          </p:cNvSpPr>
          <p:nvPr>
            <p:ph type="title"/>
          </p:nvPr>
        </p:nvSpPr>
        <p:spPr/>
        <p:txBody>
          <a:bodyPr/>
          <a:lstStyle/>
          <a:p>
            <a:r>
              <a:rPr lang="it-IT"/>
              <a:t>2 sites Ignis Error Mitigated HW runs</a:t>
            </a:r>
          </a:p>
        </p:txBody>
      </p:sp>
      <p:sp>
        <p:nvSpPr>
          <p:cNvPr id="5" name="Content Placeholder 6">
            <a:extLst>
              <a:ext uri="{FF2B5EF4-FFF2-40B4-BE49-F238E27FC236}">
                <a16:creationId xmlns:a16="http://schemas.microsoft.com/office/drawing/2014/main" id="{99E72595-B88B-214F-B28D-827CEEE7CA85}"/>
              </a:ext>
            </a:extLst>
          </p:cNvPr>
          <p:cNvSpPr txBox="1">
            <a:spLocks/>
          </p:cNvSpPr>
          <p:nvPr/>
        </p:nvSpPr>
        <p:spPr>
          <a:xfrm>
            <a:off x="703784" y="2103120"/>
            <a:ext cx="4645456"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1001, T=1, V=1, n1, nT=3+2°ordK</a:t>
            </a:r>
          </a:p>
        </p:txBody>
      </p:sp>
      <p:sp>
        <p:nvSpPr>
          <p:cNvPr id="7" name="Rectangle 6">
            <a:extLst>
              <a:ext uri="{FF2B5EF4-FFF2-40B4-BE49-F238E27FC236}">
                <a16:creationId xmlns:a16="http://schemas.microsoft.com/office/drawing/2014/main" id="{05829262-5AD5-AF45-B47D-12B0CE4983E3}"/>
              </a:ext>
            </a:extLst>
          </p:cNvPr>
          <p:cNvSpPr/>
          <p:nvPr/>
        </p:nvSpPr>
        <p:spPr>
          <a:xfrm>
            <a:off x="694086" y="1667298"/>
            <a:ext cx="4338047" cy="400110"/>
          </a:xfrm>
          <a:prstGeom prst="rect">
            <a:avLst/>
          </a:prstGeom>
        </p:spPr>
        <p:txBody>
          <a:bodyPr wrap="none">
            <a:spAutoFit/>
          </a:bodyPr>
          <a:lstStyle/>
          <a:p>
            <a:r>
              <a:rPr lang="it-IT" sz="2000" b="1">
                <a:latin typeface="IBM Plex Sans" panose="020B0503050203000203" pitchFamily="34" charset="0"/>
              </a:rPr>
              <a:t>ibmq_5_yorktown - ibmqx2 v2.0.0</a:t>
            </a:r>
          </a:p>
        </p:txBody>
      </p:sp>
      <p:sp>
        <p:nvSpPr>
          <p:cNvPr id="8" name="Rectangle 7">
            <a:extLst>
              <a:ext uri="{FF2B5EF4-FFF2-40B4-BE49-F238E27FC236}">
                <a16:creationId xmlns:a16="http://schemas.microsoft.com/office/drawing/2014/main" id="{E9FCE657-2C17-7E46-86E8-9B36F4BFE420}"/>
              </a:ext>
            </a:extLst>
          </p:cNvPr>
          <p:cNvSpPr/>
          <p:nvPr/>
        </p:nvSpPr>
        <p:spPr>
          <a:xfrm>
            <a:off x="4578302" y="2907328"/>
            <a:ext cx="2343684" cy="1938992"/>
          </a:xfrm>
          <a:prstGeom prst="rect">
            <a:avLst/>
          </a:prstGeom>
        </p:spPr>
        <p:txBody>
          <a:bodyPr wrap="square">
            <a:spAutoFit/>
          </a:bodyPr>
          <a:lstStyle/>
          <a:p>
            <a:r>
              <a:rPr lang="it-IT" sz="1200">
                <a:latin typeface="IBM Plex Sans" panose="020B0503050203000203" pitchFamily="34" charset="0"/>
              </a:rPr>
              <a:t>NO CORRECTION</a:t>
            </a:r>
          </a:p>
          <a:p>
            <a:r>
              <a:rPr lang="it-IT" sz="1200">
                <a:latin typeface="IBM Plex Sans" panose="020B0503050203000203" pitchFamily="34" charset="0"/>
              </a:rPr>
              <a:t>initial_layout = [0,1,2,3]</a:t>
            </a:r>
          </a:p>
          <a:p>
            <a:endParaRPr lang="it-IT" sz="1200">
              <a:latin typeface="IBM Plex Sans" panose="020B0503050203000203" pitchFamily="34" charset="0"/>
            </a:endParaRPr>
          </a:p>
          <a:p>
            <a:r>
              <a:rPr lang="it-IT" sz="1200">
                <a:latin typeface="IBM Plex Sans" panose="020B0503050203000203" pitchFamily="34" charset="0"/>
              </a:rPr>
              <a:t>"depth": 83,</a:t>
            </a:r>
          </a:p>
          <a:p>
            <a:r>
              <a:rPr lang="it-IT" sz="1200">
                <a:latin typeface="IBM Plex Sans" panose="020B0503050203000203" pitchFamily="34" charset="0"/>
              </a:rPr>
              <a:t>  "gates": {</a:t>
            </a:r>
          </a:p>
          <a:p>
            <a:r>
              <a:rPr lang="it-IT" sz="1200">
                <a:latin typeface="IBM Plex Sans" panose="020B0503050203000203" pitchFamily="34" charset="0"/>
              </a:rPr>
              <a:t>    "u3": 106,</a:t>
            </a:r>
          </a:p>
          <a:p>
            <a:r>
              <a:rPr lang="it-IT" sz="1200">
                <a:latin typeface="IBM Plex Sans" panose="020B0503050203000203" pitchFamily="34" charset="0"/>
              </a:rPr>
              <a:t>    "cx": 90,</a:t>
            </a:r>
          </a:p>
          <a:p>
            <a:r>
              <a:rPr lang="it-IT" sz="1200">
                <a:latin typeface="IBM Plex Sans" panose="020B0503050203000203" pitchFamily="34" charset="0"/>
              </a:rPr>
              <a:t>    "barrier": 1,</a:t>
            </a:r>
          </a:p>
          <a:p>
            <a:r>
              <a:rPr lang="it-IT" sz="1200">
                <a:latin typeface="IBM Plex Sans" panose="020B0503050203000203" pitchFamily="34" charset="0"/>
              </a:rPr>
              <a:t>    "measure": 1</a:t>
            </a:r>
          </a:p>
          <a:p>
            <a:r>
              <a:rPr lang="it-IT" sz="1200">
                <a:latin typeface="IBM Plex Sans" panose="020B0503050203000203" pitchFamily="34" charset="0"/>
              </a:rPr>
              <a:t>  }</a:t>
            </a:r>
          </a:p>
        </p:txBody>
      </p:sp>
      <p:sp>
        <p:nvSpPr>
          <p:cNvPr id="39" name="Rectangle 38">
            <a:extLst>
              <a:ext uri="{FF2B5EF4-FFF2-40B4-BE49-F238E27FC236}">
                <a16:creationId xmlns:a16="http://schemas.microsoft.com/office/drawing/2014/main" id="{0E62737C-DD1E-D841-92CE-4CB1C8D81F8D}"/>
              </a:ext>
            </a:extLst>
          </p:cNvPr>
          <p:cNvSpPr/>
          <p:nvPr/>
        </p:nvSpPr>
        <p:spPr>
          <a:xfrm>
            <a:off x="5257800" y="1719717"/>
            <a:ext cx="1402045" cy="1015663"/>
          </a:xfrm>
          <a:prstGeom prst="rect">
            <a:avLst/>
          </a:prstGeom>
        </p:spPr>
        <p:txBody>
          <a:bodyPr wrap="square">
            <a:spAutoFit/>
          </a:bodyPr>
          <a:lstStyle/>
          <a:p>
            <a:r>
              <a:rPr lang="it-IT" sz="1200">
                <a:latin typeface="IBM Plex Sans" panose="020B0503050203000203" pitchFamily="34" charset="0"/>
              </a:rPr>
              <a:t>REQUIRED CX</a:t>
            </a:r>
          </a:p>
          <a:p>
            <a:r>
              <a:rPr lang="it-IT" sz="1200">
                <a:latin typeface="IBM Plex Sans" panose="020B0503050203000203" pitchFamily="34" charset="0"/>
              </a:rPr>
              <a:t>(0-1) x4 direct</a:t>
            </a:r>
          </a:p>
          <a:p>
            <a:r>
              <a:rPr lang="it-IT" sz="1200">
                <a:latin typeface="IBM Plex Sans" panose="020B0503050203000203" pitchFamily="34" charset="0"/>
              </a:rPr>
              <a:t>(2-3) x4 direct</a:t>
            </a:r>
          </a:p>
          <a:p>
            <a:r>
              <a:rPr lang="it-IT" sz="1200">
                <a:latin typeface="IBM Plex Sans" panose="020B0503050203000203" pitchFamily="34" charset="0"/>
              </a:rPr>
              <a:t>(0-3) x2 indirect</a:t>
            </a:r>
          </a:p>
          <a:p>
            <a:r>
              <a:rPr lang="it-IT" sz="1200">
                <a:latin typeface="IBM Plex Sans" panose="020B0503050203000203" pitchFamily="34" charset="0"/>
              </a:rPr>
              <a:t>(1-2) x2 direct</a:t>
            </a:r>
          </a:p>
        </p:txBody>
      </p:sp>
      <p:sp>
        <p:nvSpPr>
          <p:cNvPr id="18" name="TextBox 17">
            <a:extLst>
              <a:ext uri="{FF2B5EF4-FFF2-40B4-BE49-F238E27FC236}">
                <a16:creationId xmlns:a16="http://schemas.microsoft.com/office/drawing/2014/main" id="{FC98E0AA-B52B-B146-B63B-9A35B0C6784D}"/>
              </a:ext>
            </a:extLst>
          </p:cNvPr>
          <p:cNvSpPr txBox="1"/>
          <p:nvPr/>
        </p:nvSpPr>
        <p:spPr>
          <a:xfrm>
            <a:off x="365760" y="1096059"/>
            <a:ext cx="1541540" cy="369332"/>
          </a:xfrm>
          <a:prstGeom prst="rect">
            <a:avLst/>
          </a:prstGeom>
          <a:noFill/>
        </p:spPr>
        <p:txBody>
          <a:bodyPr wrap="square" rtlCol="0">
            <a:spAutoFit/>
          </a:bodyPr>
          <a:lstStyle/>
          <a:p>
            <a:r>
              <a:rPr lang="it-IT" sz="1800" b="1">
                <a:solidFill>
                  <a:schemeClr val="bg2">
                    <a:lumMod val="50000"/>
                  </a:schemeClr>
                </a:solidFill>
                <a:latin typeface="IBM Plex Sans" panose="020B0503050203000203" pitchFamily="34" charset="0"/>
              </a:rPr>
              <a:t>Mapping 2</a:t>
            </a:r>
          </a:p>
        </p:txBody>
      </p:sp>
      <p:sp>
        <p:nvSpPr>
          <p:cNvPr id="23" name="Rectangle 22">
            <a:extLst>
              <a:ext uri="{FF2B5EF4-FFF2-40B4-BE49-F238E27FC236}">
                <a16:creationId xmlns:a16="http://schemas.microsoft.com/office/drawing/2014/main" id="{81C19FB5-DE52-CB4F-84D6-F069EFA65E6A}"/>
              </a:ext>
            </a:extLst>
          </p:cNvPr>
          <p:cNvSpPr/>
          <p:nvPr/>
        </p:nvSpPr>
        <p:spPr>
          <a:xfrm>
            <a:off x="8201472" y="685800"/>
            <a:ext cx="2884051" cy="461665"/>
          </a:xfrm>
          <a:prstGeom prst="rect">
            <a:avLst/>
          </a:prstGeom>
          <a:noFill/>
        </p:spPr>
        <p:txBody>
          <a:bodyPr wrap="square" lIns="91440" tIns="45720" rIns="91440" bIns="45720">
            <a:spAutoFit/>
          </a:bodyPr>
          <a:lstStyle/>
          <a:p>
            <a:pPr algn="ctr"/>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“3.5 Trotter steps”</a:t>
            </a:r>
          </a:p>
        </p:txBody>
      </p:sp>
      <p:pic>
        <p:nvPicPr>
          <p:cNvPr id="24" name="Picture 23">
            <a:extLst>
              <a:ext uri="{FF2B5EF4-FFF2-40B4-BE49-F238E27FC236}">
                <a16:creationId xmlns:a16="http://schemas.microsoft.com/office/drawing/2014/main" id="{B2B3D76E-C85B-D147-BB69-DBBF9A4568BC}"/>
              </a:ext>
            </a:extLst>
          </p:cNvPr>
          <p:cNvPicPr>
            <a:picLocks noChangeAspect="1"/>
          </p:cNvPicPr>
          <p:nvPr/>
        </p:nvPicPr>
        <p:blipFill>
          <a:blip r:embed="rId2"/>
          <a:stretch>
            <a:fillRect/>
          </a:stretch>
        </p:blipFill>
        <p:spPr>
          <a:xfrm>
            <a:off x="12364808" y="0"/>
            <a:ext cx="2243818" cy="1554480"/>
          </a:xfrm>
          <a:prstGeom prst="rect">
            <a:avLst/>
          </a:prstGeom>
        </p:spPr>
      </p:pic>
      <p:sp>
        <p:nvSpPr>
          <p:cNvPr id="13" name="Rectangle 12">
            <a:extLst>
              <a:ext uri="{FF2B5EF4-FFF2-40B4-BE49-F238E27FC236}">
                <a16:creationId xmlns:a16="http://schemas.microsoft.com/office/drawing/2014/main" id="{DB8EF146-1026-EA44-8269-CF418F8673B2}"/>
              </a:ext>
            </a:extLst>
          </p:cNvPr>
          <p:cNvSpPr/>
          <p:nvPr/>
        </p:nvSpPr>
        <p:spPr>
          <a:xfrm>
            <a:off x="8151297" y="1775043"/>
            <a:ext cx="3704860" cy="307777"/>
          </a:xfrm>
          <a:prstGeom prst="rect">
            <a:avLst/>
          </a:prstGeom>
        </p:spPr>
        <p:txBody>
          <a:bodyPr wrap="none">
            <a:spAutoFit/>
          </a:bodyPr>
          <a:lstStyle/>
          <a:p>
            <a:r>
              <a:rPr lang="it-IT" sz="1400" b="1">
                <a:latin typeface="IBM Plex Sans" panose="020B0503050203000203" pitchFamily="34" charset="0"/>
              </a:rPr>
              <a:t>Qiskit Ignis Measurement Error Mitigation</a:t>
            </a:r>
          </a:p>
        </p:txBody>
      </p:sp>
      <p:sp>
        <p:nvSpPr>
          <p:cNvPr id="25" name="Rectangle 24">
            <a:extLst>
              <a:ext uri="{FF2B5EF4-FFF2-40B4-BE49-F238E27FC236}">
                <a16:creationId xmlns:a16="http://schemas.microsoft.com/office/drawing/2014/main" id="{58285AC8-D238-6346-8150-5297C7A407F3}"/>
              </a:ext>
            </a:extLst>
          </p:cNvPr>
          <p:cNvSpPr/>
          <p:nvPr/>
        </p:nvSpPr>
        <p:spPr>
          <a:xfrm>
            <a:off x="8143677" y="2037100"/>
            <a:ext cx="3005951" cy="523220"/>
          </a:xfrm>
          <a:prstGeom prst="rect">
            <a:avLst/>
          </a:prstGeom>
        </p:spPr>
        <p:txBody>
          <a:bodyPr wrap="none">
            <a:spAutoFit/>
          </a:bodyPr>
          <a:lstStyle/>
          <a:p>
            <a:r>
              <a:rPr lang="it-IT" sz="1400">
                <a:latin typeface="IBM Plex Sans" panose="020B0503050203000203" pitchFamily="34" charset="0"/>
              </a:rPr>
              <a:t>ibmq_5_yorktown - ibmqx2 v2.0.0</a:t>
            </a:r>
          </a:p>
          <a:p>
            <a:r>
              <a:rPr lang="it-IT" sz="1400">
                <a:latin typeface="IBM Plex Sans" panose="020B0503050203000203" pitchFamily="34" charset="0"/>
              </a:rPr>
              <a:t>qubit_list=[0,1,2,3]</a:t>
            </a:r>
          </a:p>
        </p:txBody>
      </p:sp>
      <p:pic>
        <p:nvPicPr>
          <p:cNvPr id="15" name="Picture 14">
            <a:extLst>
              <a:ext uri="{FF2B5EF4-FFF2-40B4-BE49-F238E27FC236}">
                <a16:creationId xmlns:a16="http://schemas.microsoft.com/office/drawing/2014/main" id="{BB3C7CF7-4846-3945-AEDC-DF02AC714AAC}"/>
              </a:ext>
            </a:extLst>
          </p:cNvPr>
          <p:cNvPicPr>
            <a:picLocks noChangeAspect="1"/>
          </p:cNvPicPr>
          <p:nvPr/>
        </p:nvPicPr>
        <p:blipFill>
          <a:blip r:embed="rId3"/>
          <a:stretch>
            <a:fillRect/>
          </a:stretch>
        </p:blipFill>
        <p:spPr>
          <a:xfrm>
            <a:off x="430609" y="5389240"/>
            <a:ext cx="4009703" cy="2748920"/>
          </a:xfrm>
          <a:prstGeom prst="rect">
            <a:avLst/>
          </a:prstGeom>
        </p:spPr>
      </p:pic>
      <p:sp>
        <p:nvSpPr>
          <p:cNvPr id="30" name="Rectangle 29">
            <a:extLst>
              <a:ext uri="{FF2B5EF4-FFF2-40B4-BE49-F238E27FC236}">
                <a16:creationId xmlns:a16="http://schemas.microsoft.com/office/drawing/2014/main" id="{83D21CEB-EB42-2544-97F6-B05100F60E9E}"/>
              </a:ext>
            </a:extLst>
          </p:cNvPr>
          <p:cNvSpPr/>
          <p:nvPr/>
        </p:nvSpPr>
        <p:spPr>
          <a:xfrm>
            <a:off x="4578302" y="5559088"/>
            <a:ext cx="2343684" cy="1938992"/>
          </a:xfrm>
          <a:prstGeom prst="rect">
            <a:avLst/>
          </a:prstGeom>
        </p:spPr>
        <p:txBody>
          <a:bodyPr wrap="square">
            <a:spAutoFit/>
          </a:bodyPr>
          <a:lstStyle/>
          <a:p>
            <a:r>
              <a:rPr lang="it-IT" sz="1200">
                <a:latin typeface="IBM Plex Sans" panose="020B0503050203000203" pitchFamily="34" charset="0"/>
              </a:rPr>
              <a:t>CORRECTION FACTOR 3.7</a:t>
            </a:r>
          </a:p>
          <a:p>
            <a:r>
              <a:rPr lang="it-IT" sz="1200">
                <a:latin typeface="IBM Plex Sans" panose="020B0503050203000203" pitchFamily="34" charset="0"/>
              </a:rPr>
              <a:t>initial_layout = [0,1,2,3]</a:t>
            </a:r>
          </a:p>
          <a:p>
            <a:endParaRPr lang="it-IT" sz="1200">
              <a:latin typeface="IBM Plex Sans" panose="020B0503050203000203" pitchFamily="34" charset="0"/>
            </a:endParaRPr>
          </a:p>
          <a:p>
            <a:r>
              <a:rPr lang="it-IT" sz="1200">
                <a:latin typeface="IBM Plex Sans" panose="020B0503050203000203" pitchFamily="34" charset="0"/>
              </a:rPr>
              <a:t>"depth": 83,</a:t>
            </a:r>
          </a:p>
          <a:p>
            <a:r>
              <a:rPr lang="it-IT" sz="1200">
                <a:latin typeface="IBM Plex Sans" panose="020B0503050203000203" pitchFamily="34" charset="0"/>
              </a:rPr>
              <a:t>  "gates": {</a:t>
            </a:r>
          </a:p>
          <a:p>
            <a:r>
              <a:rPr lang="it-IT" sz="1200">
                <a:latin typeface="IBM Plex Sans" panose="020B0503050203000203" pitchFamily="34" charset="0"/>
              </a:rPr>
              <a:t>    "u3": 106,</a:t>
            </a:r>
          </a:p>
          <a:p>
            <a:r>
              <a:rPr lang="it-IT" sz="1200">
                <a:latin typeface="IBM Plex Sans" panose="020B0503050203000203" pitchFamily="34" charset="0"/>
              </a:rPr>
              <a:t>    "cx": 90,</a:t>
            </a:r>
          </a:p>
          <a:p>
            <a:r>
              <a:rPr lang="it-IT" sz="1200">
                <a:latin typeface="IBM Plex Sans" panose="020B0503050203000203" pitchFamily="34" charset="0"/>
              </a:rPr>
              <a:t>    "barrier": 1,</a:t>
            </a:r>
          </a:p>
          <a:p>
            <a:r>
              <a:rPr lang="it-IT" sz="1200">
                <a:latin typeface="IBM Plex Sans" panose="020B0503050203000203" pitchFamily="34" charset="0"/>
              </a:rPr>
              <a:t>    "measure": 1</a:t>
            </a:r>
          </a:p>
          <a:p>
            <a:r>
              <a:rPr lang="it-IT" sz="1200">
                <a:latin typeface="IBM Plex Sans" panose="020B0503050203000203" pitchFamily="34" charset="0"/>
              </a:rPr>
              <a:t>  }</a:t>
            </a:r>
          </a:p>
        </p:txBody>
      </p:sp>
      <p:sp>
        <p:nvSpPr>
          <p:cNvPr id="32" name="Rectangle 31">
            <a:extLst>
              <a:ext uri="{FF2B5EF4-FFF2-40B4-BE49-F238E27FC236}">
                <a16:creationId xmlns:a16="http://schemas.microsoft.com/office/drawing/2014/main" id="{1C3043EA-6095-AB48-9973-1D3A500F19AC}"/>
              </a:ext>
            </a:extLst>
          </p:cNvPr>
          <p:cNvSpPr/>
          <p:nvPr/>
        </p:nvSpPr>
        <p:spPr>
          <a:xfrm>
            <a:off x="661066" y="2466201"/>
            <a:ext cx="3904536" cy="276999"/>
          </a:xfrm>
          <a:prstGeom prst="rect">
            <a:avLst/>
          </a:prstGeom>
        </p:spPr>
        <p:txBody>
          <a:bodyPr wrap="square">
            <a:spAutoFit/>
          </a:bodyPr>
          <a:lstStyle/>
          <a:p>
            <a:r>
              <a:rPr lang="it-IT" sz="1200"/>
              <a:t>"_id": "cfbba9e6ef6459d30309a671793fcbe7"</a:t>
            </a:r>
          </a:p>
        </p:txBody>
      </p:sp>
      <p:sp>
        <p:nvSpPr>
          <p:cNvPr id="33" name="Right Arrow 32">
            <a:extLst>
              <a:ext uri="{FF2B5EF4-FFF2-40B4-BE49-F238E27FC236}">
                <a16:creationId xmlns:a16="http://schemas.microsoft.com/office/drawing/2014/main" id="{672C8156-7741-A34D-A28E-88326F14294D}"/>
              </a:ext>
            </a:extLst>
          </p:cNvPr>
          <p:cNvSpPr/>
          <p:nvPr/>
        </p:nvSpPr>
        <p:spPr>
          <a:xfrm>
            <a:off x="7223760" y="6048620"/>
            <a:ext cx="50292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34" name="Rectangle 33">
            <a:extLst>
              <a:ext uri="{FF2B5EF4-FFF2-40B4-BE49-F238E27FC236}">
                <a16:creationId xmlns:a16="http://schemas.microsoft.com/office/drawing/2014/main" id="{FB542E4E-D784-4749-B366-3F5546CDC4E0}"/>
              </a:ext>
            </a:extLst>
          </p:cNvPr>
          <p:cNvSpPr/>
          <p:nvPr/>
        </p:nvSpPr>
        <p:spPr>
          <a:xfrm>
            <a:off x="8151297" y="5875437"/>
            <a:ext cx="5526603" cy="830997"/>
          </a:xfrm>
          <a:prstGeom prst="rect">
            <a:avLst/>
          </a:prstGeom>
          <a:noFill/>
        </p:spPr>
        <p:txBody>
          <a:bodyPr wrap="square" lIns="91440" tIns="45720" rIns="91440" bIns="45720">
            <a:spAutoFit/>
          </a:bodyPr>
          <a:lstStyle/>
          <a:p>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Very small correction from error mitigation due to circuit complexity</a:t>
            </a:r>
          </a:p>
        </p:txBody>
      </p:sp>
      <p:pic>
        <p:nvPicPr>
          <p:cNvPr id="17" name="Picture 16">
            <a:extLst>
              <a:ext uri="{FF2B5EF4-FFF2-40B4-BE49-F238E27FC236}">
                <a16:creationId xmlns:a16="http://schemas.microsoft.com/office/drawing/2014/main" id="{075621C6-133B-D440-9E1F-F877DAA3069D}"/>
              </a:ext>
            </a:extLst>
          </p:cNvPr>
          <p:cNvPicPr>
            <a:picLocks noChangeAspect="1"/>
          </p:cNvPicPr>
          <p:nvPr/>
        </p:nvPicPr>
        <p:blipFill>
          <a:blip r:embed="rId4"/>
          <a:stretch>
            <a:fillRect/>
          </a:stretch>
        </p:blipFill>
        <p:spPr>
          <a:xfrm>
            <a:off x="430609" y="2737480"/>
            <a:ext cx="4009703" cy="2748920"/>
          </a:xfrm>
          <a:prstGeom prst="rect">
            <a:avLst/>
          </a:prstGeom>
        </p:spPr>
      </p:pic>
    </p:spTree>
    <p:extLst>
      <p:ext uri="{BB962C8B-B14F-4D97-AF65-F5344CB8AC3E}">
        <p14:creationId xmlns:p14="http://schemas.microsoft.com/office/powerpoint/2010/main" val="39261055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C6DC0F-20CB-8642-89F2-B39B771D84CC}"/>
              </a:ext>
            </a:extLst>
          </p:cNvPr>
          <p:cNvSpPr>
            <a:spLocks noGrp="1"/>
          </p:cNvSpPr>
          <p:nvPr>
            <p:ph type="body" sz="quarter" idx="11"/>
          </p:nvPr>
        </p:nvSpPr>
        <p:spPr/>
        <p:txBody>
          <a:bodyPr/>
          <a:lstStyle/>
          <a:p>
            <a:r>
              <a:rPr lang="it-IT"/>
              <a:t>Error mitigated runs</a:t>
            </a:r>
          </a:p>
        </p:txBody>
      </p:sp>
      <p:sp>
        <p:nvSpPr>
          <p:cNvPr id="3" name="Title 2">
            <a:extLst>
              <a:ext uri="{FF2B5EF4-FFF2-40B4-BE49-F238E27FC236}">
                <a16:creationId xmlns:a16="http://schemas.microsoft.com/office/drawing/2014/main" id="{C185E944-B7E2-D843-9010-83D182066E49}"/>
              </a:ext>
            </a:extLst>
          </p:cNvPr>
          <p:cNvSpPr>
            <a:spLocks noGrp="1"/>
          </p:cNvSpPr>
          <p:nvPr>
            <p:ph type="title"/>
          </p:nvPr>
        </p:nvSpPr>
        <p:spPr/>
        <p:txBody>
          <a:bodyPr/>
          <a:lstStyle/>
          <a:p>
            <a:r>
              <a:rPr lang="it-IT"/>
              <a:t>2 sites Hubbard HW run: outcomes</a:t>
            </a:r>
          </a:p>
        </p:txBody>
      </p:sp>
      <p:sp>
        <p:nvSpPr>
          <p:cNvPr id="4" name="Content Placeholder 5">
            <a:extLst>
              <a:ext uri="{FF2B5EF4-FFF2-40B4-BE49-F238E27FC236}">
                <a16:creationId xmlns:a16="http://schemas.microsoft.com/office/drawing/2014/main" id="{A04746C6-633F-E74A-9485-A63E86B7D736}"/>
              </a:ext>
            </a:extLst>
          </p:cNvPr>
          <p:cNvSpPr txBox="1">
            <a:spLocks/>
          </p:cNvSpPr>
          <p:nvPr/>
        </p:nvSpPr>
        <p:spPr>
          <a:xfrm>
            <a:off x="457200" y="1920240"/>
            <a:ext cx="13258800" cy="53492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t>1) Quantum chip</a:t>
            </a:r>
          </a:p>
          <a:p>
            <a:r>
              <a:rPr lang="it-IT" sz="1600">
                <a:solidFill>
                  <a:schemeClr val="tx1">
                    <a:lumMod val="50000"/>
                    <a:lumOff val="50000"/>
                  </a:schemeClr>
                </a:solidFill>
              </a:rPr>
              <a:t>The best quantum chip to be used is </a:t>
            </a:r>
            <a:r>
              <a:rPr lang="it-IT" sz="1600" u="sng">
                <a:solidFill>
                  <a:schemeClr val="tx1">
                    <a:lumMod val="50000"/>
                    <a:lumOff val="50000"/>
                  </a:schemeClr>
                </a:solidFill>
              </a:rPr>
              <a:t>IBM Q Yorktown (ibmq_5_yorktown)</a:t>
            </a:r>
            <a:r>
              <a:rPr lang="it-IT" sz="1600">
                <a:solidFill>
                  <a:schemeClr val="tx1">
                    <a:lumMod val="50000"/>
                    <a:lumOff val="50000"/>
                  </a:schemeClr>
                </a:solidFill>
              </a:rPr>
              <a:t> due to it’s topology matching quite well with needed CX gates.</a:t>
            </a:r>
          </a:p>
          <a:p>
            <a:endParaRPr lang="it-IT" sz="1600">
              <a:solidFill>
                <a:schemeClr val="tx1">
                  <a:lumMod val="50000"/>
                  <a:lumOff val="50000"/>
                </a:schemeClr>
              </a:solidFill>
            </a:endParaRPr>
          </a:p>
          <a:p>
            <a:r>
              <a:rPr lang="it-IT" sz="1600" b="1"/>
              <a:t>2) Run parameters</a:t>
            </a:r>
          </a:p>
          <a:p>
            <a:r>
              <a:rPr lang="it-IT" sz="1600" u="sng">
                <a:solidFill>
                  <a:schemeClr val="tx1">
                    <a:lumMod val="50000"/>
                    <a:lumOff val="50000"/>
                  </a:schemeClr>
                </a:solidFill>
              </a:rPr>
              <a:t>Trotter steps</a:t>
            </a:r>
            <a:r>
              <a:rPr lang="it-IT" sz="1600">
                <a:solidFill>
                  <a:schemeClr val="tx1">
                    <a:lumMod val="50000"/>
                    <a:lumOff val="50000"/>
                  </a:schemeClr>
                </a:solidFill>
              </a:rPr>
              <a:t>: in range T</a:t>
            </a:r>
            <a:r>
              <a:rPr lang="it-IT" sz="1600">
                <a:latin typeface="IBM Plex Sans" panose="020B0503050203000203" pitchFamily="34" charset="0"/>
              </a:rPr>
              <a:t> </a:t>
            </a:r>
            <a:r>
              <a:rPr lang="it-IT" sz="1600">
                <a:solidFill>
                  <a:schemeClr val="tx1">
                    <a:lumMod val="50000"/>
                    <a:lumOff val="50000"/>
                  </a:schemeClr>
                </a:solidFill>
              </a:rPr>
              <a:t>~</a:t>
            </a:r>
            <a:r>
              <a:rPr lang="it-IT" sz="1600">
                <a:latin typeface="IBM Plex Sans" panose="020B0503050203000203" pitchFamily="34" charset="0"/>
              </a:rPr>
              <a:t> </a:t>
            </a:r>
            <a:r>
              <a:rPr lang="it-IT" sz="1600">
                <a:solidFill>
                  <a:schemeClr val="tx1">
                    <a:lumMod val="50000"/>
                    <a:lumOff val="50000"/>
                  </a:schemeClr>
                </a:solidFill>
              </a:rPr>
              <a:t>V, the number of nTrots increases circuit’s depth and gates. A 2° order Trotter step on kinetic term does not increase the quality of results at 1 or 2 nTrots.</a:t>
            </a:r>
          </a:p>
          <a:p>
            <a:r>
              <a:rPr lang="it-IT" sz="1600" u="sng">
                <a:solidFill>
                  <a:schemeClr val="tx1">
                    <a:lumMod val="50000"/>
                    <a:lumOff val="50000"/>
                  </a:schemeClr>
                </a:solidFill>
              </a:rPr>
              <a:t>Transpiling</a:t>
            </a:r>
            <a:r>
              <a:rPr lang="it-IT" sz="1600">
                <a:solidFill>
                  <a:schemeClr val="tx1">
                    <a:lumMod val="50000"/>
                    <a:lumOff val="50000"/>
                  </a:schemeClr>
                </a:solidFill>
              </a:rPr>
              <a:t>: optimization level 3 increases circuit’s depth and CX number, but it is not always bad.</a:t>
            </a:r>
          </a:p>
          <a:p>
            <a:endParaRPr lang="it-IT" sz="1600">
              <a:solidFill>
                <a:schemeClr val="tx1">
                  <a:lumMod val="50000"/>
                  <a:lumOff val="50000"/>
                </a:schemeClr>
              </a:solidFill>
            </a:endParaRPr>
          </a:p>
          <a:p>
            <a:r>
              <a:rPr lang="it-IT" sz="1600" b="1"/>
              <a:t>3) Correction parameters</a:t>
            </a:r>
          </a:p>
          <a:p>
            <a:r>
              <a:rPr lang="it-IT" sz="1600" u="sng">
                <a:solidFill>
                  <a:schemeClr val="tx1">
                    <a:lumMod val="50000"/>
                    <a:lumOff val="50000"/>
                  </a:schemeClr>
                </a:solidFill>
              </a:rPr>
              <a:t>Start point</a:t>
            </a:r>
            <a:r>
              <a:rPr lang="it-IT" sz="1600">
                <a:solidFill>
                  <a:schemeClr val="tx1">
                    <a:lumMod val="50000"/>
                    <a:lumOff val="50000"/>
                  </a:schemeClr>
                </a:solidFill>
              </a:rPr>
              <a:t>: some runs do not start from the right point at 0, in particular at low nTrot (1 – 1.5).</a:t>
            </a:r>
          </a:p>
          <a:p>
            <a:r>
              <a:rPr lang="it-IT" sz="1600" u="sng">
                <a:solidFill>
                  <a:schemeClr val="tx1">
                    <a:lumMod val="50000"/>
                    <a:lumOff val="50000"/>
                  </a:schemeClr>
                </a:solidFill>
              </a:rPr>
              <a:t>Scaling correction factor</a:t>
            </a:r>
            <a:r>
              <a:rPr lang="it-IT" sz="1600">
                <a:solidFill>
                  <a:schemeClr val="tx1">
                    <a:lumMod val="50000"/>
                    <a:lumOff val="50000"/>
                  </a:schemeClr>
                </a:solidFill>
              </a:rPr>
              <a:t>: a correction factor can be obtained </a:t>
            </a:r>
            <a:r>
              <a:rPr lang="it-IT" sz="1600" i="1">
                <a:solidFill>
                  <a:schemeClr val="tx1">
                    <a:lumMod val="50000"/>
                    <a:lumOff val="50000"/>
                  </a:schemeClr>
                </a:solidFill>
              </a:rPr>
              <a:t>a posteriori </a:t>
            </a:r>
            <a:r>
              <a:rPr lang="it-IT" sz="1600">
                <a:solidFill>
                  <a:schemeClr val="tx1">
                    <a:lumMod val="50000"/>
                    <a:lumOff val="50000"/>
                  </a:schemeClr>
                </a:solidFill>
              </a:rPr>
              <a:t>to fit the theoretical distribution and to mitigate all the related kind of errors at the same time. Need to deepen how to calculate it </a:t>
            </a:r>
            <a:r>
              <a:rPr lang="it-IT" sz="1600" i="1">
                <a:solidFill>
                  <a:schemeClr val="tx1">
                    <a:lumMod val="50000"/>
                    <a:lumOff val="50000"/>
                  </a:schemeClr>
                </a:solidFill>
              </a:rPr>
              <a:t>a priori </a:t>
            </a:r>
            <a:r>
              <a:rPr lang="it-IT" sz="1600">
                <a:solidFill>
                  <a:schemeClr val="tx1">
                    <a:lumMod val="50000"/>
                    <a:lumOff val="50000"/>
                  </a:schemeClr>
                </a:solidFill>
              </a:rPr>
              <a:t>considering acquired calibration data.</a:t>
            </a:r>
          </a:p>
          <a:p>
            <a:r>
              <a:rPr lang="it-IT" sz="1600" u="sng">
                <a:solidFill>
                  <a:schemeClr val="tx1">
                    <a:lumMod val="50000"/>
                    <a:lumOff val="50000"/>
                  </a:schemeClr>
                </a:solidFill>
              </a:rPr>
              <a:t>Gates characterization</a:t>
            </a:r>
            <a:r>
              <a:rPr lang="it-IT" sz="1600">
                <a:solidFill>
                  <a:schemeClr val="tx1">
                    <a:lumMod val="50000"/>
                    <a:lumOff val="50000"/>
                  </a:schemeClr>
                </a:solidFill>
              </a:rPr>
              <a:t>: performed studies on rotation characterization cannot be used to mitigate systematic errors without increasing dramatically the number of gates. However, hints on % errors are shown in characterization runs.</a:t>
            </a:r>
          </a:p>
          <a:p>
            <a:r>
              <a:rPr lang="it-IT" sz="1600" u="sng">
                <a:solidFill>
                  <a:schemeClr val="tx1">
                    <a:lumMod val="50000"/>
                    <a:lumOff val="50000"/>
                  </a:schemeClr>
                </a:solidFill>
              </a:rPr>
              <a:t>Qiskit Ignis Error Mitigation</a:t>
            </a:r>
            <a:r>
              <a:rPr lang="it-IT" sz="1600">
                <a:solidFill>
                  <a:schemeClr val="tx1">
                    <a:lumMod val="50000"/>
                    <a:lumOff val="50000"/>
                  </a:schemeClr>
                </a:solidFill>
              </a:rPr>
              <a:t>: quite good results on Rotation error mitigation, accordance with simulations. However, Ignis error mitigation on 4 qubits on two sites Hubbard runs brings an small improvement on results.</a:t>
            </a:r>
          </a:p>
        </p:txBody>
      </p:sp>
    </p:spTree>
    <p:extLst>
      <p:ext uri="{BB962C8B-B14F-4D97-AF65-F5344CB8AC3E}">
        <p14:creationId xmlns:p14="http://schemas.microsoft.com/office/powerpoint/2010/main" val="38281827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0339B18-8F26-0E41-AA18-D9D25CB9515F}"/>
              </a:ext>
            </a:extLst>
          </p:cNvPr>
          <p:cNvSpPr>
            <a:spLocks noGrp="1"/>
          </p:cNvSpPr>
          <p:nvPr>
            <p:ph type="title"/>
          </p:nvPr>
        </p:nvSpPr>
        <p:spPr>
          <a:xfrm>
            <a:off x="457200" y="685800"/>
            <a:ext cx="9098280" cy="801154"/>
          </a:xfrm>
        </p:spPr>
        <p:txBody>
          <a:bodyPr/>
          <a:lstStyle/>
          <a:p>
            <a:r>
              <a:rPr lang="it-IT"/>
              <a:t>Next steps</a:t>
            </a:r>
          </a:p>
        </p:txBody>
      </p:sp>
      <p:sp>
        <p:nvSpPr>
          <p:cNvPr id="2" name="TextBox 1">
            <a:extLst>
              <a:ext uri="{FF2B5EF4-FFF2-40B4-BE49-F238E27FC236}">
                <a16:creationId xmlns:a16="http://schemas.microsoft.com/office/drawing/2014/main" id="{D9D5B190-AD4A-DF46-8C3D-3EC83041F6AB}"/>
              </a:ext>
            </a:extLst>
          </p:cNvPr>
          <p:cNvSpPr txBox="1"/>
          <p:nvPr/>
        </p:nvSpPr>
        <p:spPr>
          <a:xfrm>
            <a:off x="3840480" y="3305908"/>
            <a:ext cx="0" cy="0"/>
          </a:xfrm>
          <a:prstGeom prst="rect">
            <a:avLst/>
          </a:prstGeom>
        </p:spPr>
        <p:txBody>
          <a:bodyPr wrap="none" lIns="91440" tIns="45720" rIns="91440" bIns="45720" rtlCol="0">
            <a:noAutofit/>
          </a:bodyPr>
          <a:lstStyle/>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p:txBody>
      </p:sp>
      <p:sp>
        <p:nvSpPr>
          <p:cNvPr id="5" name="Rectangle 4">
            <a:extLst>
              <a:ext uri="{FF2B5EF4-FFF2-40B4-BE49-F238E27FC236}">
                <a16:creationId xmlns:a16="http://schemas.microsoft.com/office/drawing/2014/main" id="{21B89521-E232-834B-956D-251DF75A7FF1}"/>
              </a:ext>
            </a:extLst>
          </p:cNvPr>
          <p:cNvSpPr/>
          <p:nvPr/>
        </p:nvSpPr>
        <p:spPr>
          <a:xfrm>
            <a:off x="457200" y="1828800"/>
            <a:ext cx="12618720" cy="1323439"/>
          </a:xfrm>
          <a:prstGeom prst="rect">
            <a:avLst/>
          </a:prstGeom>
        </p:spPr>
        <p:txBody>
          <a:bodyPr wrap="square">
            <a:spAutoFit/>
          </a:bodyPr>
          <a:lstStyle/>
          <a:p>
            <a:pPr marL="457200" indent="-457200">
              <a:buFont typeface="+mj-lt"/>
              <a:buAutoNum type="arabicPeriod"/>
            </a:pPr>
            <a:r>
              <a:rPr lang="it-IT" sz="2000">
                <a:latin typeface="IBM Plex Sans" panose="020B0503050203000203" pitchFamily="34" charset="0"/>
              </a:rPr>
              <a:t>Qiskit Aqua benchmark to cross-check 2 sites model</a:t>
            </a:r>
          </a:p>
          <a:p>
            <a:pPr marL="457200" indent="-457200">
              <a:buFont typeface="+mj-lt"/>
              <a:buAutoNum type="arabicPeriod"/>
            </a:pPr>
            <a:r>
              <a:rPr lang="it-IT" sz="2000">
                <a:latin typeface="IBM Plex Sans" panose="020B0503050203000203" pitchFamily="34" charset="0"/>
              </a:rPr>
              <a:t>Create Machine Learning model to understand best amplitude correction factor from calibration data</a:t>
            </a:r>
          </a:p>
          <a:p>
            <a:pPr marL="457200" indent="-457200">
              <a:buFont typeface="+mj-lt"/>
              <a:buAutoNum type="arabicPeriod"/>
            </a:pPr>
            <a:r>
              <a:rPr lang="it-IT" sz="2000">
                <a:latin typeface="IBM Plex Sans" panose="020B0503050203000203" pitchFamily="34" charset="0"/>
              </a:rPr>
              <a:t>Perform J-V on the three sites Hubbard Model</a:t>
            </a:r>
          </a:p>
          <a:p>
            <a:pPr marL="457200" indent="-457200">
              <a:buFont typeface="+mj-lt"/>
              <a:buAutoNum type="arabicPeriod"/>
            </a:pPr>
            <a:r>
              <a:rPr lang="it-IT" sz="2000">
                <a:latin typeface="IBM Plex Sans" panose="020B0503050203000203" pitchFamily="34" charset="0"/>
              </a:rPr>
              <a:t>Three sites Hubbard Model calculation with Qiskit Aqua</a:t>
            </a:r>
            <a:endParaRPr lang="it-IT" sz="2000" b="1" dirty="0" err="1">
              <a:latin typeface="IBM Plex Sans" panose="020B0503050203000203" pitchFamily="34" charset="0"/>
              <a:ea typeface="IBM Plex Sans" charset="0"/>
              <a:cs typeface="IBM Plex Sans" charset="0"/>
            </a:endParaRPr>
          </a:p>
        </p:txBody>
      </p:sp>
    </p:spTree>
    <p:extLst>
      <p:ext uri="{BB962C8B-B14F-4D97-AF65-F5344CB8AC3E}">
        <p14:creationId xmlns:p14="http://schemas.microsoft.com/office/powerpoint/2010/main" val="34695693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7312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0339B18-8F26-0E41-AA18-D9D25CB9515F}"/>
              </a:ext>
            </a:extLst>
          </p:cNvPr>
          <p:cNvSpPr>
            <a:spLocks noGrp="1"/>
          </p:cNvSpPr>
          <p:nvPr>
            <p:ph type="title"/>
          </p:nvPr>
        </p:nvSpPr>
        <p:spPr/>
        <p:txBody>
          <a:bodyPr/>
          <a:lstStyle/>
          <a:p>
            <a:r>
              <a:rPr lang="it-IT"/>
              <a:t>Benchmark</a:t>
            </a:r>
          </a:p>
        </p:txBody>
      </p:sp>
      <p:sp>
        <p:nvSpPr>
          <p:cNvPr id="3" name="Rectangle 2">
            <a:extLst>
              <a:ext uri="{FF2B5EF4-FFF2-40B4-BE49-F238E27FC236}">
                <a16:creationId xmlns:a16="http://schemas.microsoft.com/office/drawing/2014/main" id="{1C62420F-A242-E340-9200-310DED21389C}"/>
              </a:ext>
            </a:extLst>
          </p:cNvPr>
          <p:cNvSpPr/>
          <p:nvPr/>
        </p:nvSpPr>
        <p:spPr>
          <a:xfrm>
            <a:off x="457200" y="2286000"/>
            <a:ext cx="7315200" cy="2009396"/>
          </a:xfrm>
          <a:prstGeom prst="rect">
            <a:avLst/>
          </a:prstGeom>
        </p:spPr>
        <p:txBody>
          <a:bodyPr>
            <a:spAutoFit/>
          </a:bodyPr>
          <a:lstStyle/>
          <a:p>
            <a:pPr marL="342900" indent="-342900">
              <a:lnSpc>
                <a:spcPct val="105000"/>
              </a:lnSpc>
              <a:spcBef>
                <a:spcPts val="1000"/>
              </a:spcBef>
              <a:buFont typeface="Wingdings" pitchFamily="2" charset="2"/>
              <a:buChar char="§"/>
            </a:pPr>
            <a:r>
              <a:rPr lang="it-IT" sz="2400" dirty="0" err="1">
                <a:latin typeface="IBM Plex Sans" charset="0"/>
                <a:ea typeface="IBM Plex Sans" charset="0"/>
                <a:cs typeface="IBM Plex Sans" charset="0"/>
              </a:rPr>
              <a:t>Mapping 1 and Mapping 2</a:t>
            </a:r>
          </a:p>
          <a:p>
            <a:pPr marL="891540" lvl="1" indent="-342900">
              <a:lnSpc>
                <a:spcPct val="105000"/>
              </a:lnSpc>
              <a:spcBef>
                <a:spcPts val="1000"/>
              </a:spcBef>
              <a:buFont typeface="Courier New" panose="02070309020205020404" pitchFamily="49" charset="0"/>
              <a:buChar char="o"/>
            </a:pPr>
            <a:r>
              <a:rPr lang="it-IT" sz="2400" dirty="0" err="1">
                <a:latin typeface="IBM Plex Sans" charset="0"/>
                <a:ea typeface="IBM Plex Sans" charset="0"/>
                <a:cs typeface="IBM Plex Sans" charset="0"/>
              </a:rPr>
              <a:t>Fermionic exact vs Spin exact</a:t>
            </a:r>
          </a:p>
          <a:p>
            <a:pPr marL="891540" lvl="1" indent="-342900">
              <a:lnSpc>
                <a:spcPct val="105000"/>
              </a:lnSpc>
              <a:spcBef>
                <a:spcPts val="1000"/>
              </a:spcBef>
              <a:buFont typeface="Courier New" panose="02070309020205020404" pitchFamily="49" charset="0"/>
              <a:buChar char="o"/>
            </a:pPr>
            <a:r>
              <a:rPr lang="it-IT" sz="2400" dirty="0" err="1">
                <a:latin typeface="IBM Plex Sans" charset="0"/>
                <a:ea typeface="IBM Plex Sans" charset="0"/>
                <a:cs typeface="IBM Plex Sans" charset="0"/>
              </a:rPr>
              <a:t>Spin exact vs Spin trotter</a:t>
            </a:r>
          </a:p>
          <a:p>
            <a:pPr marL="891540" lvl="1" indent="-342900">
              <a:lnSpc>
                <a:spcPct val="105000"/>
              </a:lnSpc>
              <a:spcBef>
                <a:spcPts val="1000"/>
              </a:spcBef>
              <a:buFont typeface="Courier New" panose="02070309020205020404" pitchFamily="49" charset="0"/>
              <a:buChar char="o"/>
            </a:pPr>
            <a:r>
              <a:rPr lang="it-IT" sz="2400" dirty="0" err="1">
                <a:latin typeface="IBM Plex Sans" charset="0"/>
                <a:ea typeface="IBM Plex Sans" charset="0"/>
                <a:cs typeface="IBM Plex Sans" charset="0"/>
              </a:rPr>
              <a:t>Spin exact vs Spin trotter – High nTrot</a:t>
            </a:r>
          </a:p>
        </p:txBody>
      </p:sp>
      <p:sp>
        <p:nvSpPr>
          <p:cNvPr id="4" name="Right Arrow 3">
            <a:extLst>
              <a:ext uri="{FF2B5EF4-FFF2-40B4-BE49-F238E27FC236}">
                <a16:creationId xmlns:a16="http://schemas.microsoft.com/office/drawing/2014/main" id="{A8E7AA8D-0FF9-6A47-BDBB-7DC58AE95CD6}"/>
              </a:ext>
            </a:extLst>
          </p:cNvPr>
          <p:cNvSpPr/>
          <p:nvPr/>
        </p:nvSpPr>
        <p:spPr>
          <a:xfrm>
            <a:off x="8161020" y="3048382"/>
            <a:ext cx="50292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5" name="Content Placeholder 5">
            <a:extLst>
              <a:ext uri="{FF2B5EF4-FFF2-40B4-BE49-F238E27FC236}">
                <a16:creationId xmlns:a16="http://schemas.microsoft.com/office/drawing/2014/main" id="{A8CDAAE5-2A1D-A741-9A3E-97FEF2C79B8F}"/>
              </a:ext>
            </a:extLst>
          </p:cNvPr>
          <p:cNvSpPr txBox="1">
            <a:spLocks/>
          </p:cNvSpPr>
          <p:nvPr/>
        </p:nvSpPr>
        <p:spPr>
          <a:xfrm>
            <a:off x="9235440" y="2735771"/>
            <a:ext cx="4709160" cy="1058989"/>
          </a:xfrm>
          <a:prstGeom prst="rect">
            <a:avLst/>
          </a:prstGeom>
        </p:spPr>
        <p:txBody>
          <a:bodyPr vert="horz" lIns="0" tIns="22860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b="1"/>
              <a:t>Right J-V Transformation</a:t>
            </a:r>
          </a:p>
          <a:p>
            <a:r>
              <a:rPr lang="it-IT" b="1"/>
              <a:t>See backup slides</a:t>
            </a:r>
          </a:p>
        </p:txBody>
      </p:sp>
    </p:spTree>
    <p:extLst>
      <p:ext uri="{BB962C8B-B14F-4D97-AF65-F5344CB8AC3E}">
        <p14:creationId xmlns:p14="http://schemas.microsoft.com/office/powerpoint/2010/main" val="29920012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0339B18-8F26-0E41-AA18-D9D25CB9515F}"/>
              </a:ext>
            </a:extLst>
          </p:cNvPr>
          <p:cNvSpPr>
            <a:spLocks noGrp="1"/>
          </p:cNvSpPr>
          <p:nvPr>
            <p:ph type="title"/>
          </p:nvPr>
        </p:nvSpPr>
        <p:spPr/>
        <p:txBody>
          <a:bodyPr/>
          <a:lstStyle/>
          <a:p>
            <a:r>
              <a:rPr lang="it-IT"/>
              <a:t>Backup</a:t>
            </a:r>
          </a:p>
        </p:txBody>
      </p:sp>
      <p:sp>
        <p:nvSpPr>
          <p:cNvPr id="2" name="TextBox 1">
            <a:extLst>
              <a:ext uri="{FF2B5EF4-FFF2-40B4-BE49-F238E27FC236}">
                <a16:creationId xmlns:a16="http://schemas.microsoft.com/office/drawing/2014/main" id="{D9D5B190-AD4A-DF46-8C3D-3EC83041F6AB}"/>
              </a:ext>
            </a:extLst>
          </p:cNvPr>
          <p:cNvSpPr txBox="1"/>
          <p:nvPr/>
        </p:nvSpPr>
        <p:spPr>
          <a:xfrm>
            <a:off x="3840480" y="3305908"/>
            <a:ext cx="0" cy="0"/>
          </a:xfrm>
          <a:prstGeom prst="rect">
            <a:avLst/>
          </a:prstGeom>
        </p:spPr>
        <p:txBody>
          <a:bodyPr wrap="none" lIns="91440" tIns="45720" rIns="91440" bIns="45720" rtlCol="0">
            <a:noAutofit/>
          </a:bodyPr>
          <a:lstStyle/>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27760680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Introduction</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t>Jordan-Wigner transform</a:t>
            </a:r>
          </a:p>
        </p:txBody>
      </p:sp>
      <p:pic>
        <p:nvPicPr>
          <p:cNvPr id="3" name="Picture 2">
            <a:extLst>
              <a:ext uri="{FF2B5EF4-FFF2-40B4-BE49-F238E27FC236}">
                <a16:creationId xmlns:a16="http://schemas.microsoft.com/office/drawing/2014/main" id="{27BB59B3-D6C3-0241-B0DD-B0CA2E7FB55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0647" y="2165350"/>
            <a:ext cx="3556000" cy="3898900"/>
          </a:xfrm>
          <a:prstGeom prst="rect">
            <a:avLst/>
          </a:prstGeom>
        </p:spPr>
      </p:pic>
      <p:pic>
        <p:nvPicPr>
          <p:cNvPr id="46" name="Picture 45">
            <a:extLst>
              <a:ext uri="{FF2B5EF4-FFF2-40B4-BE49-F238E27FC236}">
                <a16:creationId xmlns:a16="http://schemas.microsoft.com/office/drawing/2014/main" id="{5D92599B-8B9E-F048-BC60-8A4590FFCCB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774830" y="2868930"/>
            <a:ext cx="5454167" cy="2754630"/>
          </a:xfrm>
          <a:prstGeom prst="rect">
            <a:avLst/>
          </a:prstGeom>
        </p:spPr>
      </p:pic>
      <p:sp>
        <p:nvSpPr>
          <p:cNvPr id="49" name="Right Arrow 48">
            <a:extLst>
              <a:ext uri="{FF2B5EF4-FFF2-40B4-BE49-F238E27FC236}">
                <a16:creationId xmlns:a16="http://schemas.microsoft.com/office/drawing/2014/main" id="{869692E5-48CD-AE44-891B-0D96A3D54AB9}"/>
              </a:ext>
            </a:extLst>
          </p:cNvPr>
          <p:cNvSpPr/>
          <p:nvPr/>
        </p:nvSpPr>
        <p:spPr>
          <a:xfrm>
            <a:off x="5830329" y="3872484"/>
            <a:ext cx="50292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52" name="TextBox 51">
            <a:extLst>
              <a:ext uri="{FF2B5EF4-FFF2-40B4-BE49-F238E27FC236}">
                <a16:creationId xmlns:a16="http://schemas.microsoft.com/office/drawing/2014/main" id="{C22F22B8-845B-C447-AABA-2B33240804F1}"/>
              </a:ext>
            </a:extLst>
          </p:cNvPr>
          <p:cNvSpPr txBox="1"/>
          <p:nvPr/>
        </p:nvSpPr>
        <p:spPr>
          <a:xfrm>
            <a:off x="7680960" y="1890754"/>
            <a:ext cx="5465775" cy="424732"/>
          </a:xfrm>
          <a:prstGeom prst="rect">
            <a:avLst/>
          </a:prstGeom>
          <a:noFill/>
        </p:spPr>
        <p:txBody>
          <a:bodyPr wrap="square" rtlCol="0">
            <a:spAutoFit/>
          </a:bodyPr>
          <a:lstStyle/>
          <a:p>
            <a:r>
              <a:rPr lang="it-IT" b="1">
                <a:latin typeface="IBM Plex Sans" panose="020B0503050203000203" pitchFamily="34" charset="0"/>
              </a:rPr>
              <a:t>Spin hamiltonian</a:t>
            </a:r>
          </a:p>
        </p:txBody>
      </p:sp>
      <p:sp>
        <p:nvSpPr>
          <p:cNvPr id="53" name="Content Placeholder 6">
            <a:extLst>
              <a:ext uri="{FF2B5EF4-FFF2-40B4-BE49-F238E27FC236}">
                <a16:creationId xmlns:a16="http://schemas.microsoft.com/office/drawing/2014/main" id="{01704C57-FA82-CF40-9A7F-20B3023B7798}"/>
              </a:ext>
            </a:extLst>
          </p:cNvPr>
          <p:cNvSpPr txBox="1">
            <a:spLocks/>
          </p:cNvSpPr>
          <p:nvPr/>
        </p:nvSpPr>
        <p:spPr>
          <a:xfrm>
            <a:off x="10789920" y="6537960"/>
            <a:ext cx="2926079"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a:solidFill>
                  <a:schemeClr val="tx1">
                    <a:lumMod val="50000"/>
                    <a:lumOff val="50000"/>
                  </a:schemeClr>
                </a:solidFill>
              </a:rPr>
              <a:t>Observable: n1 = n1_up</a:t>
            </a:r>
          </a:p>
        </p:txBody>
      </p:sp>
      <p:sp>
        <p:nvSpPr>
          <p:cNvPr id="9" name="TextBox 8">
            <a:extLst>
              <a:ext uri="{FF2B5EF4-FFF2-40B4-BE49-F238E27FC236}">
                <a16:creationId xmlns:a16="http://schemas.microsoft.com/office/drawing/2014/main" id="{BACED65B-1F81-6D4D-8447-4004ADF2AABF}"/>
              </a:ext>
            </a:extLst>
          </p:cNvPr>
          <p:cNvSpPr txBox="1"/>
          <p:nvPr/>
        </p:nvSpPr>
        <p:spPr>
          <a:xfrm rot="5400000">
            <a:off x="3617977" y="3960912"/>
            <a:ext cx="1541540" cy="307777"/>
          </a:xfrm>
          <a:prstGeom prst="rect">
            <a:avLst/>
          </a:prstGeom>
          <a:noFill/>
        </p:spPr>
        <p:txBody>
          <a:bodyPr wrap="square" rtlCol="0">
            <a:spAutoFit/>
          </a:bodyPr>
          <a:lstStyle/>
          <a:p>
            <a:pPr algn="ctr"/>
            <a:r>
              <a:rPr lang="it-IT" sz="1400" b="1">
                <a:solidFill>
                  <a:schemeClr val="bg2">
                    <a:lumMod val="50000"/>
                  </a:schemeClr>
                </a:solidFill>
                <a:latin typeface="IBM Plex Sans" panose="020B0503050203000203" pitchFamily="34" charset="0"/>
              </a:rPr>
              <a:t>Mapping 1</a:t>
            </a:r>
          </a:p>
        </p:txBody>
      </p:sp>
    </p:spTree>
    <p:extLst>
      <p:ext uri="{BB962C8B-B14F-4D97-AF65-F5344CB8AC3E}">
        <p14:creationId xmlns:p14="http://schemas.microsoft.com/office/powerpoint/2010/main" val="37285736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Quantum circuit implementation</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latin typeface="IBM Plex Sans" panose="020B0503050203000203" pitchFamily="34" charset="0"/>
              </a:rPr>
              <a:t>Spin hamiltonian to quantum circuit</a:t>
            </a:r>
          </a:p>
        </p:txBody>
      </p:sp>
      <p:sp>
        <p:nvSpPr>
          <p:cNvPr id="19" name="Content Placeholder 6">
            <a:extLst>
              <a:ext uri="{FF2B5EF4-FFF2-40B4-BE49-F238E27FC236}">
                <a16:creationId xmlns:a16="http://schemas.microsoft.com/office/drawing/2014/main" id="{1DD5F658-C853-6E42-9A49-9048CB6B8057}"/>
              </a:ext>
            </a:extLst>
          </p:cNvPr>
          <p:cNvSpPr txBox="1">
            <a:spLocks/>
          </p:cNvSpPr>
          <p:nvPr/>
        </p:nvSpPr>
        <p:spPr>
          <a:xfrm>
            <a:off x="457200" y="4647108"/>
            <a:ext cx="588981"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b="1">
                <a:solidFill>
                  <a:schemeClr val="tx1">
                    <a:lumMod val="50000"/>
                    <a:lumOff val="50000"/>
                  </a:schemeClr>
                </a:solidFill>
              </a:rPr>
              <a:t>ZZ</a:t>
            </a:r>
          </a:p>
        </p:txBody>
      </p:sp>
      <p:pic>
        <p:nvPicPr>
          <p:cNvPr id="29" name="Graphic 28">
            <a:extLst>
              <a:ext uri="{FF2B5EF4-FFF2-40B4-BE49-F238E27FC236}">
                <a16:creationId xmlns:a16="http://schemas.microsoft.com/office/drawing/2014/main" id="{A3432A8F-07F7-DB41-9AA6-8E5FE8A67378}"/>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1626" r="95809" b="63610"/>
          <a:stretch/>
        </p:blipFill>
        <p:spPr>
          <a:xfrm>
            <a:off x="1046181" y="4221958"/>
            <a:ext cx="1657909" cy="1234440"/>
          </a:xfrm>
          <a:prstGeom prst="rect">
            <a:avLst/>
          </a:prstGeom>
        </p:spPr>
      </p:pic>
      <p:pic>
        <p:nvPicPr>
          <p:cNvPr id="30" name="Graphic 29">
            <a:extLst>
              <a:ext uri="{FF2B5EF4-FFF2-40B4-BE49-F238E27FC236}">
                <a16:creationId xmlns:a16="http://schemas.microsoft.com/office/drawing/2014/main" id="{3DCD7B6F-B54C-BE4D-9BFE-7A5D851AC6A1}"/>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4867" r="90891" b="51215"/>
          <a:stretch/>
        </p:blipFill>
        <p:spPr>
          <a:xfrm>
            <a:off x="5212751" y="4011721"/>
            <a:ext cx="2743200" cy="1654914"/>
          </a:xfrm>
          <a:prstGeom prst="rect">
            <a:avLst/>
          </a:prstGeom>
        </p:spPr>
      </p:pic>
      <p:pic>
        <p:nvPicPr>
          <p:cNvPr id="31" name="Graphic 30">
            <a:extLst>
              <a:ext uri="{FF2B5EF4-FFF2-40B4-BE49-F238E27FC236}">
                <a16:creationId xmlns:a16="http://schemas.microsoft.com/office/drawing/2014/main" id="{AD3A3C3B-44BB-EE40-83F5-20E90ECD474B}"/>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9754" r="85863" b="51215"/>
          <a:stretch/>
        </p:blipFill>
        <p:spPr>
          <a:xfrm>
            <a:off x="1046181" y="5934606"/>
            <a:ext cx="2834639" cy="1654914"/>
          </a:xfrm>
          <a:prstGeom prst="rect">
            <a:avLst/>
          </a:prstGeom>
        </p:spPr>
      </p:pic>
      <p:pic>
        <p:nvPicPr>
          <p:cNvPr id="32" name="Graphic 31">
            <a:extLst>
              <a:ext uri="{FF2B5EF4-FFF2-40B4-BE49-F238E27FC236}">
                <a16:creationId xmlns:a16="http://schemas.microsoft.com/office/drawing/2014/main" id="{4214122A-EE50-FC48-B01A-C0195D459586}"/>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14703" r="81055" b="51215"/>
          <a:stretch/>
        </p:blipFill>
        <p:spPr>
          <a:xfrm>
            <a:off x="5212751" y="5934606"/>
            <a:ext cx="2743200" cy="1654914"/>
          </a:xfrm>
          <a:prstGeom prst="rect">
            <a:avLst/>
          </a:prstGeom>
        </p:spPr>
      </p:pic>
      <p:pic>
        <p:nvPicPr>
          <p:cNvPr id="33" name="Graphic 32">
            <a:extLst>
              <a:ext uri="{FF2B5EF4-FFF2-40B4-BE49-F238E27FC236}">
                <a16:creationId xmlns:a16="http://schemas.microsoft.com/office/drawing/2014/main" id="{3854663E-48E7-CF4E-AEDA-368F3C99B0BE}"/>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19582" t="1" r="74409" b="51215"/>
          <a:stretch/>
        </p:blipFill>
        <p:spPr>
          <a:xfrm>
            <a:off x="9784080" y="4011721"/>
            <a:ext cx="3886199" cy="1654914"/>
          </a:xfrm>
          <a:prstGeom prst="rect">
            <a:avLst/>
          </a:prstGeom>
        </p:spPr>
      </p:pic>
      <p:pic>
        <p:nvPicPr>
          <p:cNvPr id="34" name="Graphic 33">
            <a:extLst>
              <a:ext uri="{FF2B5EF4-FFF2-40B4-BE49-F238E27FC236}">
                <a16:creationId xmlns:a16="http://schemas.microsoft.com/office/drawing/2014/main" id="{500CC62D-2062-C44A-A1EB-E53E9B967A9D}"/>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26085" t="1" r="67906" b="51215"/>
          <a:stretch/>
        </p:blipFill>
        <p:spPr>
          <a:xfrm>
            <a:off x="9784080" y="5934606"/>
            <a:ext cx="3886199" cy="1654914"/>
          </a:xfrm>
          <a:prstGeom prst="rect">
            <a:avLst/>
          </a:prstGeom>
        </p:spPr>
      </p:pic>
      <p:sp>
        <p:nvSpPr>
          <p:cNvPr id="35" name="Content Placeholder 6">
            <a:extLst>
              <a:ext uri="{FF2B5EF4-FFF2-40B4-BE49-F238E27FC236}">
                <a16:creationId xmlns:a16="http://schemas.microsoft.com/office/drawing/2014/main" id="{F6E0D372-4D52-174B-9F76-622DFBDED333}"/>
              </a:ext>
            </a:extLst>
          </p:cNvPr>
          <p:cNvSpPr txBox="1">
            <a:spLocks/>
          </p:cNvSpPr>
          <p:nvPr/>
        </p:nvSpPr>
        <p:spPr>
          <a:xfrm>
            <a:off x="462579" y="6569993"/>
            <a:ext cx="588981"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b="1">
                <a:solidFill>
                  <a:schemeClr val="tx1">
                    <a:lumMod val="50000"/>
                    <a:lumOff val="50000"/>
                  </a:schemeClr>
                </a:solidFill>
              </a:rPr>
              <a:t>XX</a:t>
            </a:r>
          </a:p>
        </p:txBody>
      </p:sp>
      <p:sp>
        <p:nvSpPr>
          <p:cNvPr id="36" name="Content Placeholder 6">
            <a:extLst>
              <a:ext uri="{FF2B5EF4-FFF2-40B4-BE49-F238E27FC236}">
                <a16:creationId xmlns:a16="http://schemas.microsoft.com/office/drawing/2014/main" id="{819773EA-C400-E147-8C06-C330AE7AA84E}"/>
              </a:ext>
            </a:extLst>
          </p:cNvPr>
          <p:cNvSpPr txBox="1">
            <a:spLocks/>
          </p:cNvSpPr>
          <p:nvPr/>
        </p:nvSpPr>
        <p:spPr>
          <a:xfrm>
            <a:off x="4480560" y="6569993"/>
            <a:ext cx="588981"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b="1">
                <a:solidFill>
                  <a:schemeClr val="tx1">
                    <a:lumMod val="50000"/>
                    <a:lumOff val="50000"/>
                  </a:schemeClr>
                </a:solidFill>
              </a:rPr>
              <a:t>YY</a:t>
            </a:r>
          </a:p>
        </p:txBody>
      </p:sp>
      <p:sp>
        <p:nvSpPr>
          <p:cNvPr id="37" name="Content Placeholder 6">
            <a:extLst>
              <a:ext uri="{FF2B5EF4-FFF2-40B4-BE49-F238E27FC236}">
                <a16:creationId xmlns:a16="http://schemas.microsoft.com/office/drawing/2014/main" id="{36F94A32-A291-8249-9A72-6FAB889CB6D8}"/>
              </a:ext>
            </a:extLst>
          </p:cNvPr>
          <p:cNvSpPr txBox="1">
            <a:spLocks/>
          </p:cNvSpPr>
          <p:nvPr/>
        </p:nvSpPr>
        <p:spPr>
          <a:xfrm>
            <a:off x="4480560" y="4647108"/>
            <a:ext cx="588981"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b="1">
                <a:solidFill>
                  <a:schemeClr val="tx1">
                    <a:lumMod val="50000"/>
                    <a:lumOff val="50000"/>
                  </a:schemeClr>
                </a:solidFill>
              </a:rPr>
              <a:t>ZZZ</a:t>
            </a:r>
          </a:p>
        </p:txBody>
      </p:sp>
      <p:sp>
        <p:nvSpPr>
          <p:cNvPr id="38" name="Content Placeholder 6">
            <a:extLst>
              <a:ext uri="{FF2B5EF4-FFF2-40B4-BE49-F238E27FC236}">
                <a16:creationId xmlns:a16="http://schemas.microsoft.com/office/drawing/2014/main" id="{9DB748E7-9704-9B49-8566-D31E202CC24C}"/>
              </a:ext>
            </a:extLst>
          </p:cNvPr>
          <p:cNvSpPr txBox="1">
            <a:spLocks/>
          </p:cNvSpPr>
          <p:nvPr/>
        </p:nvSpPr>
        <p:spPr>
          <a:xfrm>
            <a:off x="9109709" y="4647108"/>
            <a:ext cx="588981"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b="1">
                <a:solidFill>
                  <a:schemeClr val="tx1">
                    <a:lumMod val="50000"/>
                    <a:lumOff val="50000"/>
                  </a:schemeClr>
                </a:solidFill>
              </a:rPr>
              <a:t>XZX</a:t>
            </a:r>
          </a:p>
        </p:txBody>
      </p:sp>
      <p:sp>
        <p:nvSpPr>
          <p:cNvPr id="39" name="Content Placeholder 6">
            <a:extLst>
              <a:ext uri="{FF2B5EF4-FFF2-40B4-BE49-F238E27FC236}">
                <a16:creationId xmlns:a16="http://schemas.microsoft.com/office/drawing/2014/main" id="{1549832D-C60B-7E4D-9CC2-55479BB88E3D}"/>
              </a:ext>
            </a:extLst>
          </p:cNvPr>
          <p:cNvSpPr txBox="1">
            <a:spLocks/>
          </p:cNvSpPr>
          <p:nvPr/>
        </p:nvSpPr>
        <p:spPr>
          <a:xfrm>
            <a:off x="9109709" y="6569993"/>
            <a:ext cx="588981"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b="1">
                <a:solidFill>
                  <a:schemeClr val="tx1">
                    <a:lumMod val="50000"/>
                    <a:lumOff val="50000"/>
                  </a:schemeClr>
                </a:solidFill>
              </a:rPr>
              <a:t>YZY</a:t>
            </a:r>
          </a:p>
        </p:txBody>
      </p:sp>
      <p:sp>
        <p:nvSpPr>
          <p:cNvPr id="41" name="Right Arrow 40">
            <a:extLst>
              <a:ext uri="{FF2B5EF4-FFF2-40B4-BE49-F238E27FC236}">
                <a16:creationId xmlns:a16="http://schemas.microsoft.com/office/drawing/2014/main" id="{3D7A1152-F0A3-A140-B54B-6F0AEFBAA5A9}"/>
              </a:ext>
            </a:extLst>
          </p:cNvPr>
          <p:cNvSpPr/>
          <p:nvPr/>
        </p:nvSpPr>
        <p:spPr>
          <a:xfrm>
            <a:off x="8367095" y="5577840"/>
            <a:ext cx="50292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3" name="TextBox 42">
            <a:extLst>
              <a:ext uri="{FF2B5EF4-FFF2-40B4-BE49-F238E27FC236}">
                <a16:creationId xmlns:a16="http://schemas.microsoft.com/office/drawing/2014/main" id="{C9E9BFC5-0450-7C4D-88B6-7FCEBF637C2F}"/>
              </a:ext>
            </a:extLst>
          </p:cNvPr>
          <p:cNvSpPr txBox="1"/>
          <p:nvPr/>
        </p:nvSpPr>
        <p:spPr>
          <a:xfrm>
            <a:off x="502920" y="1891777"/>
            <a:ext cx="5712763" cy="424732"/>
          </a:xfrm>
          <a:prstGeom prst="rect">
            <a:avLst/>
          </a:prstGeom>
          <a:noFill/>
        </p:spPr>
        <p:txBody>
          <a:bodyPr wrap="square" rtlCol="0">
            <a:spAutoFit/>
          </a:bodyPr>
          <a:lstStyle/>
          <a:p>
            <a:r>
              <a:rPr lang="it-IT" b="1">
                <a:latin typeface="IBM Plex Sans" panose="020B0503050203000203" pitchFamily="34" charset="0"/>
              </a:rPr>
              <a:t>Building blocks</a:t>
            </a:r>
          </a:p>
        </p:txBody>
      </p:sp>
      <p:sp>
        <p:nvSpPr>
          <p:cNvPr id="45" name="Rectangle 44">
            <a:extLst>
              <a:ext uri="{FF2B5EF4-FFF2-40B4-BE49-F238E27FC236}">
                <a16:creationId xmlns:a16="http://schemas.microsoft.com/office/drawing/2014/main" id="{1C8094EE-3FBD-2C4C-97D1-A5E3AF49F423}"/>
              </a:ext>
            </a:extLst>
          </p:cNvPr>
          <p:cNvSpPr/>
          <p:nvPr/>
        </p:nvSpPr>
        <p:spPr>
          <a:xfrm>
            <a:off x="5755396" y="3975737"/>
            <a:ext cx="1657909" cy="246221"/>
          </a:xfrm>
          <a:prstGeom prst="rect">
            <a:avLst/>
          </a:prstGeom>
        </p:spPr>
        <p:txBody>
          <a:bodyPr wrap="square">
            <a:spAutoFit/>
          </a:bodyPr>
          <a:lstStyle/>
          <a:p>
            <a:pPr algn="ctr"/>
            <a:r>
              <a:rPr lang="it-IT" sz="1000">
                <a:latin typeface="IBM Plex Sans" panose="020B0503050203000203" pitchFamily="34" charset="0"/>
              </a:rPr>
              <a:t>arXiv:1907.03505v1 </a:t>
            </a:r>
          </a:p>
        </p:txBody>
      </p:sp>
      <p:sp>
        <p:nvSpPr>
          <p:cNvPr id="46" name="Rectangle 45">
            <a:extLst>
              <a:ext uri="{FF2B5EF4-FFF2-40B4-BE49-F238E27FC236}">
                <a16:creationId xmlns:a16="http://schemas.microsoft.com/office/drawing/2014/main" id="{BE777B7F-AC70-DA43-949A-A8E02E16758A}"/>
              </a:ext>
            </a:extLst>
          </p:cNvPr>
          <p:cNvSpPr/>
          <p:nvPr/>
        </p:nvSpPr>
        <p:spPr>
          <a:xfrm>
            <a:off x="502918" y="4617720"/>
            <a:ext cx="502922" cy="38414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9" name="Rectangle 48">
            <a:extLst>
              <a:ext uri="{FF2B5EF4-FFF2-40B4-BE49-F238E27FC236}">
                <a16:creationId xmlns:a16="http://schemas.microsoft.com/office/drawing/2014/main" id="{0C485A00-91A6-FE4D-A846-39B9C194C0A0}"/>
              </a:ext>
            </a:extLst>
          </p:cNvPr>
          <p:cNvSpPr/>
          <p:nvPr/>
        </p:nvSpPr>
        <p:spPr>
          <a:xfrm>
            <a:off x="9103659" y="4608380"/>
            <a:ext cx="588981" cy="38414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53" name="Rectangle 52">
            <a:extLst>
              <a:ext uri="{FF2B5EF4-FFF2-40B4-BE49-F238E27FC236}">
                <a16:creationId xmlns:a16="http://schemas.microsoft.com/office/drawing/2014/main" id="{2B379626-3E8C-7946-B5B1-565B64B40C06}"/>
              </a:ext>
            </a:extLst>
          </p:cNvPr>
          <p:cNvSpPr/>
          <p:nvPr/>
        </p:nvSpPr>
        <p:spPr>
          <a:xfrm>
            <a:off x="9102314" y="6538395"/>
            <a:ext cx="588981" cy="3841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0" name="Rectangle 39">
            <a:extLst>
              <a:ext uri="{FF2B5EF4-FFF2-40B4-BE49-F238E27FC236}">
                <a16:creationId xmlns:a16="http://schemas.microsoft.com/office/drawing/2014/main" id="{926F2CF3-C6B1-1245-93AB-07A6D7886136}"/>
              </a:ext>
            </a:extLst>
          </p:cNvPr>
          <p:cNvSpPr/>
          <p:nvPr/>
        </p:nvSpPr>
        <p:spPr>
          <a:xfrm>
            <a:off x="1053805" y="3975737"/>
            <a:ext cx="1657909" cy="246221"/>
          </a:xfrm>
          <a:prstGeom prst="rect">
            <a:avLst/>
          </a:prstGeom>
        </p:spPr>
        <p:txBody>
          <a:bodyPr wrap="square">
            <a:spAutoFit/>
          </a:bodyPr>
          <a:lstStyle/>
          <a:p>
            <a:pPr algn="ctr"/>
            <a:r>
              <a:rPr lang="it-IT" sz="1000">
                <a:latin typeface="IBM Plex Sans" panose="020B0503050203000203" pitchFamily="34" charset="0"/>
              </a:rPr>
              <a:t>arXiv:1907.03505v1 </a:t>
            </a:r>
          </a:p>
        </p:txBody>
      </p:sp>
      <p:sp>
        <p:nvSpPr>
          <p:cNvPr id="56" name="Rectangle 55">
            <a:extLst>
              <a:ext uri="{FF2B5EF4-FFF2-40B4-BE49-F238E27FC236}">
                <a16:creationId xmlns:a16="http://schemas.microsoft.com/office/drawing/2014/main" id="{71C4F719-F52C-7444-9499-6D87FF522FDC}"/>
              </a:ext>
            </a:extLst>
          </p:cNvPr>
          <p:cNvSpPr/>
          <p:nvPr/>
        </p:nvSpPr>
        <p:spPr>
          <a:xfrm>
            <a:off x="5755396" y="5811495"/>
            <a:ext cx="1657909" cy="246221"/>
          </a:xfrm>
          <a:prstGeom prst="rect">
            <a:avLst/>
          </a:prstGeom>
        </p:spPr>
        <p:txBody>
          <a:bodyPr wrap="square">
            <a:spAutoFit/>
          </a:bodyPr>
          <a:lstStyle/>
          <a:p>
            <a:pPr algn="ctr"/>
            <a:r>
              <a:rPr lang="it-IT" sz="1000">
                <a:latin typeface="IBM Plex Sans" panose="020B0503050203000203" pitchFamily="34" charset="0"/>
              </a:rPr>
              <a:t>arXiv:1907.03505v1 </a:t>
            </a:r>
          </a:p>
        </p:txBody>
      </p:sp>
      <p:sp>
        <p:nvSpPr>
          <p:cNvPr id="57" name="Rectangle 56">
            <a:extLst>
              <a:ext uri="{FF2B5EF4-FFF2-40B4-BE49-F238E27FC236}">
                <a16:creationId xmlns:a16="http://schemas.microsoft.com/office/drawing/2014/main" id="{2D471347-BA88-E84E-A13E-ADB23090BC66}"/>
              </a:ext>
            </a:extLst>
          </p:cNvPr>
          <p:cNvSpPr/>
          <p:nvPr/>
        </p:nvSpPr>
        <p:spPr>
          <a:xfrm>
            <a:off x="1645920" y="5771791"/>
            <a:ext cx="1657909" cy="246221"/>
          </a:xfrm>
          <a:prstGeom prst="rect">
            <a:avLst/>
          </a:prstGeom>
        </p:spPr>
        <p:txBody>
          <a:bodyPr wrap="square">
            <a:spAutoFit/>
          </a:bodyPr>
          <a:lstStyle/>
          <a:p>
            <a:pPr algn="ctr"/>
            <a:r>
              <a:rPr lang="it-IT" sz="1000">
                <a:latin typeface="IBM Plex Sans" panose="020B0503050203000203" pitchFamily="34" charset="0"/>
              </a:rPr>
              <a:t>arXiv:1907.03505v1 </a:t>
            </a:r>
          </a:p>
        </p:txBody>
      </p:sp>
      <p:pic>
        <p:nvPicPr>
          <p:cNvPr id="3" name="Picture 2">
            <a:extLst>
              <a:ext uri="{FF2B5EF4-FFF2-40B4-BE49-F238E27FC236}">
                <a16:creationId xmlns:a16="http://schemas.microsoft.com/office/drawing/2014/main" id="{8F94666E-D09F-674D-BDA6-C2A223B791E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33578" y="2042561"/>
            <a:ext cx="1335963" cy="1688078"/>
          </a:xfrm>
          <a:prstGeom prst="rect">
            <a:avLst/>
          </a:prstGeom>
        </p:spPr>
      </p:pic>
      <p:pic>
        <p:nvPicPr>
          <p:cNvPr id="5" name="Picture 4">
            <a:extLst>
              <a:ext uri="{FF2B5EF4-FFF2-40B4-BE49-F238E27FC236}">
                <a16:creationId xmlns:a16="http://schemas.microsoft.com/office/drawing/2014/main" id="{946756D8-F9AF-CB45-9435-5D90490E10C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991157" y="2059143"/>
            <a:ext cx="1309717" cy="1654914"/>
          </a:xfrm>
          <a:prstGeom prst="rect">
            <a:avLst/>
          </a:prstGeom>
        </p:spPr>
      </p:pic>
      <p:sp>
        <p:nvSpPr>
          <p:cNvPr id="44" name="Content Placeholder 6">
            <a:extLst>
              <a:ext uri="{FF2B5EF4-FFF2-40B4-BE49-F238E27FC236}">
                <a16:creationId xmlns:a16="http://schemas.microsoft.com/office/drawing/2014/main" id="{2DD881D8-C02E-4645-A60D-8148FE293558}"/>
              </a:ext>
            </a:extLst>
          </p:cNvPr>
          <p:cNvSpPr txBox="1">
            <a:spLocks/>
          </p:cNvSpPr>
          <p:nvPr/>
        </p:nvSpPr>
        <p:spPr>
          <a:xfrm>
            <a:off x="3383280" y="1699707"/>
            <a:ext cx="2141912"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b="1">
                <a:solidFill>
                  <a:schemeClr val="tx1">
                    <a:lumMod val="50000"/>
                    <a:lumOff val="50000"/>
                  </a:schemeClr>
                </a:solidFill>
              </a:rPr>
              <a:t>Initial state 1100</a:t>
            </a:r>
          </a:p>
        </p:txBody>
      </p:sp>
      <p:sp>
        <p:nvSpPr>
          <p:cNvPr id="58" name="Content Placeholder 6">
            <a:extLst>
              <a:ext uri="{FF2B5EF4-FFF2-40B4-BE49-F238E27FC236}">
                <a16:creationId xmlns:a16="http://schemas.microsoft.com/office/drawing/2014/main" id="{FC2707F6-34F9-6F46-94BF-8545416F35DC}"/>
              </a:ext>
            </a:extLst>
          </p:cNvPr>
          <p:cNvSpPr txBox="1">
            <a:spLocks/>
          </p:cNvSpPr>
          <p:nvPr/>
        </p:nvSpPr>
        <p:spPr>
          <a:xfrm>
            <a:off x="5615904" y="1699707"/>
            <a:ext cx="2141912"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b="1">
                <a:solidFill>
                  <a:schemeClr val="tx1">
                    <a:lumMod val="50000"/>
                    <a:lumOff val="50000"/>
                  </a:schemeClr>
                </a:solidFill>
              </a:rPr>
              <a:t>Initial state 1001</a:t>
            </a:r>
          </a:p>
        </p:txBody>
      </p:sp>
      <p:grpSp>
        <p:nvGrpSpPr>
          <p:cNvPr id="6" name="Group 5">
            <a:extLst>
              <a:ext uri="{FF2B5EF4-FFF2-40B4-BE49-F238E27FC236}">
                <a16:creationId xmlns:a16="http://schemas.microsoft.com/office/drawing/2014/main" id="{42D00216-1B23-AD41-8A17-08FA019358E1}"/>
              </a:ext>
            </a:extLst>
          </p:cNvPr>
          <p:cNvGrpSpPr/>
          <p:nvPr/>
        </p:nvGrpSpPr>
        <p:grpSpPr>
          <a:xfrm>
            <a:off x="8549640" y="391684"/>
            <a:ext cx="5443369" cy="2749176"/>
            <a:chOff x="8549640" y="391684"/>
            <a:chExt cx="5443369" cy="2749176"/>
          </a:xfrm>
        </p:grpSpPr>
        <p:grpSp>
          <p:nvGrpSpPr>
            <p:cNvPr id="55" name="Group 54">
              <a:extLst>
                <a:ext uri="{FF2B5EF4-FFF2-40B4-BE49-F238E27FC236}">
                  <a16:creationId xmlns:a16="http://schemas.microsoft.com/office/drawing/2014/main" id="{5AC382DE-4DF6-B544-9308-E3F8E44E2BF7}"/>
                </a:ext>
              </a:extLst>
            </p:cNvPr>
            <p:cNvGrpSpPr/>
            <p:nvPr/>
          </p:nvGrpSpPr>
          <p:grpSpPr>
            <a:xfrm>
              <a:off x="8549640" y="391684"/>
              <a:ext cx="5443369" cy="2749176"/>
              <a:chOff x="8549640" y="391684"/>
              <a:chExt cx="5443369" cy="2749176"/>
            </a:xfrm>
          </p:grpSpPr>
          <p:pic>
            <p:nvPicPr>
              <p:cNvPr id="42" name="Picture 41">
                <a:extLst>
                  <a:ext uri="{FF2B5EF4-FFF2-40B4-BE49-F238E27FC236}">
                    <a16:creationId xmlns:a16="http://schemas.microsoft.com/office/drawing/2014/main" id="{64A223CE-02E2-7641-B1DF-DF61B442253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549640" y="391684"/>
                <a:ext cx="5443369" cy="2749176"/>
              </a:xfrm>
              <a:prstGeom prst="rect">
                <a:avLst/>
              </a:prstGeom>
            </p:spPr>
          </p:pic>
          <p:sp>
            <p:nvSpPr>
              <p:cNvPr id="47" name="Rectangle 46">
                <a:extLst>
                  <a:ext uri="{FF2B5EF4-FFF2-40B4-BE49-F238E27FC236}">
                    <a16:creationId xmlns:a16="http://schemas.microsoft.com/office/drawing/2014/main" id="{D5A7531D-FF83-8042-85BB-4D23DCE6681B}"/>
                  </a:ext>
                </a:extLst>
              </p:cNvPr>
              <p:cNvSpPr/>
              <p:nvPr/>
            </p:nvSpPr>
            <p:spPr>
              <a:xfrm>
                <a:off x="12252960" y="2011680"/>
                <a:ext cx="822960" cy="38414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8" name="Rectangle 47">
                <a:extLst>
                  <a:ext uri="{FF2B5EF4-FFF2-40B4-BE49-F238E27FC236}">
                    <a16:creationId xmlns:a16="http://schemas.microsoft.com/office/drawing/2014/main" id="{6B9DC97B-22E8-CC4C-A770-AFC2BA142B0E}"/>
                  </a:ext>
                </a:extLst>
              </p:cNvPr>
              <p:cNvSpPr/>
              <p:nvPr/>
            </p:nvSpPr>
            <p:spPr>
              <a:xfrm>
                <a:off x="9287210" y="2011680"/>
                <a:ext cx="822960" cy="38414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50" name="Rectangle 49">
                <a:extLst>
                  <a:ext uri="{FF2B5EF4-FFF2-40B4-BE49-F238E27FC236}">
                    <a16:creationId xmlns:a16="http://schemas.microsoft.com/office/drawing/2014/main" id="{42120D53-BB89-B84C-98C2-ECD1132BA338}"/>
                  </a:ext>
                </a:extLst>
              </p:cNvPr>
              <p:cNvSpPr/>
              <p:nvPr/>
            </p:nvSpPr>
            <p:spPr>
              <a:xfrm>
                <a:off x="9489589" y="860474"/>
                <a:ext cx="1391771" cy="38414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51" name="Rectangle 50">
                <a:extLst>
                  <a:ext uri="{FF2B5EF4-FFF2-40B4-BE49-F238E27FC236}">
                    <a16:creationId xmlns:a16="http://schemas.microsoft.com/office/drawing/2014/main" id="{CFECC679-0A6B-7F46-A2CC-56A4DC2DE43E}"/>
                  </a:ext>
                </a:extLst>
              </p:cNvPr>
              <p:cNvSpPr/>
              <p:nvPr/>
            </p:nvSpPr>
            <p:spPr>
              <a:xfrm>
                <a:off x="9691295" y="1243517"/>
                <a:ext cx="1391771" cy="38414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52" name="Rectangle 51">
                <a:extLst>
                  <a:ext uri="{FF2B5EF4-FFF2-40B4-BE49-F238E27FC236}">
                    <a16:creationId xmlns:a16="http://schemas.microsoft.com/office/drawing/2014/main" id="{14AD373A-3B30-BC4D-8F99-2DE45ECE3850}"/>
                  </a:ext>
                </a:extLst>
              </p:cNvPr>
              <p:cNvSpPr/>
              <p:nvPr/>
            </p:nvSpPr>
            <p:spPr>
              <a:xfrm>
                <a:off x="11770210" y="855010"/>
                <a:ext cx="1391771" cy="3841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grpSp>
        <p:sp>
          <p:nvSpPr>
            <p:cNvPr id="59" name="Rectangle 58">
              <a:extLst>
                <a:ext uri="{FF2B5EF4-FFF2-40B4-BE49-F238E27FC236}">
                  <a16:creationId xmlns:a16="http://schemas.microsoft.com/office/drawing/2014/main" id="{44EEECF7-1FC7-8F48-B35C-568C1C8DE5B5}"/>
                </a:ext>
              </a:extLst>
            </p:cNvPr>
            <p:cNvSpPr/>
            <p:nvPr/>
          </p:nvSpPr>
          <p:spPr>
            <a:xfrm>
              <a:off x="11987529" y="1247602"/>
              <a:ext cx="1391771" cy="3841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60" name="Rectangle 59">
              <a:extLst>
                <a:ext uri="{FF2B5EF4-FFF2-40B4-BE49-F238E27FC236}">
                  <a16:creationId xmlns:a16="http://schemas.microsoft.com/office/drawing/2014/main" id="{3E12E5EB-AE0D-FB4B-9D2B-0FF86E195387}"/>
                </a:ext>
              </a:extLst>
            </p:cNvPr>
            <p:cNvSpPr/>
            <p:nvPr/>
          </p:nvSpPr>
          <p:spPr>
            <a:xfrm>
              <a:off x="9287210" y="2394724"/>
              <a:ext cx="3560110" cy="700336"/>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grpSp>
    </p:spTree>
    <p:extLst>
      <p:ext uri="{BB962C8B-B14F-4D97-AF65-F5344CB8AC3E}">
        <p14:creationId xmlns:p14="http://schemas.microsoft.com/office/powerpoint/2010/main" val="34448820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Benchmark</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latin typeface="IBM Plex Sans" panose="020B0503050203000203" pitchFamily="34" charset="0"/>
              </a:rPr>
              <a:t>Fermionic exact vs spin exact</a:t>
            </a:r>
          </a:p>
        </p:txBody>
      </p:sp>
      <p:pic>
        <p:nvPicPr>
          <p:cNvPr id="26" name="Picture 25">
            <a:extLst>
              <a:ext uri="{FF2B5EF4-FFF2-40B4-BE49-F238E27FC236}">
                <a16:creationId xmlns:a16="http://schemas.microsoft.com/office/drawing/2014/main" id="{27A16B96-2FB7-7742-88E2-0CFF508C24C2}"/>
              </a:ext>
            </a:extLst>
          </p:cNvPr>
          <p:cNvPicPr>
            <a:picLocks noChangeAspect="1"/>
          </p:cNvPicPr>
          <p:nvPr/>
        </p:nvPicPr>
        <p:blipFill>
          <a:blip r:embed="rId2"/>
          <a:stretch>
            <a:fillRect/>
          </a:stretch>
        </p:blipFill>
        <p:spPr>
          <a:xfrm>
            <a:off x="345281" y="2018686"/>
            <a:ext cx="3916016" cy="2684691"/>
          </a:xfrm>
          <a:prstGeom prst="rect">
            <a:avLst/>
          </a:prstGeom>
        </p:spPr>
      </p:pic>
      <p:pic>
        <p:nvPicPr>
          <p:cNvPr id="27" name="Picture 26">
            <a:extLst>
              <a:ext uri="{FF2B5EF4-FFF2-40B4-BE49-F238E27FC236}">
                <a16:creationId xmlns:a16="http://schemas.microsoft.com/office/drawing/2014/main" id="{5F1258DB-6ADA-8146-91B5-950C87B93640}"/>
              </a:ext>
            </a:extLst>
          </p:cNvPr>
          <p:cNvPicPr>
            <a:picLocks noChangeAspect="1"/>
          </p:cNvPicPr>
          <p:nvPr/>
        </p:nvPicPr>
        <p:blipFill>
          <a:blip r:embed="rId3"/>
          <a:stretch>
            <a:fillRect/>
          </a:stretch>
        </p:blipFill>
        <p:spPr>
          <a:xfrm>
            <a:off x="345281" y="5074920"/>
            <a:ext cx="3916016" cy="2684691"/>
          </a:xfrm>
          <a:prstGeom prst="rect">
            <a:avLst/>
          </a:prstGeom>
        </p:spPr>
      </p:pic>
      <p:pic>
        <p:nvPicPr>
          <p:cNvPr id="28" name="Picture 27">
            <a:extLst>
              <a:ext uri="{FF2B5EF4-FFF2-40B4-BE49-F238E27FC236}">
                <a16:creationId xmlns:a16="http://schemas.microsoft.com/office/drawing/2014/main" id="{28D4187B-D31A-4244-9127-CEA5A0CE766B}"/>
              </a:ext>
            </a:extLst>
          </p:cNvPr>
          <p:cNvPicPr>
            <a:picLocks noChangeAspect="1"/>
          </p:cNvPicPr>
          <p:nvPr/>
        </p:nvPicPr>
        <p:blipFill>
          <a:blip r:embed="rId4"/>
          <a:stretch>
            <a:fillRect/>
          </a:stretch>
        </p:blipFill>
        <p:spPr>
          <a:xfrm>
            <a:off x="4472276" y="2024469"/>
            <a:ext cx="3916016" cy="2684691"/>
          </a:xfrm>
          <a:prstGeom prst="rect">
            <a:avLst/>
          </a:prstGeom>
        </p:spPr>
      </p:pic>
      <p:pic>
        <p:nvPicPr>
          <p:cNvPr id="29" name="Picture 28">
            <a:extLst>
              <a:ext uri="{FF2B5EF4-FFF2-40B4-BE49-F238E27FC236}">
                <a16:creationId xmlns:a16="http://schemas.microsoft.com/office/drawing/2014/main" id="{12D4B35E-40F7-4A47-ADBA-A9C810BFFE90}"/>
              </a:ext>
            </a:extLst>
          </p:cNvPr>
          <p:cNvPicPr>
            <a:picLocks noChangeAspect="1"/>
          </p:cNvPicPr>
          <p:nvPr/>
        </p:nvPicPr>
        <p:blipFill>
          <a:blip r:embed="rId5"/>
          <a:stretch>
            <a:fillRect/>
          </a:stretch>
        </p:blipFill>
        <p:spPr>
          <a:xfrm>
            <a:off x="4490467" y="5074920"/>
            <a:ext cx="3916016" cy="2684691"/>
          </a:xfrm>
          <a:prstGeom prst="rect">
            <a:avLst/>
          </a:prstGeom>
        </p:spPr>
      </p:pic>
      <p:pic>
        <p:nvPicPr>
          <p:cNvPr id="30" name="Picture 29">
            <a:extLst>
              <a:ext uri="{FF2B5EF4-FFF2-40B4-BE49-F238E27FC236}">
                <a16:creationId xmlns:a16="http://schemas.microsoft.com/office/drawing/2014/main" id="{2022810C-B374-844B-B22D-1AC910371007}"/>
              </a:ext>
            </a:extLst>
          </p:cNvPr>
          <p:cNvPicPr>
            <a:picLocks noChangeAspect="1"/>
          </p:cNvPicPr>
          <p:nvPr/>
        </p:nvPicPr>
        <p:blipFill>
          <a:blip r:embed="rId6"/>
          <a:stretch>
            <a:fillRect/>
          </a:stretch>
        </p:blipFill>
        <p:spPr>
          <a:xfrm>
            <a:off x="8599272" y="5074920"/>
            <a:ext cx="3916016" cy="2684691"/>
          </a:xfrm>
          <a:prstGeom prst="rect">
            <a:avLst/>
          </a:prstGeom>
        </p:spPr>
      </p:pic>
      <p:pic>
        <p:nvPicPr>
          <p:cNvPr id="31" name="Picture 30">
            <a:extLst>
              <a:ext uri="{FF2B5EF4-FFF2-40B4-BE49-F238E27FC236}">
                <a16:creationId xmlns:a16="http://schemas.microsoft.com/office/drawing/2014/main" id="{25A90DCF-3D34-4E40-8541-280AD8F73EDD}"/>
              </a:ext>
            </a:extLst>
          </p:cNvPr>
          <p:cNvPicPr>
            <a:picLocks noChangeAspect="1"/>
          </p:cNvPicPr>
          <p:nvPr/>
        </p:nvPicPr>
        <p:blipFill>
          <a:blip r:embed="rId7"/>
          <a:stretch>
            <a:fillRect/>
          </a:stretch>
        </p:blipFill>
        <p:spPr>
          <a:xfrm>
            <a:off x="8562890" y="2018686"/>
            <a:ext cx="3916016" cy="2684691"/>
          </a:xfrm>
          <a:prstGeom prst="rect">
            <a:avLst/>
          </a:prstGeom>
        </p:spPr>
      </p:pic>
      <p:sp>
        <p:nvSpPr>
          <p:cNvPr id="32" name="Content Placeholder 6">
            <a:extLst>
              <a:ext uri="{FF2B5EF4-FFF2-40B4-BE49-F238E27FC236}">
                <a16:creationId xmlns:a16="http://schemas.microsoft.com/office/drawing/2014/main" id="{AE0EDDFB-B565-F944-854A-954D6DE93B8A}"/>
              </a:ext>
            </a:extLst>
          </p:cNvPr>
          <p:cNvSpPr txBox="1">
            <a:spLocks/>
          </p:cNvSpPr>
          <p:nvPr/>
        </p:nvSpPr>
        <p:spPr>
          <a:xfrm>
            <a:off x="703785" y="173736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V=0, n1</a:t>
            </a:r>
          </a:p>
        </p:txBody>
      </p:sp>
      <p:sp>
        <p:nvSpPr>
          <p:cNvPr id="33" name="Content Placeholder 6">
            <a:extLst>
              <a:ext uri="{FF2B5EF4-FFF2-40B4-BE49-F238E27FC236}">
                <a16:creationId xmlns:a16="http://schemas.microsoft.com/office/drawing/2014/main" id="{A9C05725-7480-A342-A4CF-0AE944F17CE0}"/>
              </a:ext>
            </a:extLst>
          </p:cNvPr>
          <p:cNvSpPr txBox="1">
            <a:spLocks/>
          </p:cNvSpPr>
          <p:nvPr/>
        </p:nvSpPr>
        <p:spPr>
          <a:xfrm>
            <a:off x="4802682" y="173736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a:t>
            </a:r>
          </a:p>
        </p:txBody>
      </p:sp>
      <p:sp>
        <p:nvSpPr>
          <p:cNvPr id="34" name="Content Placeholder 6">
            <a:extLst>
              <a:ext uri="{FF2B5EF4-FFF2-40B4-BE49-F238E27FC236}">
                <a16:creationId xmlns:a16="http://schemas.microsoft.com/office/drawing/2014/main" id="{FA016E77-B0EF-304E-BF10-6FEB4006D611}"/>
              </a:ext>
            </a:extLst>
          </p:cNvPr>
          <p:cNvSpPr txBox="1">
            <a:spLocks/>
          </p:cNvSpPr>
          <p:nvPr/>
        </p:nvSpPr>
        <p:spPr>
          <a:xfrm>
            <a:off x="703784" y="477591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1001, T=1, V=0, n1</a:t>
            </a:r>
          </a:p>
        </p:txBody>
      </p:sp>
      <p:sp>
        <p:nvSpPr>
          <p:cNvPr id="35" name="Content Placeholder 6">
            <a:extLst>
              <a:ext uri="{FF2B5EF4-FFF2-40B4-BE49-F238E27FC236}">
                <a16:creationId xmlns:a16="http://schemas.microsoft.com/office/drawing/2014/main" id="{7371F06A-3512-3E4B-A551-0A194F1CA392}"/>
              </a:ext>
            </a:extLst>
          </p:cNvPr>
          <p:cNvSpPr txBox="1">
            <a:spLocks/>
          </p:cNvSpPr>
          <p:nvPr/>
        </p:nvSpPr>
        <p:spPr>
          <a:xfrm>
            <a:off x="4812590" y="477591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1001, T=1, V=1, n1</a:t>
            </a:r>
          </a:p>
        </p:txBody>
      </p:sp>
      <p:sp>
        <p:nvSpPr>
          <p:cNvPr id="36" name="Content Placeholder 6">
            <a:extLst>
              <a:ext uri="{FF2B5EF4-FFF2-40B4-BE49-F238E27FC236}">
                <a16:creationId xmlns:a16="http://schemas.microsoft.com/office/drawing/2014/main" id="{EFEC50BB-392E-3242-943A-19BCA0A9794C}"/>
              </a:ext>
            </a:extLst>
          </p:cNvPr>
          <p:cNvSpPr txBox="1">
            <a:spLocks/>
          </p:cNvSpPr>
          <p:nvPr/>
        </p:nvSpPr>
        <p:spPr>
          <a:xfrm>
            <a:off x="8921395" y="173736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V=2, n1</a:t>
            </a:r>
          </a:p>
        </p:txBody>
      </p:sp>
      <p:sp>
        <p:nvSpPr>
          <p:cNvPr id="37" name="Content Placeholder 6">
            <a:extLst>
              <a:ext uri="{FF2B5EF4-FFF2-40B4-BE49-F238E27FC236}">
                <a16:creationId xmlns:a16="http://schemas.microsoft.com/office/drawing/2014/main" id="{290ADC4D-B3E2-2944-A3E8-6D51A070D3B6}"/>
              </a:ext>
            </a:extLst>
          </p:cNvPr>
          <p:cNvSpPr txBox="1">
            <a:spLocks/>
          </p:cNvSpPr>
          <p:nvPr/>
        </p:nvSpPr>
        <p:spPr>
          <a:xfrm>
            <a:off x="8931303" y="477591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1001, T=1, V=2, n1</a:t>
            </a:r>
          </a:p>
        </p:txBody>
      </p:sp>
      <p:sp>
        <p:nvSpPr>
          <p:cNvPr id="21" name="TextBox 20">
            <a:extLst>
              <a:ext uri="{FF2B5EF4-FFF2-40B4-BE49-F238E27FC236}">
                <a16:creationId xmlns:a16="http://schemas.microsoft.com/office/drawing/2014/main" id="{E5031629-21C6-3348-9DA0-DA819C7A4AD3}"/>
              </a:ext>
            </a:extLst>
          </p:cNvPr>
          <p:cNvSpPr txBox="1"/>
          <p:nvPr/>
        </p:nvSpPr>
        <p:spPr>
          <a:xfrm>
            <a:off x="365760" y="1096059"/>
            <a:ext cx="1541540" cy="369332"/>
          </a:xfrm>
          <a:prstGeom prst="rect">
            <a:avLst/>
          </a:prstGeom>
          <a:noFill/>
        </p:spPr>
        <p:txBody>
          <a:bodyPr wrap="square" rtlCol="0">
            <a:spAutoFit/>
          </a:bodyPr>
          <a:lstStyle/>
          <a:p>
            <a:r>
              <a:rPr lang="it-IT" sz="1800" b="1">
                <a:solidFill>
                  <a:schemeClr val="bg2">
                    <a:lumMod val="50000"/>
                  </a:schemeClr>
                </a:solidFill>
                <a:latin typeface="IBM Plex Sans" panose="020B0503050203000203" pitchFamily="34" charset="0"/>
              </a:rPr>
              <a:t>Mapping 1</a:t>
            </a:r>
          </a:p>
        </p:txBody>
      </p:sp>
    </p:spTree>
    <p:extLst>
      <p:ext uri="{BB962C8B-B14F-4D97-AF65-F5344CB8AC3E}">
        <p14:creationId xmlns:p14="http://schemas.microsoft.com/office/powerpoint/2010/main" val="5573895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Benchmark</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latin typeface="IBM Plex Sans" panose="020B0503050203000203" pitchFamily="34" charset="0"/>
              </a:rPr>
              <a:t>Spin exact vs trotter</a:t>
            </a:r>
          </a:p>
        </p:txBody>
      </p:sp>
      <p:sp>
        <p:nvSpPr>
          <p:cNvPr id="16" name="Content Placeholder 6">
            <a:extLst>
              <a:ext uri="{FF2B5EF4-FFF2-40B4-BE49-F238E27FC236}">
                <a16:creationId xmlns:a16="http://schemas.microsoft.com/office/drawing/2014/main" id="{33E0E65B-3301-6C40-AECC-BCA7757BC02F}"/>
              </a:ext>
            </a:extLst>
          </p:cNvPr>
          <p:cNvSpPr txBox="1">
            <a:spLocks/>
          </p:cNvSpPr>
          <p:nvPr/>
        </p:nvSpPr>
        <p:spPr>
          <a:xfrm>
            <a:off x="703785" y="173736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V=0, n1, nT=3</a:t>
            </a:r>
          </a:p>
        </p:txBody>
      </p:sp>
      <p:sp>
        <p:nvSpPr>
          <p:cNvPr id="17" name="Content Placeholder 6">
            <a:extLst>
              <a:ext uri="{FF2B5EF4-FFF2-40B4-BE49-F238E27FC236}">
                <a16:creationId xmlns:a16="http://schemas.microsoft.com/office/drawing/2014/main" id="{54A53197-BD48-3540-82AD-A531DE2D4BC2}"/>
              </a:ext>
            </a:extLst>
          </p:cNvPr>
          <p:cNvSpPr txBox="1">
            <a:spLocks/>
          </p:cNvSpPr>
          <p:nvPr/>
        </p:nvSpPr>
        <p:spPr>
          <a:xfrm>
            <a:off x="4802682" y="173736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 nT=3</a:t>
            </a:r>
          </a:p>
        </p:txBody>
      </p:sp>
      <p:sp>
        <p:nvSpPr>
          <p:cNvPr id="18" name="Content Placeholder 6">
            <a:extLst>
              <a:ext uri="{FF2B5EF4-FFF2-40B4-BE49-F238E27FC236}">
                <a16:creationId xmlns:a16="http://schemas.microsoft.com/office/drawing/2014/main" id="{F86C621E-3E47-7945-996F-294CA14B0AD8}"/>
              </a:ext>
            </a:extLst>
          </p:cNvPr>
          <p:cNvSpPr txBox="1">
            <a:spLocks/>
          </p:cNvSpPr>
          <p:nvPr/>
        </p:nvSpPr>
        <p:spPr>
          <a:xfrm>
            <a:off x="703784" y="477591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V=0, n1, nT=5</a:t>
            </a:r>
          </a:p>
        </p:txBody>
      </p:sp>
      <p:sp>
        <p:nvSpPr>
          <p:cNvPr id="19" name="Content Placeholder 6">
            <a:extLst>
              <a:ext uri="{FF2B5EF4-FFF2-40B4-BE49-F238E27FC236}">
                <a16:creationId xmlns:a16="http://schemas.microsoft.com/office/drawing/2014/main" id="{5EC0D306-5216-684A-B660-BAB4D4AF6264}"/>
              </a:ext>
            </a:extLst>
          </p:cNvPr>
          <p:cNvSpPr txBox="1">
            <a:spLocks/>
          </p:cNvSpPr>
          <p:nvPr/>
        </p:nvSpPr>
        <p:spPr>
          <a:xfrm>
            <a:off x="4812590" y="477591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 nT=5</a:t>
            </a:r>
          </a:p>
        </p:txBody>
      </p:sp>
      <p:sp>
        <p:nvSpPr>
          <p:cNvPr id="20" name="Content Placeholder 6">
            <a:extLst>
              <a:ext uri="{FF2B5EF4-FFF2-40B4-BE49-F238E27FC236}">
                <a16:creationId xmlns:a16="http://schemas.microsoft.com/office/drawing/2014/main" id="{CEF009BB-0786-7D4A-BF55-B0495D14AA6E}"/>
              </a:ext>
            </a:extLst>
          </p:cNvPr>
          <p:cNvSpPr txBox="1">
            <a:spLocks/>
          </p:cNvSpPr>
          <p:nvPr/>
        </p:nvSpPr>
        <p:spPr>
          <a:xfrm>
            <a:off x="8921395" y="173736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V=2, n1, nT=3</a:t>
            </a:r>
          </a:p>
        </p:txBody>
      </p:sp>
      <p:sp>
        <p:nvSpPr>
          <p:cNvPr id="21" name="Content Placeholder 6">
            <a:extLst>
              <a:ext uri="{FF2B5EF4-FFF2-40B4-BE49-F238E27FC236}">
                <a16:creationId xmlns:a16="http://schemas.microsoft.com/office/drawing/2014/main" id="{F3B68AAA-79BD-CE4C-B105-ED247AC00908}"/>
              </a:ext>
            </a:extLst>
          </p:cNvPr>
          <p:cNvSpPr txBox="1">
            <a:spLocks/>
          </p:cNvSpPr>
          <p:nvPr/>
        </p:nvSpPr>
        <p:spPr>
          <a:xfrm>
            <a:off x="8931303" y="477591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V=2, n1, nT=5</a:t>
            </a:r>
          </a:p>
        </p:txBody>
      </p:sp>
      <p:pic>
        <p:nvPicPr>
          <p:cNvPr id="5" name="Picture 4">
            <a:extLst>
              <a:ext uri="{FF2B5EF4-FFF2-40B4-BE49-F238E27FC236}">
                <a16:creationId xmlns:a16="http://schemas.microsoft.com/office/drawing/2014/main" id="{231FA1D4-3581-434A-894D-1F6068227603}"/>
              </a:ext>
            </a:extLst>
          </p:cNvPr>
          <p:cNvPicPr>
            <a:picLocks noChangeAspect="1"/>
          </p:cNvPicPr>
          <p:nvPr/>
        </p:nvPicPr>
        <p:blipFill>
          <a:blip r:embed="rId2"/>
          <a:stretch>
            <a:fillRect/>
          </a:stretch>
        </p:blipFill>
        <p:spPr>
          <a:xfrm>
            <a:off x="357843" y="2024469"/>
            <a:ext cx="3916016" cy="2684691"/>
          </a:xfrm>
          <a:prstGeom prst="rect">
            <a:avLst/>
          </a:prstGeom>
        </p:spPr>
      </p:pic>
      <p:pic>
        <p:nvPicPr>
          <p:cNvPr id="7" name="Picture 6">
            <a:extLst>
              <a:ext uri="{FF2B5EF4-FFF2-40B4-BE49-F238E27FC236}">
                <a16:creationId xmlns:a16="http://schemas.microsoft.com/office/drawing/2014/main" id="{B5086EA7-116C-0548-8EF6-950C06E96BD6}"/>
              </a:ext>
            </a:extLst>
          </p:cNvPr>
          <p:cNvPicPr>
            <a:picLocks noChangeAspect="1"/>
          </p:cNvPicPr>
          <p:nvPr/>
        </p:nvPicPr>
        <p:blipFill>
          <a:blip r:embed="rId3"/>
          <a:stretch>
            <a:fillRect/>
          </a:stretch>
        </p:blipFill>
        <p:spPr>
          <a:xfrm>
            <a:off x="4490186" y="2024468"/>
            <a:ext cx="3916016" cy="2684691"/>
          </a:xfrm>
          <a:prstGeom prst="rect">
            <a:avLst/>
          </a:prstGeom>
        </p:spPr>
      </p:pic>
      <p:pic>
        <p:nvPicPr>
          <p:cNvPr id="22" name="Picture 21">
            <a:extLst>
              <a:ext uri="{FF2B5EF4-FFF2-40B4-BE49-F238E27FC236}">
                <a16:creationId xmlns:a16="http://schemas.microsoft.com/office/drawing/2014/main" id="{EB6E83CB-9C4E-EF4E-8C5E-7255536116D4}"/>
              </a:ext>
            </a:extLst>
          </p:cNvPr>
          <p:cNvPicPr>
            <a:picLocks noChangeAspect="1"/>
          </p:cNvPicPr>
          <p:nvPr/>
        </p:nvPicPr>
        <p:blipFill>
          <a:blip r:embed="rId4"/>
          <a:stretch>
            <a:fillRect/>
          </a:stretch>
        </p:blipFill>
        <p:spPr>
          <a:xfrm>
            <a:off x="8574505" y="2024467"/>
            <a:ext cx="3916016" cy="2684691"/>
          </a:xfrm>
          <a:prstGeom prst="rect">
            <a:avLst/>
          </a:prstGeom>
        </p:spPr>
      </p:pic>
      <p:pic>
        <p:nvPicPr>
          <p:cNvPr id="23" name="Picture 22">
            <a:extLst>
              <a:ext uri="{FF2B5EF4-FFF2-40B4-BE49-F238E27FC236}">
                <a16:creationId xmlns:a16="http://schemas.microsoft.com/office/drawing/2014/main" id="{48676505-436F-214C-989D-8FD67185546A}"/>
              </a:ext>
            </a:extLst>
          </p:cNvPr>
          <p:cNvPicPr>
            <a:picLocks noChangeAspect="1"/>
          </p:cNvPicPr>
          <p:nvPr/>
        </p:nvPicPr>
        <p:blipFill>
          <a:blip r:embed="rId5"/>
          <a:stretch>
            <a:fillRect/>
          </a:stretch>
        </p:blipFill>
        <p:spPr>
          <a:xfrm>
            <a:off x="8549640" y="5068520"/>
            <a:ext cx="3916016" cy="2684691"/>
          </a:xfrm>
          <a:prstGeom prst="rect">
            <a:avLst/>
          </a:prstGeom>
        </p:spPr>
      </p:pic>
      <p:pic>
        <p:nvPicPr>
          <p:cNvPr id="25" name="Picture 24">
            <a:extLst>
              <a:ext uri="{FF2B5EF4-FFF2-40B4-BE49-F238E27FC236}">
                <a16:creationId xmlns:a16="http://schemas.microsoft.com/office/drawing/2014/main" id="{9CC0F84D-0FD5-B242-A7C2-23C2C29A3CD8}"/>
              </a:ext>
            </a:extLst>
          </p:cNvPr>
          <p:cNvPicPr>
            <a:picLocks noChangeAspect="1"/>
          </p:cNvPicPr>
          <p:nvPr/>
        </p:nvPicPr>
        <p:blipFill>
          <a:blip r:embed="rId6"/>
          <a:stretch>
            <a:fillRect/>
          </a:stretch>
        </p:blipFill>
        <p:spPr>
          <a:xfrm>
            <a:off x="4490186" y="5066532"/>
            <a:ext cx="3916016" cy="2684691"/>
          </a:xfrm>
          <a:prstGeom prst="rect">
            <a:avLst/>
          </a:prstGeom>
        </p:spPr>
      </p:pic>
      <p:pic>
        <p:nvPicPr>
          <p:cNvPr id="26" name="Picture 25">
            <a:extLst>
              <a:ext uri="{FF2B5EF4-FFF2-40B4-BE49-F238E27FC236}">
                <a16:creationId xmlns:a16="http://schemas.microsoft.com/office/drawing/2014/main" id="{5BB678A6-F4FA-FC41-971C-F86C3D309B45}"/>
              </a:ext>
            </a:extLst>
          </p:cNvPr>
          <p:cNvPicPr>
            <a:picLocks noChangeAspect="1"/>
          </p:cNvPicPr>
          <p:nvPr/>
        </p:nvPicPr>
        <p:blipFill>
          <a:blip r:embed="rId7"/>
          <a:stretch>
            <a:fillRect/>
          </a:stretch>
        </p:blipFill>
        <p:spPr>
          <a:xfrm>
            <a:off x="371474" y="5066531"/>
            <a:ext cx="3916016" cy="2684691"/>
          </a:xfrm>
          <a:prstGeom prst="rect">
            <a:avLst/>
          </a:prstGeom>
        </p:spPr>
      </p:pic>
      <p:sp>
        <p:nvSpPr>
          <p:cNvPr id="32" name="TextBox 31">
            <a:extLst>
              <a:ext uri="{FF2B5EF4-FFF2-40B4-BE49-F238E27FC236}">
                <a16:creationId xmlns:a16="http://schemas.microsoft.com/office/drawing/2014/main" id="{40FB5524-53B5-F34A-B5A7-01865CCEC71A}"/>
              </a:ext>
            </a:extLst>
          </p:cNvPr>
          <p:cNvSpPr txBox="1"/>
          <p:nvPr/>
        </p:nvSpPr>
        <p:spPr>
          <a:xfrm>
            <a:off x="365760" y="1096059"/>
            <a:ext cx="1541540" cy="369332"/>
          </a:xfrm>
          <a:prstGeom prst="rect">
            <a:avLst/>
          </a:prstGeom>
          <a:noFill/>
        </p:spPr>
        <p:txBody>
          <a:bodyPr wrap="square" rtlCol="0">
            <a:spAutoFit/>
          </a:bodyPr>
          <a:lstStyle/>
          <a:p>
            <a:r>
              <a:rPr lang="it-IT" sz="1800" b="1">
                <a:solidFill>
                  <a:schemeClr val="bg2">
                    <a:lumMod val="50000"/>
                  </a:schemeClr>
                </a:solidFill>
                <a:latin typeface="IBM Plex Sans" panose="020B0503050203000203" pitchFamily="34" charset="0"/>
              </a:rPr>
              <a:t>Mapping 1</a:t>
            </a:r>
          </a:p>
        </p:txBody>
      </p:sp>
    </p:spTree>
    <p:extLst>
      <p:ext uri="{BB962C8B-B14F-4D97-AF65-F5344CB8AC3E}">
        <p14:creationId xmlns:p14="http://schemas.microsoft.com/office/powerpoint/2010/main" val="42211001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Benchmark</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latin typeface="IBM Plex Sans" panose="020B0503050203000203" pitchFamily="34" charset="0"/>
              </a:rPr>
              <a:t>Spin exact vs trotter – High nTrot</a:t>
            </a:r>
          </a:p>
        </p:txBody>
      </p:sp>
      <p:sp>
        <p:nvSpPr>
          <p:cNvPr id="16" name="Content Placeholder 6">
            <a:extLst>
              <a:ext uri="{FF2B5EF4-FFF2-40B4-BE49-F238E27FC236}">
                <a16:creationId xmlns:a16="http://schemas.microsoft.com/office/drawing/2014/main" id="{33E0E65B-3301-6C40-AECC-BCA7757BC02F}"/>
              </a:ext>
            </a:extLst>
          </p:cNvPr>
          <p:cNvSpPr txBox="1">
            <a:spLocks/>
          </p:cNvSpPr>
          <p:nvPr/>
        </p:nvSpPr>
        <p:spPr>
          <a:xfrm>
            <a:off x="703785" y="173736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V=2, n1, nT=10</a:t>
            </a:r>
          </a:p>
        </p:txBody>
      </p:sp>
      <p:pic>
        <p:nvPicPr>
          <p:cNvPr id="3" name="Picture 2">
            <a:extLst>
              <a:ext uri="{FF2B5EF4-FFF2-40B4-BE49-F238E27FC236}">
                <a16:creationId xmlns:a16="http://schemas.microsoft.com/office/drawing/2014/main" id="{61A3ADCC-3F88-1442-97E1-937A241898C9}"/>
              </a:ext>
            </a:extLst>
          </p:cNvPr>
          <p:cNvPicPr>
            <a:picLocks noChangeAspect="1"/>
          </p:cNvPicPr>
          <p:nvPr/>
        </p:nvPicPr>
        <p:blipFill>
          <a:blip r:embed="rId2"/>
          <a:stretch>
            <a:fillRect/>
          </a:stretch>
        </p:blipFill>
        <p:spPr>
          <a:xfrm>
            <a:off x="369771" y="2025184"/>
            <a:ext cx="3916017" cy="2684691"/>
          </a:xfrm>
          <a:prstGeom prst="rect">
            <a:avLst/>
          </a:prstGeom>
        </p:spPr>
      </p:pic>
      <p:pic>
        <p:nvPicPr>
          <p:cNvPr id="6" name="Picture 5">
            <a:extLst>
              <a:ext uri="{FF2B5EF4-FFF2-40B4-BE49-F238E27FC236}">
                <a16:creationId xmlns:a16="http://schemas.microsoft.com/office/drawing/2014/main" id="{26CF10B5-83CF-B141-82B8-5B87977B3BEC}"/>
              </a:ext>
            </a:extLst>
          </p:cNvPr>
          <p:cNvPicPr>
            <a:picLocks noChangeAspect="1"/>
          </p:cNvPicPr>
          <p:nvPr/>
        </p:nvPicPr>
        <p:blipFill>
          <a:blip r:embed="rId3"/>
          <a:stretch>
            <a:fillRect/>
          </a:stretch>
        </p:blipFill>
        <p:spPr>
          <a:xfrm>
            <a:off x="4457066" y="2011680"/>
            <a:ext cx="3955414" cy="2711701"/>
          </a:xfrm>
          <a:prstGeom prst="rect">
            <a:avLst/>
          </a:prstGeom>
        </p:spPr>
      </p:pic>
      <p:sp>
        <p:nvSpPr>
          <p:cNvPr id="27" name="Content Placeholder 6">
            <a:extLst>
              <a:ext uri="{FF2B5EF4-FFF2-40B4-BE49-F238E27FC236}">
                <a16:creationId xmlns:a16="http://schemas.microsoft.com/office/drawing/2014/main" id="{63B0D179-62DC-BA42-A429-227627837658}"/>
              </a:ext>
            </a:extLst>
          </p:cNvPr>
          <p:cNvSpPr txBox="1">
            <a:spLocks/>
          </p:cNvSpPr>
          <p:nvPr/>
        </p:nvSpPr>
        <p:spPr>
          <a:xfrm>
            <a:off x="4802682" y="173736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V=2, n1, nT=20</a:t>
            </a:r>
          </a:p>
        </p:txBody>
      </p:sp>
      <p:sp>
        <p:nvSpPr>
          <p:cNvPr id="28" name="Content Placeholder 6">
            <a:extLst>
              <a:ext uri="{FF2B5EF4-FFF2-40B4-BE49-F238E27FC236}">
                <a16:creationId xmlns:a16="http://schemas.microsoft.com/office/drawing/2014/main" id="{746243E3-1E4F-244B-A5D3-DD494F67E4B5}"/>
              </a:ext>
            </a:extLst>
          </p:cNvPr>
          <p:cNvSpPr txBox="1">
            <a:spLocks/>
          </p:cNvSpPr>
          <p:nvPr/>
        </p:nvSpPr>
        <p:spPr>
          <a:xfrm>
            <a:off x="703784" y="477591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1001, T=1, V=2, n1, nT=10</a:t>
            </a:r>
          </a:p>
        </p:txBody>
      </p:sp>
      <p:sp>
        <p:nvSpPr>
          <p:cNvPr id="29" name="Content Placeholder 6">
            <a:extLst>
              <a:ext uri="{FF2B5EF4-FFF2-40B4-BE49-F238E27FC236}">
                <a16:creationId xmlns:a16="http://schemas.microsoft.com/office/drawing/2014/main" id="{72899426-8A0D-9D43-B8F3-A33101BE5903}"/>
              </a:ext>
            </a:extLst>
          </p:cNvPr>
          <p:cNvSpPr txBox="1">
            <a:spLocks/>
          </p:cNvSpPr>
          <p:nvPr/>
        </p:nvSpPr>
        <p:spPr>
          <a:xfrm>
            <a:off x="4812590" y="477591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1001, T=1, V=2, n1, nT=20</a:t>
            </a:r>
          </a:p>
        </p:txBody>
      </p:sp>
      <p:pic>
        <p:nvPicPr>
          <p:cNvPr id="8" name="Picture 7">
            <a:extLst>
              <a:ext uri="{FF2B5EF4-FFF2-40B4-BE49-F238E27FC236}">
                <a16:creationId xmlns:a16="http://schemas.microsoft.com/office/drawing/2014/main" id="{FE986687-1AC2-BE48-BEB2-15B5BC0C9C56}"/>
              </a:ext>
            </a:extLst>
          </p:cNvPr>
          <p:cNvPicPr>
            <a:picLocks noChangeAspect="1"/>
          </p:cNvPicPr>
          <p:nvPr/>
        </p:nvPicPr>
        <p:blipFill>
          <a:blip r:embed="rId4"/>
          <a:stretch>
            <a:fillRect/>
          </a:stretch>
        </p:blipFill>
        <p:spPr>
          <a:xfrm>
            <a:off x="8565544" y="2014329"/>
            <a:ext cx="3916016" cy="2684691"/>
          </a:xfrm>
          <a:prstGeom prst="rect">
            <a:avLst/>
          </a:prstGeom>
        </p:spPr>
      </p:pic>
      <p:sp>
        <p:nvSpPr>
          <p:cNvPr id="30" name="Content Placeholder 6">
            <a:extLst>
              <a:ext uri="{FF2B5EF4-FFF2-40B4-BE49-F238E27FC236}">
                <a16:creationId xmlns:a16="http://schemas.microsoft.com/office/drawing/2014/main" id="{E61C190E-4AD2-8D4F-A231-63840C6848F4}"/>
              </a:ext>
            </a:extLst>
          </p:cNvPr>
          <p:cNvSpPr txBox="1">
            <a:spLocks/>
          </p:cNvSpPr>
          <p:nvPr/>
        </p:nvSpPr>
        <p:spPr>
          <a:xfrm>
            <a:off x="8921395" y="173736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V=2, n1, nT=30</a:t>
            </a:r>
          </a:p>
        </p:txBody>
      </p:sp>
      <p:sp>
        <p:nvSpPr>
          <p:cNvPr id="31" name="Content Placeholder 6">
            <a:extLst>
              <a:ext uri="{FF2B5EF4-FFF2-40B4-BE49-F238E27FC236}">
                <a16:creationId xmlns:a16="http://schemas.microsoft.com/office/drawing/2014/main" id="{AFFEAAE9-5213-6647-8697-44D9EF96F3BE}"/>
              </a:ext>
            </a:extLst>
          </p:cNvPr>
          <p:cNvSpPr txBox="1">
            <a:spLocks/>
          </p:cNvSpPr>
          <p:nvPr/>
        </p:nvSpPr>
        <p:spPr>
          <a:xfrm>
            <a:off x="8931303" y="477591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1001, T=1, V=2, n1, nT=30</a:t>
            </a:r>
          </a:p>
        </p:txBody>
      </p:sp>
      <p:pic>
        <p:nvPicPr>
          <p:cNvPr id="9" name="Picture 8">
            <a:extLst>
              <a:ext uri="{FF2B5EF4-FFF2-40B4-BE49-F238E27FC236}">
                <a16:creationId xmlns:a16="http://schemas.microsoft.com/office/drawing/2014/main" id="{672083E3-9869-1640-B57D-DD27C8860A35}"/>
              </a:ext>
            </a:extLst>
          </p:cNvPr>
          <p:cNvPicPr>
            <a:picLocks noChangeAspect="1"/>
          </p:cNvPicPr>
          <p:nvPr/>
        </p:nvPicPr>
        <p:blipFill>
          <a:blip r:embed="rId5"/>
          <a:stretch>
            <a:fillRect/>
          </a:stretch>
        </p:blipFill>
        <p:spPr>
          <a:xfrm>
            <a:off x="8549640" y="5074920"/>
            <a:ext cx="3916015" cy="2684691"/>
          </a:xfrm>
          <a:prstGeom prst="rect">
            <a:avLst/>
          </a:prstGeom>
        </p:spPr>
      </p:pic>
      <p:pic>
        <p:nvPicPr>
          <p:cNvPr id="10" name="Picture 9">
            <a:extLst>
              <a:ext uri="{FF2B5EF4-FFF2-40B4-BE49-F238E27FC236}">
                <a16:creationId xmlns:a16="http://schemas.microsoft.com/office/drawing/2014/main" id="{AF57932D-BC33-9A4C-9647-EF62B746A3BC}"/>
              </a:ext>
            </a:extLst>
          </p:cNvPr>
          <p:cNvPicPr>
            <a:picLocks noChangeAspect="1"/>
          </p:cNvPicPr>
          <p:nvPr/>
        </p:nvPicPr>
        <p:blipFill>
          <a:blip r:embed="rId6"/>
          <a:stretch>
            <a:fillRect/>
          </a:stretch>
        </p:blipFill>
        <p:spPr>
          <a:xfrm>
            <a:off x="4472302" y="5074920"/>
            <a:ext cx="3940178" cy="2701256"/>
          </a:xfrm>
          <a:prstGeom prst="rect">
            <a:avLst/>
          </a:prstGeom>
        </p:spPr>
      </p:pic>
      <p:pic>
        <p:nvPicPr>
          <p:cNvPr id="11" name="Picture 10">
            <a:extLst>
              <a:ext uri="{FF2B5EF4-FFF2-40B4-BE49-F238E27FC236}">
                <a16:creationId xmlns:a16="http://schemas.microsoft.com/office/drawing/2014/main" id="{37C317D9-C14A-A147-8D4C-FEA5D9515B3A}"/>
              </a:ext>
            </a:extLst>
          </p:cNvPr>
          <p:cNvPicPr>
            <a:picLocks noChangeAspect="1"/>
          </p:cNvPicPr>
          <p:nvPr/>
        </p:nvPicPr>
        <p:blipFill>
          <a:blip r:embed="rId7"/>
          <a:stretch>
            <a:fillRect/>
          </a:stretch>
        </p:blipFill>
        <p:spPr>
          <a:xfrm>
            <a:off x="375495" y="5091485"/>
            <a:ext cx="3916015" cy="2684691"/>
          </a:xfrm>
          <a:prstGeom prst="rect">
            <a:avLst/>
          </a:prstGeom>
        </p:spPr>
      </p:pic>
      <p:sp>
        <p:nvSpPr>
          <p:cNvPr id="22" name="TextBox 21">
            <a:extLst>
              <a:ext uri="{FF2B5EF4-FFF2-40B4-BE49-F238E27FC236}">
                <a16:creationId xmlns:a16="http://schemas.microsoft.com/office/drawing/2014/main" id="{2BA37D27-B159-FD44-A202-9059874B13C4}"/>
              </a:ext>
            </a:extLst>
          </p:cNvPr>
          <p:cNvSpPr txBox="1"/>
          <p:nvPr/>
        </p:nvSpPr>
        <p:spPr>
          <a:xfrm>
            <a:off x="365760" y="1096059"/>
            <a:ext cx="1541540" cy="369332"/>
          </a:xfrm>
          <a:prstGeom prst="rect">
            <a:avLst/>
          </a:prstGeom>
          <a:noFill/>
        </p:spPr>
        <p:txBody>
          <a:bodyPr wrap="square" rtlCol="0">
            <a:spAutoFit/>
          </a:bodyPr>
          <a:lstStyle/>
          <a:p>
            <a:r>
              <a:rPr lang="it-IT" sz="1800" b="1">
                <a:solidFill>
                  <a:schemeClr val="bg2">
                    <a:lumMod val="50000"/>
                  </a:schemeClr>
                </a:solidFill>
                <a:latin typeface="IBM Plex Sans" panose="020B0503050203000203" pitchFamily="34" charset="0"/>
              </a:rPr>
              <a:t>Mapping 1</a:t>
            </a:r>
          </a:p>
        </p:txBody>
      </p:sp>
    </p:spTree>
    <p:extLst>
      <p:ext uri="{BB962C8B-B14F-4D97-AF65-F5344CB8AC3E}">
        <p14:creationId xmlns:p14="http://schemas.microsoft.com/office/powerpoint/2010/main" val="26048670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E9391DE-FFFB-D747-B6C2-2186035D058B}"/>
              </a:ext>
            </a:extLst>
          </p:cNvPr>
          <p:cNvPicPr>
            <a:picLocks noChangeAspect="1"/>
          </p:cNvPicPr>
          <p:nvPr/>
        </p:nvPicPr>
        <p:blipFill>
          <a:blip r:embed="rId2"/>
          <a:stretch>
            <a:fillRect/>
          </a:stretch>
        </p:blipFill>
        <p:spPr>
          <a:xfrm>
            <a:off x="342900" y="2651760"/>
            <a:ext cx="4709160" cy="3228445"/>
          </a:xfrm>
          <a:prstGeom prst="rect">
            <a:avLst/>
          </a:prstGeom>
        </p:spPr>
      </p:pic>
      <p:sp>
        <p:nvSpPr>
          <p:cNvPr id="17" name="Rectangle 16">
            <a:extLst>
              <a:ext uri="{FF2B5EF4-FFF2-40B4-BE49-F238E27FC236}">
                <a16:creationId xmlns:a16="http://schemas.microsoft.com/office/drawing/2014/main" id="{5CF52CCA-8BB8-7C46-8179-0FD6DA02BF42}"/>
              </a:ext>
            </a:extLst>
          </p:cNvPr>
          <p:cNvSpPr/>
          <p:nvPr/>
        </p:nvSpPr>
        <p:spPr>
          <a:xfrm>
            <a:off x="822323" y="5756223"/>
            <a:ext cx="6105455" cy="830997"/>
          </a:xfrm>
          <a:prstGeom prst="rect">
            <a:avLst/>
          </a:prstGeom>
        </p:spPr>
        <p:txBody>
          <a:bodyPr wrap="square">
            <a:spAutoFit/>
          </a:bodyPr>
          <a:lstStyle/>
          <a:p>
            <a:r>
              <a:rPr lang="it-IT" sz="1200" b="1">
                <a:latin typeface="IBM Plex Sans" panose="020B0503050203000203" pitchFamily="34" charset="0"/>
              </a:rPr>
              <a:t>NO TRANSPILING</a:t>
            </a:r>
          </a:p>
          <a:p>
            <a:r>
              <a:rPr lang="it-IT" sz="1200">
                <a:latin typeface="IBM Plex Sans" panose="020B0503050203000203" pitchFamily="34" charset="0"/>
              </a:rPr>
              <a:t>Circuit Depth: 56</a:t>
            </a:r>
          </a:p>
          <a:p>
            <a:r>
              <a:rPr lang="it-IT" sz="1200"/>
              <a:t>('cx', 48), ('rz', 48), ('ry', 24), ('rx', 24), ('u3', 2), ('measure', 1)</a:t>
            </a:r>
          </a:p>
          <a:p>
            <a:r>
              <a:rPr lang="it-IT" sz="1200">
                <a:latin typeface="IBM Plex Sans" panose="020B0503050203000203" pitchFamily="34" charset="0"/>
              </a:rPr>
              <a:t>Single: 99 – Double: 48</a:t>
            </a:r>
          </a:p>
        </p:txBody>
      </p:sp>
      <p:sp>
        <p:nvSpPr>
          <p:cNvPr id="18" name="Rectangle 17">
            <a:extLst>
              <a:ext uri="{FF2B5EF4-FFF2-40B4-BE49-F238E27FC236}">
                <a16:creationId xmlns:a16="http://schemas.microsoft.com/office/drawing/2014/main" id="{DEF3869D-048E-034D-927B-466580A46BF8}"/>
              </a:ext>
            </a:extLst>
          </p:cNvPr>
          <p:cNvSpPr/>
          <p:nvPr/>
        </p:nvSpPr>
        <p:spPr>
          <a:xfrm>
            <a:off x="822324" y="6695127"/>
            <a:ext cx="6105455" cy="830997"/>
          </a:xfrm>
          <a:prstGeom prst="rect">
            <a:avLst/>
          </a:prstGeom>
        </p:spPr>
        <p:txBody>
          <a:bodyPr wrap="square">
            <a:spAutoFit/>
          </a:bodyPr>
          <a:lstStyle/>
          <a:p>
            <a:r>
              <a:rPr lang="it-IT" sz="1200" b="1">
                <a:latin typeface="IBM Plex Sans" panose="020B0503050203000203" pitchFamily="34" charset="0"/>
              </a:rPr>
              <a:t>TRANSPILED LEVEL 3</a:t>
            </a:r>
          </a:p>
          <a:p>
            <a:r>
              <a:rPr lang="it-IT" sz="1200">
                <a:latin typeface="IBM Plex Sans" panose="020B0503050203000203" pitchFamily="34" charset="0"/>
              </a:rPr>
              <a:t>Circuit Depth: 52</a:t>
            </a:r>
          </a:p>
          <a:p>
            <a:r>
              <a:rPr lang="it-IT" sz="1200"/>
              <a:t>('u3', 84), ('cx', 48), ('measure', 1)</a:t>
            </a:r>
          </a:p>
          <a:p>
            <a:r>
              <a:rPr lang="it-IT" sz="1200">
                <a:latin typeface="IBM Plex Sans" panose="020B0503050203000203" pitchFamily="34" charset="0"/>
              </a:rPr>
              <a:t>Single: 85 – Double: 48</a:t>
            </a:r>
          </a:p>
        </p:txBody>
      </p:sp>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Quantum circuit optimization</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t>2° order Suzuki-Trotter decomposition</a:t>
            </a:r>
          </a:p>
        </p:txBody>
      </p:sp>
      <p:sp>
        <p:nvSpPr>
          <p:cNvPr id="9" name="Content Placeholder 6">
            <a:extLst>
              <a:ext uri="{FF2B5EF4-FFF2-40B4-BE49-F238E27FC236}">
                <a16:creationId xmlns:a16="http://schemas.microsoft.com/office/drawing/2014/main" id="{9FCCF6B5-C89F-F247-BFD9-D42E738BD305}"/>
              </a:ext>
            </a:extLst>
          </p:cNvPr>
          <p:cNvSpPr txBox="1">
            <a:spLocks/>
          </p:cNvSpPr>
          <p:nvPr/>
        </p:nvSpPr>
        <p:spPr>
          <a:xfrm>
            <a:off x="822325" y="2221900"/>
            <a:ext cx="4114800"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 nT=3</a:t>
            </a:r>
          </a:p>
        </p:txBody>
      </p:sp>
      <p:sp>
        <p:nvSpPr>
          <p:cNvPr id="15" name="Rectangle 14">
            <a:extLst>
              <a:ext uri="{FF2B5EF4-FFF2-40B4-BE49-F238E27FC236}">
                <a16:creationId xmlns:a16="http://schemas.microsoft.com/office/drawing/2014/main" id="{CCF6A35C-3AB1-B841-8771-7EBB7A55CB35}"/>
              </a:ext>
            </a:extLst>
          </p:cNvPr>
          <p:cNvSpPr/>
          <p:nvPr/>
        </p:nvSpPr>
        <p:spPr>
          <a:xfrm>
            <a:off x="808974" y="1760234"/>
            <a:ext cx="5533887" cy="461665"/>
          </a:xfrm>
          <a:prstGeom prst="rect">
            <a:avLst/>
          </a:prstGeom>
        </p:spPr>
        <p:txBody>
          <a:bodyPr wrap="none">
            <a:spAutoFit/>
          </a:bodyPr>
          <a:lstStyle/>
          <a:p>
            <a:r>
              <a:rPr lang="it-IT" sz="2400" b="1">
                <a:latin typeface="IBM Plex Sans" panose="020B0503050203000203" pitchFamily="34" charset="0"/>
              </a:rPr>
              <a:t>OPTIMIZED (with 2° order S-T) on Hv</a:t>
            </a:r>
          </a:p>
        </p:txBody>
      </p:sp>
      <p:sp>
        <p:nvSpPr>
          <p:cNvPr id="20" name="Rectangle 19">
            <a:extLst>
              <a:ext uri="{FF2B5EF4-FFF2-40B4-BE49-F238E27FC236}">
                <a16:creationId xmlns:a16="http://schemas.microsoft.com/office/drawing/2014/main" id="{400CB020-823B-2A4D-8F23-9A536D9D82CE}"/>
              </a:ext>
            </a:extLst>
          </p:cNvPr>
          <p:cNvSpPr/>
          <p:nvPr/>
        </p:nvSpPr>
        <p:spPr>
          <a:xfrm>
            <a:off x="5212080" y="2514600"/>
            <a:ext cx="2926080" cy="3046988"/>
          </a:xfrm>
          <a:prstGeom prst="rect">
            <a:avLst/>
          </a:prstGeom>
          <a:noFill/>
        </p:spPr>
        <p:txBody>
          <a:bodyPr wrap="square" lIns="91440" tIns="45720" rIns="91440" bIns="45720">
            <a:spAutoFit/>
          </a:bodyPr>
          <a:lstStyle/>
          <a:p>
            <a:r>
              <a:rPr lang="en-GB" sz="32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Expected better performances </a:t>
            </a:r>
          </a:p>
          <a:p>
            <a:r>
              <a:rPr lang="en-GB" sz="32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S Trot </a:t>
            </a:r>
          </a:p>
          <a:p>
            <a:r>
              <a:rPr lang="en-GB" sz="32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to </a:t>
            </a:r>
          </a:p>
          <a:p>
            <a:r>
              <a:rPr lang="en-GB" sz="32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S Trot opt</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E632324-AE63-614D-B2B9-8067F295897D}"/>
                  </a:ext>
                </a:extLst>
              </p:cNvPr>
              <p:cNvSpPr txBox="1"/>
              <p:nvPr/>
            </p:nvSpPr>
            <p:spPr>
              <a:xfrm>
                <a:off x="8778240" y="2204989"/>
                <a:ext cx="3383280" cy="411480"/>
              </a:xfrm>
              <a:prstGeom prst="rect">
                <a:avLst/>
              </a:prstGeom>
            </p:spPr>
            <p:txBody>
              <a:bodyPr wrap="none" lIns="0" tIns="0" rIns="0" bIns="0" rtlCol="0">
                <a:noAutofit/>
              </a:bodyPr>
              <a:lstStyle/>
              <a:p>
                <a:pPr>
                  <a:lnSpc>
                    <a:spcPct val="105000"/>
                  </a:lnSpc>
                  <a:spcBef>
                    <a:spcPts val="1000"/>
                  </a:spcBef>
                </a:pPr>
                <a14:m>
                  <m:oMathPara xmlns:m="http://schemas.openxmlformats.org/officeDocument/2006/math">
                    <m:oMathParaPr>
                      <m:jc m:val="centerGroup"/>
                    </m:oMathParaPr>
                    <m:oMath xmlns:m="http://schemas.openxmlformats.org/officeDocument/2006/math">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𝑒</m:t>
                          </m:r>
                        </m:e>
                        <m:sup>
                          <m:r>
                            <a:rPr lang="it-IT" sz="2000" b="0" i="1" dirty="0" err="1" smtClean="0">
                              <a:solidFill>
                                <a:schemeClr val="tx1"/>
                              </a:solidFill>
                              <a:latin typeface="Cambria Math" panose="02040503050406030204" pitchFamily="18" charset="0"/>
                            </a:rPr>
                            <m:t>−</m:t>
                          </m:r>
                          <m:r>
                            <a:rPr lang="it-IT" sz="2000" b="0" i="1" dirty="0" err="1" smtClean="0">
                              <a:solidFill>
                                <a:schemeClr val="tx1"/>
                              </a:solidFill>
                              <a:latin typeface="Cambria Math" panose="02040503050406030204" pitchFamily="18" charset="0"/>
                            </a:rPr>
                            <m:t>𝑖</m:t>
                          </m:r>
                          <m:d>
                            <m:dPr>
                              <m:ctrlPr>
                                <a:rPr lang="it-IT" sz="2000" b="0" i="1" dirty="0" err="1" smtClean="0">
                                  <a:solidFill>
                                    <a:schemeClr val="tx1"/>
                                  </a:solidFill>
                                  <a:latin typeface="Cambria Math" panose="02040503050406030204" pitchFamily="18" charset="0"/>
                                </a:rPr>
                              </m:ctrlPr>
                            </m:dPr>
                            <m:e>
                              <m:sSub>
                                <m:sSubPr>
                                  <m:ctrlPr>
                                    <a:rPr lang="it-IT" sz="2000" b="0" i="1" dirty="0" err="1" smtClean="0">
                                      <a:solidFill>
                                        <a:schemeClr val="tx1"/>
                                      </a:solidFill>
                                      <a:latin typeface="Cambria Math" panose="02040503050406030204" pitchFamily="18" charset="0"/>
                                    </a:rPr>
                                  </m:ctrlPr>
                                </m:sSubPr>
                                <m:e>
                                  <m:r>
                                    <a:rPr lang="it-IT" sz="2000" b="0" i="1" dirty="0" err="1" smtClean="0">
                                      <a:solidFill>
                                        <a:schemeClr val="tx1"/>
                                      </a:solidFill>
                                      <a:latin typeface="Cambria Math" panose="02040503050406030204" pitchFamily="18" charset="0"/>
                                    </a:rPr>
                                    <m:t>𝐻</m:t>
                                  </m:r>
                                </m:e>
                                <m:sub>
                                  <m:r>
                                    <a:rPr lang="it-IT" sz="2000" b="0" i="1" dirty="0" err="1" smtClean="0">
                                      <a:solidFill>
                                        <a:schemeClr val="tx1"/>
                                      </a:solidFill>
                                      <a:latin typeface="Cambria Math" panose="02040503050406030204" pitchFamily="18" charset="0"/>
                                    </a:rPr>
                                    <m:t>𝑣</m:t>
                                  </m:r>
                                </m:sub>
                              </m:sSub>
                              <m:r>
                                <a:rPr lang="it-IT" sz="2000" b="0" i="1" dirty="0" err="1" smtClean="0">
                                  <a:solidFill>
                                    <a:schemeClr val="tx1"/>
                                  </a:solidFill>
                                  <a:latin typeface="Cambria Math" panose="02040503050406030204" pitchFamily="18" charset="0"/>
                                </a:rPr>
                                <m:t>+</m:t>
                              </m:r>
                              <m:sSub>
                                <m:sSubPr>
                                  <m:ctrlPr>
                                    <a:rPr lang="it-IT" sz="2000" b="0" i="1" dirty="0" err="1" smtClean="0">
                                      <a:solidFill>
                                        <a:schemeClr val="tx1"/>
                                      </a:solidFill>
                                      <a:latin typeface="Cambria Math" panose="02040503050406030204" pitchFamily="18" charset="0"/>
                                    </a:rPr>
                                  </m:ctrlPr>
                                </m:sSubPr>
                                <m:e>
                                  <m:r>
                                    <a:rPr lang="it-IT" sz="2000" b="0" i="1" dirty="0" err="1" smtClean="0">
                                      <a:solidFill>
                                        <a:schemeClr val="tx1"/>
                                      </a:solidFill>
                                      <a:latin typeface="Cambria Math" panose="02040503050406030204" pitchFamily="18" charset="0"/>
                                    </a:rPr>
                                    <m:t>𝐻</m:t>
                                  </m:r>
                                </m:e>
                                <m:sub>
                                  <m:r>
                                    <a:rPr lang="it-IT" sz="2000" b="0" i="1" dirty="0" err="1" smtClean="0">
                                      <a:solidFill>
                                        <a:schemeClr val="tx1"/>
                                      </a:solidFill>
                                      <a:latin typeface="Cambria Math" panose="02040503050406030204" pitchFamily="18" charset="0"/>
                                    </a:rPr>
                                    <m:t>𝑘</m:t>
                                  </m:r>
                                </m:sub>
                              </m:sSub>
                            </m:e>
                          </m:d>
                          <m:r>
                            <a:rPr lang="it-IT" sz="2000" b="0" i="1" dirty="0" err="1" smtClean="0">
                              <a:solidFill>
                                <a:schemeClr val="tx1"/>
                              </a:solidFill>
                              <a:latin typeface="Cambria Math" panose="02040503050406030204" pitchFamily="18" charset="0"/>
                            </a:rPr>
                            <m:t>𝑡</m:t>
                          </m:r>
                        </m:sup>
                      </m:sSup>
                      <m:r>
                        <a:rPr lang="it-IT" sz="2000" b="0" i="1" dirty="0" err="1" smtClean="0">
                          <a:solidFill>
                            <a:schemeClr val="tx1"/>
                          </a:solidFill>
                          <a:latin typeface="Cambria Math" panose="02040503050406030204" pitchFamily="18" charset="0"/>
                        </a:rPr>
                        <m:t>=</m:t>
                      </m:r>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𝑒</m:t>
                          </m:r>
                        </m:e>
                        <m:sup>
                          <m:r>
                            <a:rPr lang="it-IT" sz="2000" b="0" i="1" dirty="0" err="1" smtClean="0">
                              <a:solidFill>
                                <a:schemeClr val="tx1"/>
                              </a:solidFill>
                              <a:latin typeface="Cambria Math" panose="02040503050406030204" pitchFamily="18" charset="0"/>
                            </a:rPr>
                            <m:t>−</m:t>
                          </m:r>
                          <m:sSub>
                            <m:sSubPr>
                              <m:ctrlPr>
                                <a:rPr lang="it-IT" sz="2000" i="1" dirty="0" err="1">
                                  <a:latin typeface="Cambria Math" panose="02040503050406030204" pitchFamily="18" charset="0"/>
                                </a:rPr>
                              </m:ctrlPr>
                            </m:sSubPr>
                            <m:e>
                              <m:r>
                                <a:rPr lang="it-IT" sz="2000" b="0" i="1" dirty="0" err="1">
                                  <a:latin typeface="Cambria Math" panose="02040503050406030204" pitchFamily="18" charset="0"/>
                                </a:rPr>
                                <m:t>𝑖</m:t>
                              </m:r>
                              <m:r>
                                <a:rPr lang="it-IT" sz="2000" i="1" dirty="0" err="1">
                                  <a:latin typeface="Cambria Math" panose="02040503050406030204" pitchFamily="18" charset="0"/>
                                </a:rPr>
                                <m:t>𝐻</m:t>
                              </m:r>
                            </m:e>
                            <m:sub>
                              <m:r>
                                <a:rPr lang="it-IT" sz="2000" i="1" dirty="0" err="1">
                                  <a:latin typeface="Cambria Math" panose="02040503050406030204" pitchFamily="18" charset="0"/>
                                </a:rPr>
                                <m:t>𝑣</m:t>
                              </m:r>
                            </m:sub>
                          </m:sSub>
                          <m:r>
                            <a:rPr lang="it-IT" sz="2000" b="0" i="1" dirty="0" err="1" smtClean="0">
                              <a:solidFill>
                                <a:schemeClr val="tx1"/>
                              </a:solidFill>
                              <a:latin typeface="Cambria Math" panose="02040503050406030204" pitchFamily="18" charset="0"/>
                            </a:rPr>
                            <m:t>𝑡</m:t>
                          </m:r>
                        </m:sup>
                      </m:sSup>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𝑒</m:t>
                          </m:r>
                        </m:e>
                        <m:sup>
                          <m:r>
                            <a:rPr lang="it-IT" sz="2000" b="0" i="1" dirty="0" err="1" smtClean="0">
                              <a:solidFill>
                                <a:schemeClr val="tx1"/>
                              </a:solidFill>
                              <a:latin typeface="Cambria Math" panose="02040503050406030204" pitchFamily="18" charset="0"/>
                            </a:rPr>
                            <m:t>−</m:t>
                          </m:r>
                          <m:sSub>
                            <m:sSubPr>
                              <m:ctrlPr>
                                <a:rPr lang="it-IT" sz="2000" i="1" dirty="0" err="1">
                                  <a:latin typeface="Cambria Math" panose="02040503050406030204" pitchFamily="18" charset="0"/>
                                </a:rPr>
                              </m:ctrlPr>
                            </m:sSubPr>
                            <m:e>
                              <m:r>
                                <a:rPr lang="it-IT" sz="2000" b="0" i="1" dirty="0" err="1">
                                  <a:latin typeface="Cambria Math" panose="02040503050406030204" pitchFamily="18" charset="0"/>
                                </a:rPr>
                                <m:t>𝑖</m:t>
                              </m:r>
                              <m:r>
                                <a:rPr lang="it-IT" sz="2000" i="1" dirty="0" err="1">
                                  <a:latin typeface="Cambria Math" panose="02040503050406030204" pitchFamily="18" charset="0"/>
                                </a:rPr>
                                <m:t>𝐻</m:t>
                              </m:r>
                            </m:e>
                            <m:sub>
                              <m:r>
                                <a:rPr lang="it-IT" sz="2000" i="1" dirty="0" err="1">
                                  <a:latin typeface="Cambria Math" panose="02040503050406030204" pitchFamily="18" charset="0"/>
                                </a:rPr>
                                <m:t>𝑘</m:t>
                              </m:r>
                            </m:sub>
                          </m:sSub>
                          <m:r>
                            <a:rPr lang="it-IT" sz="2000" b="0" i="1" dirty="0" err="1" smtClean="0">
                              <a:solidFill>
                                <a:schemeClr val="tx1"/>
                              </a:solidFill>
                              <a:latin typeface="Cambria Math" panose="02040503050406030204" pitchFamily="18" charset="0"/>
                            </a:rPr>
                            <m:t>𝑡</m:t>
                          </m:r>
                        </m:sup>
                      </m:sSup>
                      <m:r>
                        <a:rPr lang="it-IT" sz="2000" b="0" i="1" dirty="0" err="1" smtClean="0">
                          <a:solidFill>
                            <a:schemeClr val="tx1"/>
                          </a:solidFill>
                          <a:latin typeface="Cambria Math" panose="02040503050406030204" pitchFamily="18" charset="0"/>
                        </a:rPr>
                        <m:t>+</m:t>
                      </m:r>
                      <m:r>
                        <a:rPr lang="it-IT" sz="2000" b="0" i="1" dirty="0" err="1" smtClean="0">
                          <a:solidFill>
                            <a:schemeClr val="tx1"/>
                          </a:solidFill>
                          <a:latin typeface="Cambria Math" panose="02040503050406030204" pitchFamily="18" charset="0"/>
                        </a:rPr>
                        <m:t>𝑂</m:t>
                      </m:r>
                      <m:r>
                        <a:rPr lang="it-IT" sz="2000" b="0" i="1" dirty="0" err="1" smtClean="0">
                          <a:solidFill>
                            <a:schemeClr val="tx1"/>
                          </a:solidFill>
                          <a:latin typeface="Cambria Math" panose="02040503050406030204" pitchFamily="18" charset="0"/>
                        </a:rPr>
                        <m:t>(</m:t>
                      </m:r>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𝑡</m:t>
                          </m:r>
                        </m:e>
                        <m:sup>
                          <m:r>
                            <a:rPr lang="it-IT" sz="2000" b="0" i="1" dirty="0" err="1" smtClean="0">
                              <a:solidFill>
                                <a:schemeClr val="tx1"/>
                              </a:solidFill>
                              <a:latin typeface="Cambria Math" panose="02040503050406030204" pitchFamily="18" charset="0"/>
                            </a:rPr>
                            <m:t>2</m:t>
                          </m:r>
                        </m:sup>
                      </m:sSup>
                      <m:r>
                        <a:rPr lang="it-IT" sz="2000" b="0" i="1" dirty="0" err="1" smtClean="0">
                          <a:solidFill>
                            <a:schemeClr val="tx1"/>
                          </a:solidFill>
                          <a:latin typeface="Cambria Math" panose="02040503050406030204" pitchFamily="18" charset="0"/>
                        </a:rPr>
                        <m:t>)</m:t>
                      </m:r>
                    </m:oMath>
                  </m:oMathPara>
                </a14:m>
                <a:endParaRPr lang="it-IT" sz="2000" dirty="0" err="1">
                  <a:solidFill>
                    <a:schemeClr val="tx1"/>
                  </a:solidFill>
                  <a:latin typeface="IBM Plex Sans" charset="0"/>
                  <a:ea typeface="IBM Plex Sans" charset="0"/>
                  <a:cs typeface="IBM Plex Sans" charset="0"/>
                </a:endParaRPr>
              </a:p>
            </p:txBody>
          </p:sp>
        </mc:Choice>
        <mc:Fallback xmlns="">
          <p:sp>
            <p:nvSpPr>
              <p:cNvPr id="21" name="TextBox 20">
                <a:extLst>
                  <a:ext uri="{FF2B5EF4-FFF2-40B4-BE49-F238E27FC236}">
                    <a16:creationId xmlns:a16="http://schemas.microsoft.com/office/drawing/2014/main" id="{BE632324-AE63-614D-B2B9-8067F295897D}"/>
                  </a:ext>
                </a:extLst>
              </p:cNvPr>
              <p:cNvSpPr txBox="1">
                <a:spLocks noRot="1" noChangeAspect="1" noMove="1" noResize="1" noEditPoints="1" noAdjustHandles="1" noChangeArrowheads="1" noChangeShapeType="1" noTextEdit="1"/>
              </p:cNvSpPr>
              <p:nvPr/>
            </p:nvSpPr>
            <p:spPr>
              <a:xfrm>
                <a:off x="8778240" y="2204989"/>
                <a:ext cx="3383280" cy="411480"/>
              </a:xfrm>
              <a:prstGeom prst="rect">
                <a:avLst/>
              </a:prstGeom>
              <a:blipFill>
                <a:blip r:embed="rId3"/>
                <a:stretch>
                  <a:fillRect l="-1866" r="-15299"/>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6B1C485-749E-E84F-A120-7943C6C39FA9}"/>
                  </a:ext>
                </a:extLst>
              </p:cNvPr>
              <p:cNvSpPr txBox="1"/>
              <p:nvPr/>
            </p:nvSpPr>
            <p:spPr>
              <a:xfrm>
                <a:off x="8778240" y="4726840"/>
                <a:ext cx="4160520" cy="548640"/>
              </a:xfrm>
              <a:prstGeom prst="rect">
                <a:avLst/>
              </a:prstGeom>
            </p:spPr>
            <p:txBody>
              <a:bodyPr wrap="none" lIns="0" tIns="0" rIns="0" bIns="0" rtlCol="0">
                <a:noAutofit/>
              </a:bodyPr>
              <a:lstStyle/>
              <a:p>
                <a:pPr>
                  <a:lnSpc>
                    <a:spcPct val="105000"/>
                  </a:lnSpc>
                  <a:spcBef>
                    <a:spcPts val="1000"/>
                  </a:spcBef>
                </a:pPr>
                <a14:m>
                  <m:oMathPara xmlns:m="http://schemas.openxmlformats.org/officeDocument/2006/math">
                    <m:oMathParaPr>
                      <m:jc m:val="centerGroup"/>
                    </m:oMathParaPr>
                    <m:oMath xmlns:m="http://schemas.openxmlformats.org/officeDocument/2006/math">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𝑒</m:t>
                          </m:r>
                        </m:e>
                        <m:sup>
                          <m:r>
                            <a:rPr lang="it-IT" sz="2000" b="0" i="1" dirty="0" err="1" smtClean="0">
                              <a:solidFill>
                                <a:schemeClr val="tx1"/>
                              </a:solidFill>
                              <a:latin typeface="Cambria Math" panose="02040503050406030204" pitchFamily="18" charset="0"/>
                            </a:rPr>
                            <m:t>−</m:t>
                          </m:r>
                          <m:r>
                            <a:rPr lang="it-IT" sz="2000" b="0" i="1" dirty="0" err="1" smtClean="0">
                              <a:solidFill>
                                <a:schemeClr val="tx1"/>
                              </a:solidFill>
                              <a:latin typeface="Cambria Math" panose="02040503050406030204" pitchFamily="18" charset="0"/>
                            </a:rPr>
                            <m:t>𝑖</m:t>
                          </m:r>
                          <m:d>
                            <m:dPr>
                              <m:ctrlPr>
                                <a:rPr lang="it-IT" sz="2000" b="0" i="1" dirty="0" err="1" smtClean="0">
                                  <a:solidFill>
                                    <a:schemeClr val="tx1"/>
                                  </a:solidFill>
                                  <a:latin typeface="Cambria Math" panose="02040503050406030204" pitchFamily="18" charset="0"/>
                                </a:rPr>
                              </m:ctrlPr>
                            </m:dPr>
                            <m:e>
                              <m:sSub>
                                <m:sSubPr>
                                  <m:ctrlPr>
                                    <a:rPr lang="it-IT" sz="2000" i="1" dirty="0" err="1">
                                      <a:latin typeface="Cambria Math" panose="02040503050406030204" pitchFamily="18" charset="0"/>
                                    </a:rPr>
                                  </m:ctrlPr>
                                </m:sSubPr>
                                <m:e>
                                  <m:r>
                                    <a:rPr lang="it-IT" sz="2000" i="1" dirty="0" err="1">
                                      <a:latin typeface="Cambria Math" panose="02040503050406030204" pitchFamily="18" charset="0"/>
                                    </a:rPr>
                                    <m:t>𝐻</m:t>
                                  </m:r>
                                </m:e>
                                <m:sub>
                                  <m:r>
                                    <a:rPr lang="it-IT" sz="2000" i="1" dirty="0" err="1">
                                      <a:latin typeface="Cambria Math" panose="02040503050406030204" pitchFamily="18" charset="0"/>
                                    </a:rPr>
                                    <m:t>𝑣</m:t>
                                  </m:r>
                                </m:sub>
                              </m:sSub>
                              <m:r>
                                <a:rPr lang="it-IT" sz="2000" b="0" i="1" dirty="0" err="1" smtClean="0">
                                  <a:solidFill>
                                    <a:schemeClr val="tx1"/>
                                  </a:solidFill>
                                  <a:latin typeface="Cambria Math" panose="02040503050406030204" pitchFamily="18" charset="0"/>
                                </a:rPr>
                                <m:t>+</m:t>
                              </m:r>
                              <m:sSub>
                                <m:sSubPr>
                                  <m:ctrlPr>
                                    <a:rPr lang="it-IT" sz="2000" i="1" dirty="0" err="1">
                                      <a:latin typeface="Cambria Math" panose="02040503050406030204" pitchFamily="18" charset="0"/>
                                    </a:rPr>
                                  </m:ctrlPr>
                                </m:sSubPr>
                                <m:e>
                                  <m:r>
                                    <a:rPr lang="it-IT" sz="2000" i="1" dirty="0" err="1">
                                      <a:latin typeface="Cambria Math" panose="02040503050406030204" pitchFamily="18" charset="0"/>
                                    </a:rPr>
                                    <m:t>𝐻</m:t>
                                  </m:r>
                                </m:e>
                                <m:sub>
                                  <m:r>
                                    <a:rPr lang="it-IT" sz="2000" i="1" dirty="0" err="1">
                                      <a:latin typeface="Cambria Math" panose="02040503050406030204" pitchFamily="18" charset="0"/>
                                    </a:rPr>
                                    <m:t>𝑘</m:t>
                                  </m:r>
                                </m:sub>
                              </m:sSub>
                            </m:e>
                          </m:d>
                          <m:r>
                            <a:rPr lang="it-IT" sz="2000" b="0" i="1" dirty="0" err="1" smtClean="0">
                              <a:solidFill>
                                <a:schemeClr val="tx1"/>
                              </a:solidFill>
                              <a:latin typeface="Cambria Math" panose="02040503050406030204" pitchFamily="18" charset="0"/>
                            </a:rPr>
                            <m:t>𝑡</m:t>
                          </m:r>
                        </m:sup>
                      </m:sSup>
                      <m:r>
                        <a:rPr lang="it-IT" sz="2000" b="0" i="1" dirty="0" err="1" smtClean="0">
                          <a:solidFill>
                            <a:schemeClr val="tx1"/>
                          </a:solidFill>
                          <a:latin typeface="Cambria Math" panose="02040503050406030204" pitchFamily="18" charset="0"/>
                        </a:rPr>
                        <m:t>=</m:t>
                      </m:r>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𝑒</m:t>
                          </m:r>
                        </m:e>
                        <m:sup>
                          <m:r>
                            <a:rPr lang="it-IT" sz="2000" b="0" i="1" dirty="0" err="1" smtClean="0">
                              <a:solidFill>
                                <a:schemeClr val="tx1"/>
                              </a:solidFill>
                              <a:latin typeface="Cambria Math" panose="02040503050406030204" pitchFamily="18" charset="0"/>
                            </a:rPr>
                            <m:t>−</m:t>
                          </m:r>
                          <m:r>
                            <a:rPr lang="it-IT" sz="2000" b="0" i="1" dirty="0" err="1" smtClean="0">
                              <a:solidFill>
                                <a:schemeClr val="tx1"/>
                              </a:solidFill>
                              <a:latin typeface="Cambria Math" panose="02040503050406030204" pitchFamily="18" charset="0"/>
                            </a:rPr>
                            <m:t>𝑖</m:t>
                          </m:r>
                          <m:f>
                            <m:fPr>
                              <m:ctrlPr>
                                <a:rPr lang="it-IT" sz="2000" b="0" i="1" dirty="0" err="1" smtClean="0">
                                  <a:solidFill>
                                    <a:schemeClr val="tx1"/>
                                  </a:solidFill>
                                  <a:latin typeface="Cambria Math" panose="02040503050406030204" pitchFamily="18" charset="0"/>
                                </a:rPr>
                              </m:ctrlPr>
                            </m:fPr>
                            <m:num>
                              <m:sSub>
                                <m:sSubPr>
                                  <m:ctrlPr>
                                    <a:rPr lang="it-IT" sz="2000" i="1" dirty="0" err="1">
                                      <a:latin typeface="Cambria Math" panose="02040503050406030204" pitchFamily="18" charset="0"/>
                                    </a:rPr>
                                  </m:ctrlPr>
                                </m:sSubPr>
                                <m:e>
                                  <m:r>
                                    <a:rPr lang="it-IT" sz="2000" i="1" dirty="0" err="1">
                                      <a:latin typeface="Cambria Math" panose="02040503050406030204" pitchFamily="18" charset="0"/>
                                    </a:rPr>
                                    <m:t>𝐻</m:t>
                                  </m:r>
                                </m:e>
                                <m:sub>
                                  <m:r>
                                    <a:rPr lang="it-IT" sz="2000" i="1" dirty="0" err="1">
                                      <a:latin typeface="Cambria Math" panose="02040503050406030204" pitchFamily="18" charset="0"/>
                                    </a:rPr>
                                    <m:t>𝑣</m:t>
                                  </m:r>
                                </m:sub>
                              </m:sSub>
                            </m:num>
                            <m:den>
                              <m:r>
                                <a:rPr lang="it-IT" sz="2000" b="0" i="1" dirty="0" err="1" smtClean="0">
                                  <a:solidFill>
                                    <a:schemeClr val="tx1"/>
                                  </a:solidFill>
                                  <a:latin typeface="Cambria Math" panose="02040503050406030204" pitchFamily="18" charset="0"/>
                                </a:rPr>
                                <m:t>2</m:t>
                              </m:r>
                            </m:den>
                          </m:f>
                          <m:r>
                            <a:rPr lang="it-IT" sz="2000" b="0" i="1" dirty="0" err="1" smtClean="0">
                              <a:solidFill>
                                <a:schemeClr val="tx1"/>
                              </a:solidFill>
                              <a:latin typeface="Cambria Math" panose="02040503050406030204" pitchFamily="18" charset="0"/>
                            </a:rPr>
                            <m:t>𝑡</m:t>
                          </m:r>
                        </m:sup>
                      </m:sSup>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𝑒</m:t>
                          </m:r>
                        </m:e>
                        <m:sup>
                          <m:r>
                            <a:rPr lang="it-IT" sz="2000" b="0" i="1" dirty="0" err="1" smtClean="0">
                              <a:solidFill>
                                <a:schemeClr val="tx1"/>
                              </a:solidFill>
                              <a:latin typeface="Cambria Math" panose="02040503050406030204" pitchFamily="18" charset="0"/>
                            </a:rPr>
                            <m:t>−</m:t>
                          </m:r>
                          <m:r>
                            <a:rPr lang="it-IT" sz="2000" b="0" i="1" dirty="0" err="1" smtClean="0">
                              <a:solidFill>
                                <a:schemeClr val="tx1"/>
                              </a:solidFill>
                              <a:latin typeface="Cambria Math" panose="02040503050406030204" pitchFamily="18" charset="0"/>
                            </a:rPr>
                            <m:t>𝑖</m:t>
                          </m:r>
                          <m:sSub>
                            <m:sSubPr>
                              <m:ctrlPr>
                                <a:rPr lang="it-IT" sz="2000" i="1" dirty="0" err="1">
                                  <a:latin typeface="Cambria Math" panose="02040503050406030204" pitchFamily="18" charset="0"/>
                                </a:rPr>
                              </m:ctrlPr>
                            </m:sSubPr>
                            <m:e>
                              <m:r>
                                <a:rPr lang="it-IT" sz="2000" i="1" dirty="0" err="1">
                                  <a:latin typeface="Cambria Math" panose="02040503050406030204" pitchFamily="18" charset="0"/>
                                </a:rPr>
                                <m:t>𝐻</m:t>
                              </m:r>
                            </m:e>
                            <m:sub>
                              <m:r>
                                <a:rPr lang="it-IT" sz="2000" i="1" dirty="0" err="1">
                                  <a:latin typeface="Cambria Math" panose="02040503050406030204" pitchFamily="18" charset="0"/>
                                </a:rPr>
                                <m:t>𝑘</m:t>
                              </m:r>
                            </m:sub>
                          </m:sSub>
                          <m:r>
                            <a:rPr lang="it-IT" sz="2000" b="0" i="1" dirty="0" err="1" smtClean="0">
                              <a:solidFill>
                                <a:schemeClr val="tx1"/>
                              </a:solidFill>
                              <a:latin typeface="Cambria Math" panose="02040503050406030204" pitchFamily="18" charset="0"/>
                            </a:rPr>
                            <m:t>𝑡</m:t>
                          </m:r>
                        </m:sup>
                      </m:sSup>
                      <m:sSup>
                        <m:sSupPr>
                          <m:ctrlPr>
                            <a:rPr lang="it-IT" sz="2000" i="1" dirty="0" err="1">
                              <a:latin typeface="Cambria Math" panose="02040503050406030204" pitchFamily="18" charset="0"/>
                            </a:rPr>
                          </m:ctrlPr>
                        </m:sSupPr>
                        <m:e>
                          <m:r>
                            <a:rPr lang="it-IT" sz="2000" i="1" dirty="0" err="1">
                              <a:latin typeface="Cambria Math" panose="02040503050406030204" pitchFamily="18" charset="0"/>
                            </a:rPr>
                            <m:t>𝑒</m:t>
                          </m:r>
                        </m:e>
                        <m:sup>
                          <m:r>
                            <a:rPr lang="it-IT" sz="2000" i="1" dirty="0" err="1">
                              <a:latin typeface="Cambria Math" panose="02040503050406030204" pitchFamily="18" charset="0"/>
                            </a:rPr>
                            <m:t>−</m:t>
                          </m:r>
                          <m:f>
                            <m:fPr>
                              <m:ctrlPr>
                                <a:rPr lang="it-IT" sz="2000" i="1" dirty="0" err="1">
                                  <a:latin typeface="Cambria Math" panose="02040503050406030204" pitchFamily="18" charset="0"/>
                                </a:rPr>
                              </m:ctrlPr>
                            </m:fPr>
                            <m:num>
                              <m:sSub>
                                <m:sSubPr>
                                  <m:ctrlPr>
                                    <a:rPr lang="it-IT" sz="2000" i="1" dirty="0" err="1">
                                      <a:latin typeface="Cambria Math" panose="02040503050406030204" pitchFamily="18" charset="0"/>
                                    </a:rPr>
                                  </m:ctrlPr>
                                </m:sSubPr>
                                <m:e>
                                  <m:r>
                                    <a:rPr lang="it-IT" sz="2000" b="0" i="1" dirty="0" err="1">
                                      <a:latin typeface="Cambria Math" panose="02040503050406030204" pitchFamily="18" charset="0"/>
                                    </a:rPr>
                                    <m:t>𝑖</m:t>
                                  </m:r>
                                  <m:r>
                                    <a:rPr lang="it-IT" sz="2000" i="1" dirty="0" err="1">
                                      <a:latin typeface="Cambria Math" panose="02040503050406030204" pitchFamily="18" charset="0"/>
                                    </a:rPr>
                                    <m:t>𝐻</m:t>
                                  </m:r>
                                </m:e>
                                <m:sub>
                                  <m:r>
                                    <a:rPr lang="it-IT" sz="2000" i="1" dirty="0" err="1">
                                      <a:latin typeface="Cambria Math" panose="02040503050406030204" pitchFamily="18" charset="0"/>
                                    </a:rPr>
                                    <m:t>𝑣</m:t>
                                  </m:r>
                                </m:sub>
                              </m:sSub>
                            </m:num>
                            <m:den>
                              <m:r>
                                <a:rPr lang="it-IT" sz="2000" i="1" dirty="0" err="1">
                                  <a:latin typeface="Cambria Math" panose="02040503050406030204" pitchFamily="18" charset="0"/>
                                </a:rPr>
                                <m:t>2</m:t>
                              </m:r>
                            </m:den>
                          </m:f>
                          <m:r>
                            <a:rPr lang="it-IT" sz="2000" i="1" dirty="0" err="1">
                              <a:latin typeface="Cambria Math" panose="02040503050406030204" pitchFamily="18" charset="0"/>
                            </a:rPr>
                            <m:t>𝑡</m:t>
                          </m:r>
                        </m:sup>
                      </m:sSup>
                      <m:r>
                        <a:rPr lang="it-IT" sz="2000" b="0" i="1" dirty="0" err="1" smtClean="0">
                          <a:solidFill>
                            <a:schemeClr val="tx1"/>
                          </a:solidFill>
                          <a:latin typeface="Cambria Math" panose="02040503050406030204" pitchFamily="18" charset="0"/>
                        </a:rPr>
                        <m:t>+</m:t>
                      </m:r>
                      <m:r>
                        <a:rPr lang="it-IT" sz="2000" b="0" i="1" dirty="0" err="1" smtClean="0">
                          <a:solidFill>
                            <a:schemeClr val="tx1"/>
                          </a:solidFill>
                          <a:latin typeface="Cambria Math" panose="02040503050406030204" pitchFamily="18" charset="0"/>
                        </a:rPr>
                        <m:t>𝑂</m:t>
                      </m:r>
                      <m:r>
                        <a:rPr lang="it-IT" sz="2000" b="0" i="1" dirty="0" err="1" smtClean="0">
                          <a:solidFill>
                            <a:schemeClr val="tx1"/>
                          </a:solidFill>
                          <a:latin typeface="Cambria Math" panose="02040503050406030204" pitchFamily="18" charset="0"/>
                        </a:rPr>
                        <m:t>(</m:t>
                      </m:r>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𝑡</m:t>
                          </m:r>
                        </m:e>
                        <m:sup>
                          <m:r>
                            <a:rPr lang="it-IT" sz="2000" b="0" i="1" dirty="0" err="1" smtClean="0">
                              <a:solidFill>
                                <a:schemeClr val="tx1"/>
                              </a:solidFill>
                              <a:latin typeface="Cambria Math" panose="02040503050406030204" pitchFamily="18" charset="0"/>
                            </a:rPr>
                            <m:t>3</m:t>
                          </m:r>
                        </m:sup>
                      </m:sSup>
                      <m:r>
                        <a:rPr lang="it-IT" sz="2000" b="0" i="1" dirty="0" err="1" smtClean="0">
                          <a:solidFill>
                            <a:schemeClr val="tx1"/>
                          </a:solidFill>
                          <a:latin typeface="Cambria Math" panose="02040503050406030204" pitchFamily="18" charset="0"/>
                        </a:rPr>
                        <m:t>)</m:t>
                      </m:r>
                    </m:oMath>
                  </m:oMathPara>
                </a14:m>
                <a:endParaRPr lang="it-IT" sz="2000" dirty="0" err="1">
                  <a:solidFill>
                    <a:schemeClr val="tx1"/>
                  </a:solidFill>
                  <a:latin typeface="IBM Plex Sans" charset="0"/>
                  <a:ea typeface="IBM Plex Sans" charset="0"/>
                  <a:cs typeface="IBM Plex Sans" charset="0"/>
                </a:endParaRPr>
              </a:p>
            </p:txBody>
          </p:sp>
        </mc:Choice>
        <mc:Fallback xmlns="">
          <p:sp>
            <p:nvSpPr>
              <p:cNvPr id="22" name="TextBox 21">
                <a:extLst>
                  <a:ext uri="{FF2B5EF4-FFF2-40B4-BE49-F238E27FC236}">
                    <a16:creationId xmlns:a16="http://schemas.microsoft.com/office/drawing/2014/main" id="{06B1C485-749E-E84F-A120-7943C6C39FA9}"/>
                  </a:ext>
                </a:extLst>
              </p:cNvPr>
              <p:cNvSpPr txBox="1">
                <a:spLocks noRot="1" noChangeAspect="1" noMove="1" noResize="1" noEditPoints="1" noAdjustHandles="1" noChangeArrowheads="1" noChangeShapeType="1" noTextEdit="1"/>
              </p:cNvSpPr>
              <p:nvPr/>
            </p:nvSpPr>
            <p:spPr>
              <a:xfrm>
                <a:off x="8778240" y="4726840"/>
                <a:ext cx="4160520" cy="548640"/>
              </a:xfrm>
              <a:prstGeom prst="rect">
                <a:avLst/>
              </a:prstGeom>
              <a:blipFill>
                <a:blip r:embed="rId4"/>
                <a:stretch>
                  <a:fillRect l="-1520" t="-6977" r="-10030"/>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AF562ECF-D285-BD41-9342-236B5AD65F1D}"/>
                  </a:ext>
                </a:extLst>
              </p:cNvPr>
              <p:cNvSpPr/>
              <p:nvPr/>
            </p:nvSpPr>
            <p:spPr>
              <a:xfrm>
                <a:off x="8591118" y="3440822"/>
                <a:ext cx="62113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sz="2400" i="1" dirty="0" err="1">
                              <a:latin typeface="Cambria Math" panose="02040503050406030204" pitchFamily="18" charset="0"/>
                            </a:rPr>
                          </m:ctrlPr>
                        </m:sSubPr>
                        <m:e>
                          <m:r>
                            <a:rPr lang="it-IT" sz="2400" i="1" dirty="0" err="1">
                              <a:latin typeface="Cambria Math" panose="02040503050406030204" pitchFamily="18" charset="0"/>
                            </a:rPr>
                            <m:t>𝐻</m:t>
                          </m:r>
                        </m:e>
                        <m:sub>
                          <m:r>
                            <a:rPr lang="it-IT" sz="2400" i="1" dirty="0" err="1">
                              <a:latin typeface="Cambria Math" panose="02040503050406030204" pitchFamily="18" charset="0"/>
                            </a:rPr>
                            <m:t>𝑣</m:t>
                          </m:r>
                        </m:sub>
                      </m:sSub>
                    </m:oMath>
                  </m:oMathPara>
                </a14:m>
                <a:endParaRPr lang="it-IT"/>
              </a:p>
            </p:txBody>
          </p:sp>
        </mc:Choice>
        <mc:Fallback xmlns="">
          <p:sp>
            <p:nvSpPr>
              <p:cNvPr id="12" name="Rectangle 11">
                <a:extLst>
                  <a:ext uri="{FF2B5EF4-FFF2-40B4-BE49-F238E27FC236}">
                    <a16:creationId xmlns:a16="http://schemas.microsoft.com/office/drawing/2014/main" id="{AF562ECF-D285-BD41-9342-236B5AD65F1D}"/>
                  </a:ext>
                </a:extLst>
              </p:cNvPr>
              <p:cNvSpPr>
                <a:spLocks noRot="1" noChangeAspect="1" noMove="1" noResize="1" noEditPoints="1" noAdjustHandles="1" noChangeArrowheads="1" noChangeShapeType="1" noTextEdit="1"/>
              </p:cNvSpPr>
              <p:nvPr/>
            </p:nvSpPr>
            <p:spPr>
              <a:xfrm>
                <a:off x="8591118" y="3440822"/>
                <a:ext cx="621131" cy="461665"/>
              </a:xfrm>
              <a:prstGeom prst="rect">
                <a:avLst/>
              </a:prstGeom>
              <a:blipFill>
                <a:blip r:embed="rId5"/>
                <a:stretch>
                  <a:fillRect/>
                </a:stretch>
              </a:blipFill>
            </p:spPr>
            <p:txBody>
              <a:bodyPr/>
              <a:lstStyle/>
              <a:p>
                <a:r>
                  <a:rPr lang="it-IT">
                    <a:noFill/>
                  </a:rPr>
                  <a:t> </a:t>
                </a:r>
              </a:p>
            </p:txBody>
          </p:sp>
        </mc:Fallback>
      </mc:AlternateContent>
      <p:sp>
        <p:nvSpPr>
          <p:cNvPr id="23" name="Content Placeholder 6">
            <a:extLst>
              <a:ext uri="{FF2B5EF4-FFF2-40B4-BE49-F238E27FC236}">
                <a16:creationId xmlns:a16="http://schemas.microsoft.com/office/drawing/2014/main" id="{4544C5BC-8030-8745-B611-2D838F8C37DD}"/>
              </a:ext>
            </a:extLst>
          </p:cNvPr>
          <p:cNvSpPr txBox="1">
            <a:spLocks/>
          </p:cNvSpPr>
          <p:nvPr/>
        </p:nvSpPr>
        <p:spPr>
          <a:xfrm>
            <a:off x="9229159" y="3518347"/>
            <a:ext cx="4114800"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a:t>carries 4 CNOT (2 in parallel)</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0915C596-8927-144A-8A56-5012A855A591}"/>
                  </a:ext>
                </a:extLst>
              </p:cNvPr>
              <p:cNvSpPr/>
              <p:nvPr/>
            </p:nvSpPr>
            <p:spPr>
              <a:xfrm>
                <a:off x="8574208" y="3919397"/>
                <a:ext cx="63164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sz="2400" i="1" dirty="0" err="1">
                              <a:latin typeface="Cambria Math" panose="02040503050406030204" pitchFamily="18" charset="0"/>
                            </a:rPr>
                          </m:ctrlPr>
                        </m:sSubPr>
                        <m:e>
                          <m:r>
                            <a:rPr lang="it-IT" sz="2400" i="1" dirty="0" err="1">
                              <a:latin typeface="Cambria Math" panose="02040503050406030204" pitchFamily="18" charset="0"/>
                            </a:rPr>
                            <m:t>𝐻</m:t>
                          </m:r>
                        </m:e>
                        <m:sub>
                          <m:r>
                            <a:rPr lang="it-IT" sz="2400" b="0" i="1" dirty="0" err="1">
                              <a:latin typeface="Cambria Math" panose="02040503050406030204" pitchFamily="18" charset="0"/>
                            </a:rPr>
                            <m:t>𝑘</m:t>
                          </m:r>
                        </m:sub>
                      </m:sSub>
                    </m:oMath>
                  </m:oMathPara>
                </a14:m>
                <a:endParaRPr lang="it-IT"/>
              </a:p>
            </p:txBody>
          </p:sp>
        </mc:Choice>
        <mc:Fallback xmlns="">
          <p:sp>
            <p:nvSpPr>
              <p:cNvPr id="24" name="Rectangle 23">
                <a:extLst>
                  <a:ext uri="{FF2B5EF4-FFF2-40B4-BE49-F238E27FC236}">
                    <a16:creationId xmlns:a16="http://schemas.microsoft.com/office/drawing/2014/main" id="{0915C596-8927-144A-8A56-5012A855A591}"/>
                  </a:ext>
                </a:extLst>
              </p:cNvPr>
              <p:cNvSpPr>
                <a:spLocks noRot="1" noChangeAspect="1" noMove="1" noResize="1" noEditPoints="1" noAdjustHandles="1" noChangeArrowheads="1" noChangeShapeType="1" noTextEdit="1"/>
              </p:cNvSpPr>
              <p:nvPr/>
            </p:nvSpPr>
            <p:spPr>
              <a:xfrm>
                <a:off x="8574208" y="3919397"/>
                <a:ext cx="631648" cy="461665"/>
              </a:xfrm>
              <a:prstGeom prst="rect">
                <a:avLst/>
              </a:prstGeom>
              <a:blipFill>
                <a:blip r:embed="rId6"/>
                <a:stretch>
                  <a:fillRect b="-2703"/>
                </a:stretch>
              </a:blipFill>
            </p:spPr>
            <p:txBody>
              <a:bodyPr/>
              <a:lstStyle/>
              <a:p>
                <a:r>
                  <a:rPr lang="it-IT">
                    <a:noFill/>
                  </a:rPr>
                  <a:t> </a:t>
                </a:r>
              </a:p>
            </p:txBody>
          </p:sp>
        </mc:Fallback>
      </mc:AlternateContent>
      <p:sp>
        <p:nvSpPr>
          <p:cNvPr id="25" name="Content Placeholder 6">
            <a:extLst>
              <a:ext uri="{FF2B5EF4-FFF2-40B4-BE49-F238E27FC236}">
                <a16:creationId xmlns:a16="http://schemas.microsoft.com/office/drawing/2014/main" id="{1D4233CA-95AE-474C-BBD3-9591C610F6EE}"/>
              </a:ext>
            </a:extLst>
          </p:cNvPr>
          <p:cNvSpPr txBox="1">
            <a:spLocks/>
          </p:cNvSpPr>
          <p:nvPr/>
        </p:nvSpPr>
        <p:spPr>
          <a:xfrm>
            <a:off x="9212249" y="3996922"/>
            <a:ext cx="4114800"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a:t>(optimized) carries 8 CNOT (in series)</a:t>
            </a:r>
          </a:p>
        </p:txBody>
      </p:sp>
      <p:sp>
        <p:nvSpPr>
          <p:cNvPr id="26" name="Right Arrow 25">
            <a:extLst>
              <a:ext uri="{FF2B5EF4-FFF2-40B4-BE49-F238E27FC236}">
                <a16:creationId xmlns:a16="http://schemas.microsoft.com/office/drawing/2014/main" id="{242187BA-DFA6-344C-BE49-09338B9AA01C}"/>
              </a:ext>
            </a:extLst>
          </p:cNvPr>
          <p:cNvSpPr/>
          <p:nvPr/>
        </p:nvSpPr>
        <p:spPr>
          <a:xfrm rot="5400000">
            <a:off x="10232136" y="2798064"/>
            <a:ext cx="50292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27" name="Right Arrow 26">
            <a:extLst>
              <a:ext uri="{FF2B5EF4-FFF2-40B4-BE49-F238E27FC236}">
                <a16:creationId xmlns:a16="http://schemas.microsoft.com/office/drawing/2014/main" id="{FABC83A1-102E-F940-9B59-75ADC39F56AC}"/>
              </a:ext>
            </a:extLst>
          </p:cNvPr>
          <p:cNvSpPr/>
          <p:nvPr/>
        </p:nvSpPr>
        <p:spPr>
          <a:xfrm>
            <a:off x="7886700" y="5615201"/>
            <a:ext cx="50292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31" name="Content Placeholder 6">
            <a:extLst>
              <a:ext uri="{FF2B5EF4-FFF2-40B4-BE49-F238E27FC236}">
                <a16:creationId xmlns:a16="http://schemas.microsoft.com/office/drawing/2014/main" id="{93015207-37F8-3745-867D-12602A80D676}"/>
              </a:ext>
            </a:extLst>
          </p:cNvPr>
          <p:cNvSpPr txBox="1">
            <a:spLocks/>
          </p:cNvSpPr>
          <p:nvPr/>
        </p:nvSpPr>
        <p:spPr>
          <a:xfrm>
            <a:off x="8625905" y="5553043"/>
            <a:ext cx="5290180" cy="1330095"/>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a:t>Hopping and interaction terms are composed by several subterms. In order to gain performances we expanded the interaction subterms, but no significant gain in performances occurred</a:t>
            </a:r>
          </a:p>
        </p:txBody>
      </p:sp>
      <p:sp>
        <p:nvSpPr>
          <p:cNvPr id="32" name="Rectangle 31">
            <a:extLst>
              <a:ext uri="{FF2B5EF4-FFF2-40B4-BE49-F238E27FC236}">
                <a16:creationId xmlns:a16="http://schemas.microsoft.com/office/drawing/2014/main" id="{D9F5CA5D-2340-CE4F-92B4-F5B55BBD707F}"/>
              </a:ext>
            </a:extLst>
          </p:cNvPr>
          <p:cNvSpPr/>
          <p:nvPr/>
        </p:nvSpPr>
        <p:spPr>
          <a:xfrm>
            <a:off x="3004705" y="3063240"/>
            <a:ext cx="890458" cy="215444"/>
          </a:xfrm>
          <a:prstGeom prst="rect">
            <a:avLst/>
          </a:prstGeom>
        </p:spPr>
        <p:txBody>
          <a:bodyPr wrap="square">
            <a:spAutoFit/>
          </a:bodyPr>
          <a:lstStyle/>
          <a:p>
            <a:pPr algn="r"/>
            <a:r>
              <a:rPr lang="it-IT" sz="800"/>
              <a:t>overlying</a:t>
            </a:r>
            <a:endParaRPr lang="it-IT" sz="800">
              <a:latin typeface="IBM Plex Sans" panose="020B0503050203000203" pitchFamily="34" charset="0"/>
            </a:endParaRPr>
          </a:p>
        </p:txBody>
      </p:sp>
      <p:pic>
        <p:nvPicPr>
          <p:cNvPr id="29" name="Picture 28">
            <a:extLst>
              <a:ext uri="{FF2B5EF4-FFF2-40B4-BE49-F238E27FC236}">
                <a16:creationId xmlns:a16="http://schemas.microsoft.com/office/drawing/2014/main" id="{299AC544-9CAF-0C4E-9397-09A52581F504}"/>
              </a:ext>
            </a:extLst>
          </p:cNvPr>
          <p:cNvPicPr>
            <a:picLocks noChangeAspect="1"/>
          </p:cNvPicPr>
          <p:nvPr/>
        </p:nvPicPr>
        <p:blipFill>
          <a:blip r:embed="rId7"/>
          <a:stretch>
            <a:fillRect/>
          </a:stretch>
        </p:blipFill>
        <p:spPr>
          <a:xfrm>
            <a:off x="11269649" y="6786313"/>
            <a:ext cx="324312" cy="324312"/>
          </a:xfrm>
          <a:prstGeom prst="rect">
            <a:avLst/>
          </a:prstGeom>
        </p:spPr>
      </p:pic>
    </p:spTree>
    <p:extLst>
      <p:ext uri="{BB962C8B-B14F-4D97-AF65-F5344CB8AC3E}">
        <p14:creationId xmlns:p14="http://schemas.microsoft.com/office/powerpoint/2010/main" val="23810444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05D6AF9-806E-3C44-A959-35FBA82BA10F}"/>
              </a:ext>
            </a:extLst>
          </p:cNvPr>
          <p:cNvPicPr>
            <a:picLocks noChangeAspect="1"/>
          </p:cNvPicPr>
          <p:nvPr/>
        </p:nvPicPr>
        <p:blipFill>
          <a:blip r:embed="rId2"/>
          <a:stretch>
            <a:fillRect/>
          </a:stretch>
        </p:blipFill>
        <p:spPr>
          <a:xfrm>
            <a:off x="285079" y="2838648"/>
            <a:ext cx="4709159" cy="3228444"/>
          </a:xfrm>
          <a:prstGeom prst="rect">
            <a:avLst/>
          </a:prstGeom>
        </p:spPr>
      </p:pic>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Tests on real HW</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t>Run on real hardware</a:t>
            </a:r>
          </a:p>
        </p:txBody>
      </p:sp>
      <p:sp>
        <p:nvSpPr>
          <p:cNvPr id="8" name="Content Placeholder 6">
            <a:extLst>
              <a:ext uri="{FF2B5EF4-FFF2-40B4-BE49-F238E27FC236}">
                <a16:creationId xmlns:a16="http://schemas.microsoft.com/office/drawing/2014/main" id="{A4F55C59-9E8F-6E4E-BFAE-5B13E3D34585}"/>
              </a:ext>
            </a:extLst>
          </p:cNvPr>
          <p:cNvSpPr txBox="1">
            <a:spLocks/>
          </p:cNvSpPr>
          <p:nvPr/>
        </p:nvSpPr>
        <p:spPr>
          <a:xfrm>
            <a:off x="798903" y="2221899"/>
            <a:ext cx="3955978"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 nT=1</a:t>
            </a:r>
          </a:p>
        </p:txBody>
      </p:sp>
      <p:sp>
        <p:nvSpPr>
          <p:cNvPr id="9" name="Content Placeholder 6">
            <a:extLst>
              <a:ext uri="{FF2B5EF4-FFF2-40B4-BE49-F238E27FC236}">
                <a16:creationId xmlns:a16="http://schemas.microsoft.com/office/drawing/2014/main" id="{9FCCF6B5-C89F-F247-BFD9-D42E738BD305}"/>
              </a:ext>
            </a:extLst>
          </p:cNvPr>
          <p:cNvSpPr txBox="1">
            <a:spLocks/>
          </p:cNvSpPr>
          <p:nvPr/>
        </p:nvSpPr>
        <p:spPr>
          <a:xfrm>
            <a:off x="5690306" y="2221900"/>
            <a:ext cx="4114800"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 nT=1</a:t>
            </a:r>
          </a:p>
        </p:txBody>
      </p:sp>
      <p:sp>
        <p:nvSpPr>
          <p:cNvPr id="15" name="Rectangle 14">
            <a:extLst>
              <a:ext uri="{FF2B5EF4-FFF2-40B4-BE49-F238E27FC236}">
                <a16:creationId xmlns:a16="http://schemas.microsoft.com/office/drawing/2014/main" id="{CCF6A35C-3AB1-B841-8771-7EBB7A55CB35}"/>
              </a:ext>
            </a:extLst>
          </p:cNvPr>
          <p:cNvSpPr/>
          <p:nvPr/>
        </p:nvSpPr>
        <p:spPr>
          <a:xfrm>
            <a:off x="5676955" y="1760234"/>
            <a:ext cx="5171609" cy="461665"/>
          </a:xfrm>
          <a:prstGeom prst="rect">
            <a:avLst/>
          </a:prstGeom>
        </p:spPr>
        <p:txBody>
          <a:bodyPr wrap="none">
            <a:spAutoFit/>
          </a:bodyPr>
          <a:lstStyle/>
          <a:p>
            <a:r>
              <a:rPr lang="it-IT" sz="2400" b="1">
                <a:latin typeface="IBM Plex Sans" panose="020B0503050203000203" pitchFamily="34" charset="0"/>
              </a:rPr>
              <a:t>ibmq_5_yorktown - ibmqx2 v2.0.0</a:t>
            </a:r>
          </a:p>
        </p:txBody>
      </p:sp>
      <p:sp>
        <p:nvSpPr>
          <p:cNvPr id="16" name="Rectangle 15">
            <a:extLst>
              <a:ext uri="{FF2B5EF4-FFF2-40B4-BE49-F238E27FC236}">
                <a16:creationId xmlns:a16="http://schemas.microsoft.com/office/drawing/2014/main" id="{66F8E0FC-F058-9248-8634-F266A509DCB3}"/>
              </a:ext>
            </a:extLst>
          </p:cNvPr>
          <p:cNvSpPr/>
          <p:nvPr/>
        </p:nvSpPr>
        <p:spPr>
          <a:xfrm>
            <a:off x="798902" y="1760234"/>
            <a:ext cx="3451586" cy="461665"/>
          </a:xfrm>
          <a:prstGeom prst="rect">
            <a:avLst/>
          </a:prstGeom>
        </p:spPr>
        <p:txBody>
          <a:bodyPr wrap="none">
            <a:spAutoFit/>
          </a:bodyPr>
          <a:lstStyle/>
          <a:p>
            <a:r>
              <a:rPr lang="it-IT" sz="2400" b="1">
                <a:latin typeface="IBM Plex Sans" panose="020B0503050203000203" pitchFamily="34" charset="0"/>
              </a:rPr>
              <a:t>ibmq_qasm_simulator</a:t>
            </a:r>
          </a:p>
        </p:txBody>
      </p:sp>
      <p:pic>
        <p:nvPicPr>
          <p:cNvPr id="21" name="Picture 20">
            <a:extLst>
              <a:ext uri="{FF2B5EF4-FFF2-40B4-BE49-F238E27FC236}">
                <a16:creationId xmlns:a16="http://schemas.microsoft.com/office/drawing/2014/main" id="{48E44031-601B-9D42-B279-864864A5C718}"/>
              </a:ext>
            </a:extLst>
          </p:cNvPr>
          <p:cNvPicPr>
            <a:picLocks noChangeAspect="1"/>
          </p:cNvPicPr>
          <p:nvPr/>
        </p:nvPicPr>
        <p:blipFill>
          <a:blip r:embed="rId3"/>
          <a:stretch>
            <a:fillRect/>
          </a:stretch>
        </p:blipFill>
        <p:spPr>
          <a:xfrm>
            <a:off x="5256602" y="2851117"/>
            <a:ext cx="4709159" cy="3228444"/>
          </a:xfrm>
          <a:prstGeom prst="rect">
            <a:avLst/>
          </a:prstGeom>
        </p:spPr>
      </p:pic>
      <p:pic>
        <p:nvPicPr>
          <p:cNvPr id="22" name="Picture 21">
            <a:extLst>
              <a:ext uri="{FF2B5EF4-FFF2-40B4-BE49-F238E27FC236}">
                <a16:creationId xmlns:a16="http://schemas.microsoft.com/office/drawing/2014/main" id="{3AFAAC83-53BB-1F47-BD2B-4ED9F1912294}"/>
              </a:ext>
            </a:extLst>
          </p:cNvPr>
          <p:cNvPicPr>
            <a:picLocks noChangeAspect="1"/>
          </p:cNvPicPr>
          <p:nvPr/>
        </p:nvPicPr>
        <p:blipFill>
          <a:blip r:embed="rId4"/>
          <a:stretch>
            <a:fillRect/>
          </a:stretch>
        </p:blipFill>
        <p:spPr>
          <a:xfrm>
            <a:off x="10613967" y="2743393"/>
            <a:ext cx="3566160" cy="3443891"/>
          </a:xfrm>
          <a:prstGeom prst="rect">
            <a:avLst/>
          </a:prstGeom>
        </p:spPr>
      </p:pic>
      <p:sp>
        <p:nvSpPr>
          <p:cNvPr id="17" name="Rectangle 16">
            <a:extLst>
              <a:ext uri="{FF2B5EF4-FFF2-40B4-BE49-F238E27FC236}">
                <a16:creationId xmlns:a16="http://schemas.microsoft.com/office/drawing/2014/main" id="{A58E74B4-4FF6-6648-AC68-AC3A1FF7CE3E}"/>
              </a:ext>
            </a:extLst>
          </p:cNvPr>
          <p:cNvSpPr/>
          <p:nvPr/>
        </p:nvSpPr>
        <p:spPr>
          <a:xfrm>
            <a:off x="798903" y="5989320"/>
            <a:ext cx="4812407" cy="830997"/>
          </a:xfrm>
          <a:prstGeom prst="rect">
            <a:avLst/>
          </a:prstGeom>
        </p:spPr>
        <p:txBody>
          <a:bodyPr wrap="square">
            <a:spAutoFit/>
          </a:bodyPr>
          <a:lstStyle/>
          <a:p>
            <a:r>
              <a:rPr lang="it-IT" sz="1200" b="1">
                <a:latin typeface="IBM Plex Sans" panose="020B0503050203000203" pitchFamily="34" charset="0"/>
              </a:rPr>
              <a:t>NO TRANSPILING</a:t>
            </a:r>
          </a:p>
          <a:p>
            <a:r>
              <a:rPr lang="it-IT" sz="1200">
                <a:latin typeface="IBM Plex Sans" panose="020B0503050203000203" pitchFamily="34" charset="0"/>
              </a:rPr>
              <a:t>Circuit Depth: 16</a:t>
            </a:r>
          </a:p>
          <a:p>
            <a:r>
              <a:rPr lang="it-IT" sz="1200"/>
              <a:t>('cx', 12), ('rz', 10), ('ry', 8), ('rx', 8), ('u3', 2), ('measure', 1)</a:t>
            </a:r>
          </a:p>
          <a:p>
            <a:r>
              <a:rPr lang="it-IT" sz="1200">
                <a:latin typeface="IBM Plex Sans" panose="020B0503050203000203" pitchFamily="34" charset="0"/>
              </a:rPr>
              <a:t>Single: 29 – Double: 12</a:t>
            </a:r>
          </a:p>
        </p:txBody>
      </p:sp>
      <p:sp>
        <p:nvSpPr>
          <p:cNvPr id="18" name="Rectangle 17">
            <a:extLst>
              <a:ext uri="{FF2B5EF4-FFF2-40B4-BE49-F238E27FC236}">
                <a16:creationId xmlns:a16="http://schemas.microsoft.com/office/drawing/2014/main" id="{CB2FD782-8390-404C-BD93-6F425116172A}"/>
              </a:ext>
            </a:extLst>
          </p:cNvPr>
          <p:cNvSpPr/>
          <p:nvPr/>
        </p:nvSpPr>
        <p:spPr>
          <a:xfrm>
            <a:off x="5690305" y="5992639"/>
            <a:ext cx="4923529" cy="830997"/>
          </a:xfrm>
          <a:prstGeom prst="rect">
            <a:avLst/>
          </a:prstGeom>
        </p:spPr>
        <p:txBody>
          <a:bodyPr wrap="square">
            <a:spAutoFit/>
          </a:bodyPr>
          <a:lstStyle/>
          <a:p>
            <a:r>
              <a:rPr lang="it-IT" sz="1200" b="1">
                <a:latin typeface="IBM Plex Sans" panose="020B0503050203000203" pitchFamily="34" charset="0"/>
              </a:rPr>
              <a:t>NO TRANSPILING</a:t>
            </a:r>
          </a:p>
          <a:p>
            <a:r>
              <a:rPr lang="it-IT" sz="1200">
                <a:latin typeface="IBM Plex Sans" panose="020B0503050203000203" pitchFamily="34" charset="0"/>
              </a:rPr>
              <a:t>Circuit Depth: 16</a:t>
            </a:r>
          </a:p>
          <a:p>
            <a:r>
              <a:rPr lang="it-IT" sz="1200"/>
              <a:t>('cx', 12), ('rz', 10), ('ry', 8), ('rx', 8), ('u3', 2), ('measure', 1) </a:t>
            </a:r>
          </a:p>
          <a:p>
            <a:r>
              <a:rPr lang="it-IT" sz="1200">
                <a:latin typeface="IBM Plex Sans" panose="020B0503050203000203" pitchFamily="34" charset="0"/>
              </a:rPr>
              <a:t>Single: 29 – Double: 12</a:t>
            </a:r>
          </a:p>
        </p:txBody>
      </p:sp>
      <p:sp>
        <p:nvSpPr>
          <p:cNvPr id="19" name="Rectangle 18">
            <a:extLst>
              <a:ext uri="{FF2B5EF4-FFF2-40B4-BE49-F238E27FC236}">
                <a16:creationId xmlns:a16="http://schemas.microsoft.com/office/drawing/2014/main" id="{2C556305-B6CA-124E-B464-855D6C9EEAC9}"/>
              </a:ext>
            </a:extLst>
          </p:cNvPr>
          <p:cNvSpPr/>
          <p:nvPr/>
        </p:nvSpPr>
        <p:spPr>
          <a:xfrm>
            <a:off x="805830" y="6949440"/>
            <a:ext cx="4812407" cy="830997"/>
          </a:xfrm>
          <a:prstGeom prst="rect">
            <a:avLst/>
          </a:prstGeom>
        </p:spPr>
        <p:txBody>
          <a:bodyPr wrap="square">
            <a:spAutoFit/>
          </a:bodyPr>
          <a:lstStyle/>
          <a:p>
            <a:r>
              <a:rPr lang="it-IT" sz="1200" b="1">
                <a:latin typeface="IBM Plex Sans" panose="020B0503050203000203" pitchFamily="34" charset="0"/>
              </a:rPr>
              <a:t>TRANSPILED LEVEL 3 </a:t>
            </a:r>
          </a:p>
          <a:p>
            <a:r>
              <a:rPr lang="it-IT" sz="1200">
                <a:latin typeface="IBM Plex Sans" panose="020B0503050203000203" pitchFamily="34" charset="0"/>
              </a:rPr>
              <a:t>Circuit Depth: 13</a:t>
            </a:r>
          </a:p>
          <a:p>
            <a:r>
              <a:rPr lang="it-IT" sz="1200"/>
              <a:t>('u3', 21), ('cx', 12), ('measure', 1) </a:t>
            </a:r>
          </a:p>
          <a:p>
            <a:r>
              <a:rPr lang="it-IT" sz="1200">
                <a:latin typeface="IBM Plex Sans" panose="020B0503050203000203" pitchFamily="34" charset="0"/>
              </a:rPr>
              <a:t>Single: 22 – Double: 12</a:t>
            </a:r>
          </a:p>
        </p:txBody>
      </p:sp>
      <p:sp>
        <p:nvSpPr>
          <p:cNvPr id="23" name="Rectangle 22">
            <a:extLst>
              <a:ext uri="{FF2B5EF4-FFF2-40B4-BE49-F238E27FC236}">
                <a16:creationId xmlns:a16="http://schemas.microsoft.com/office/drawing/2014/main" id="{49E75CC1-8825-DF44-853A-F295190DED97}"/>
              </a:ext>
            </a:extLst>
          </p:cNvPr>
          <p:cNvSpPr/>
          <p:nvPr/>
        </p:nvSpPr>
        <p:spPr>
          <a:xfrm>
            <a:off x="5676955" y="6943622"/>
            <a:ext cx="4812407" cy="830997"/>
          </a:xfrm>
          <a:prstGeom prst="rect">
            <a:avLst/>
          </a:prstGeom>
        </p:spPr>
        <p:txBody>
          <a:bodyPr wrap="square">
            <a:spAutoFit/>
          </a:bodyPr>
          <a:lstStyle/>
          <a:p>
            <a:r>
              <a:rPr lang="it-IT" sz="1200" b="1">
                <a:latin typeface="IBM Plex Sans" panose="020B0503050203000203" pitchFamily="34" charset="0"/>
              </a:rPr>
              <a:t>TRANSPILED LEVEL 3 </a:t>
            </a:r>
          </a:p>
          <a:p>
            <a:r>
              <a:rPr lang="it-IT" sz="1200">
                <a:latin typeface="IBM Plex Sans" panose="020B0503050203000203" pitchFamily="34" charset="0"/>
              </a:rPr>
              <a:t>Circuit Depth: 13</a:t>
            </a:r>
          </a:p>
          <a:p>
            <a:r>
              <a:rPr lang="it-IT" sz="1200"/>
              <a:t>('u3', 21), ('cx', 12), ('measure', 1) </a:t>
            </a:r>
          </a:p>
          <a:p>
            <a:r>
              <a:rPr lang="it-IT" sz="1200">
                <a:latin typeface="IBM Plex Sans" panose="020B0503050203000203" pitchFamily="34" charset="0"/>
              </a:rPr>
              <a:t>Single: 22 – Double: 12</a:t>
            </a:r>
          </a:p>
        </p:txBody>
      </p:sp>
      <p:sp>
        <p:nvSpPr>
          <p:cNvPr id="24" name="Right Arrow 23">
            <a:extLst>
              <a:ext uri="{FF2B5EF4-FFF2-40B4-BE49-F238E27FC236}">
                <a16:creationId xmlns:a16="http://schemas.microsoft.com/office/drawing/2014/main" id="{B9409B77-9F67-7143-8257-AFF0BB604492}"/>
              </a:ext>
            </a:extLst>
          </p:cNvPr>
          <p:cNvSpPr/>
          <p:nvPr/>
        </p:nvSpPr>
        <p:spPr>
          <a:xfrm rot="8643859">
            <a:off x="3724389" y="3167004"/>
            <a:ext cx="395637" cy="17649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25" name="Rectangle 24">
            <a:extLst>
              <a:ext uri="{FF2B5EF4-FFF2-40B4-BE49-F238E27FC236}">
                <a16:creationId xmlns:a16="http://schemas.microsoft.com/office/drawing/2014/main" id="{F4E0BCA1-A7A5-2F42-B3B1-3C058D844E5F}"/>
              </a:ext>
            </a:extLst>
          </p:cNvPr>
          <p:cNvSpPr/>
          <p:nvPr/>
        </p:nvSpPr>
        <p:spPr>
          <a:xfrm>
            <a:off x="4069080" y="2984956"/>
            <a:ext cx="855496" cy="215444"/>
          </a:xfrm>
          <a:prstGeom prst="rect">
            <a:avLst/>
          </a:prstGeom>
        </p:spPr>
        <p:txBody>
          <a:bodyPr wrap="square">
            <a:spAutoFit/>
          </a:bodyPr>
          <a:lstStyle/>
          <a:p>
            <a:r>
              <a:rPr lang="it-IT" sz="800"/>
              <a:t>corrected bug</a:t>
            </a:r>
            <a:endParaRPr lang="it-IT" sz="800">
              <a:latin typeface="IBM Plex Sans" panose="020B0503050203000203" pitchFamily="34" charset="0"/>
            </a:endParaRPr>
          </a:p>
        </p:txBody>
      </p:sp>
    </p:spTree>
    <p:extLst>
      <p:ext uri="{BB962C8B-B14F-4D97-AF65-F5344CB8AC3E}">
        <p14:creationId xmlns:p14="http://schemas.microsoft.com/office/powerpoint/2010/main" val="22741035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C6DC0F-20CB-8642-89F2-B39B771D84CC}"/>
              </a:ext>
            </a:extLst>
          </p:cNvPr>
          <p:cNvSpPr>
            <a:spLocks noGrp="1"/>
          </p:cNvSpPr>
          <p:nvPr>
            <p:ph type="body" sz="quarter" idx="11"/>
          </p:nvPr>
        </p:nvSpPr>
        <p:spPr/>
        <p:txBody>
          <a:bodyPr/>
          <a:lstStyle/>
          <a:p>
            <a:r>
              <a:rPr lang="it-IT"/>
              <a:t>Optimization tests</a:t>
            </a:r>
          </a:p>
        </p:txBody>
      </p:sp>
      <p:sp>
        <p:nvSpPr>
          <p:cNvPr id="3" name="Title 2">
            <a:extLst>
              <a:ext uri="{FF2B5EF4-FFF2-40B4-BE49-F238E27FC236}">
                <a16:creationId xmlns:a16="http://schemas.microsoft.com/office/drawing/2014/main" id="{C185E944-B7E2-D843-9010-83D182066E49}"/>
              </a:ext>
            </a:extLst>
          </p:cNvPr>
          <p:cNvSpPr>
            <a:spLocks noGrp="1"/>
          </p:cNvSpPr>
          <p:nvPr>
            <p:ph type="title"/>
          </p:nvPr>
        </p:nvSpPr>
        <p:spPr/>
        <p:txBody>
          <a:bodyPr/>
          <a:lstStyle/>
          <a:p>
            <a:r>
              <a:rPr lang="it-IT"/>
              <a:t>Used qubit vs processor topology</a:t>
            </a:r>
          </a:p>
        </p:txBody>
      </p:sp>
      <p:sp>
        <p:nvSpPr>
          <p:cNvPr id="4" name="Content Placeholder 5">
            <a:extLst>
              <a:ext uri="{FF2B5EF4-FFF2-40B4-BE49-F238E27FC236}">
                <a16:creationId xmlns:a16="http://schemas.microsoft.com/office/drawing/2014/main" id="{A04746C6-633F-E74A-9485-A63E86B7D736}"/>
              </a:ext>
            </a:extLst>
          </p:cNvPr>
          <p:cNvSpPr txBox="1">
            <a:spLocks/>
          </p:cNvSpPr>
          <p:nvPr/>
        </p:nvSpPr>
        <p:spPr>
          <a:xfrm>
            <a:off x="457200" y="1920240"/>
            <a:ext cx="13258800" cy="182880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endParaRPr lang="it-IT" sz="1800">
              <a:solidFill>
                <a:srgbClr val="000000"/>
              </a:solidFill>
              <a:latin typeface="Helvetica Neue" panose="02000503000000020004" pitchFamily="2" charset="0"/>
            </a:endParaRPr>
          </a:p>
        </p:txBody>
      </p:sp>
      <p:sp>
        <p:nvSpPr>
          <p:cNvPr id="5" name="Rectangle 4">
            <a:extLst>
              <a:ext uri="{FF2B5EF4-FFF2-40B4-BE49-F238E27FC236}">
                <a16:creationId xmlns:a16="http://schemas.microsoft.com/office/drawing/2014/main" id="{00FC9509-B9CB-5949-8191-61FAD0DAE9B0}"/>
              </a:ext>
            </a:extLst>
          </p:cNvPr>
          <p:cNvSpPr/>
          <p:nvPr/>
        </p:nvSpPr>
        <p:spPr>
          <a:xfrm>
            <a:off x="457200" y="7574220"/>
            <a:ext cx="9326880" cy="261610"/>
          </a:xfrm>
          <a:prstGeom prst="rect">
            <a:avLst/>
          </a:prstGeom>
        </p:spPr>
        <p:txBody>
          <a:bodyPr wrap="square">
            <a:spAutoFit/>
          </a:bodyPr>
          <a:lstStyle/>
          <a:p>
            <a:r>
              <a:rPr lang="it-IT" sz="1050">
                <a:latin typeface="IBM Plex Sans" panose="020B0503050203000203" pitchFamily="34" charset="0"/>
                <a:hlinkClick r:id="rId2"/>
              </a:rPr>
              <a:t>https://github.com/Qiskit/qiskit-iqx-tutorials/blob/master/qiskit/fundamentals/5_using_the_transpiler.ipynb</a:t>
            </a:r>
            <a:endParaRPr lang="it-IT" sz="1050">
              <a:latin typeface="IBM Plex Sans" panose="020B0503050203000203" pitchFamily="34" charset="0"/>
            </a:endParaRPr>
          </a:p>
        </p:txBody>
      </p:sp>
      <p:sp>
        <p:nvSpPr>
          <p:cNvPr id="12" name="Content Placeholder 5">
            <a:extLst>
              <a:ext uri="{FF2B5EF4-FFF2-40B4-BE49-F238E27FC236}">
                <a16:creationId xmlns:a16="http://schemas.microsoft.com/office/drawing/2014/main" id="{6D4F1262-3C61-AC41-9173-DB64D37BCF34}"/>
              </a:ext>
            </a:extLst>
          </p:cNvPr>
          <p:cNvSpPr txBox="1">
            <a:spLocks/>
          </p:cNvSpPr>
          <p:nvPr/>
        </p:nvSpPr>
        <p:spPr>
          <a:xfrm>
            <a:off x="457200" y="1920240"/>
            <a:ext cx="13258800" cy="182880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b="1"/>
              <a:t>Specifying an Initial Layout</a:t>
            </a:r>
          </a:p>
          <a:p>
            <a:r>
              <a:rPr lang="it-IT"/>
              <a:t>It is completely possible to specify your own initial layout. To do so we can pass a list of integers to </a:t>
            </a:r>
            <a:r>
              <a:rPr lang="it-IT" sz="1800"/>
              <a:t>transpile</a:t>
            </a:r>
            <a:r>
              <a:rPr lang="it-IT"/>
              <a:t> via the </a:t>
            </a:r>
            <a:r>
              <a:rPr lang="it-IT" sz="1800"/>
              <a:t>initial_layout</a:t>
            </a:r>
            <a:r>
              <a:rPr lang="it-IT"/>
              <a:t> keyword argument, where the index labels the virtual qubit in the circuit and the corresponding value is the label for the physical qubit to map onto.</a:t>
            </a:r>
            <a:endParaRPr lang="it-IT" sz="1800">
              <a:solidFill>
                <a:schemeClr val="tx1">
                  <a:lumMod val="50000"/>
                  <a:lumOff val="50000"/>
                </a:schemeClr>
              </a:solidFill>
            </a:endParaRPr>
          </a:p>
        </p:txBody>
      </p:sp>
      <p:sp>
        <p:nvSpPr>
          <p:cNvPr id="6" name="Rectangle 5">
            <a:extLst>
              <a:ext uri="{FF2B5EF4-FFF2-40B4-BE49-F238E27FC236}">
                <a16:creationId xmlns:a16="http://schemas.microsoft.com/office/drawing/2014/main" id="{B29A5836-3650-4749-8B66-979B301327F8}"/>
              </a:ext>
            </a:extLst>
          </p:cNvPr>
          <p:cNvSpPr/>
          <p:nvPr/>
        </p:nvSpPr>
        <p:spPr>
          <a:xfrm>
            <a:off x="457200" y="4228992"/>
            <a:ext cx="10698480" cy="2554545"/>
          </a:xfrm>
          <a:prstGeom prst="rect">
            <a:avLst/>
          </a:prstGeom>
        </p:spPr>
        <p:txBody>
          <a:bodyPr wrap="square">
            <a:spAutoFit/>
          </a:bodyPr>
          <a:lstStyle/>
          <a:p>
            <a:r>
              <a:rPr lang="it-IT" sz="2000">
                <a:solidFill>
                  <a:srgbClr val="408080"/>
                </a:solidFill>
                <a:effectLst/>
                <a:latin typeface="IBM Plex Sans Thin" panose="020B0203050203000203" pitchFamily="34" charset="0"/>
              </a:rPr>
              <a:t># Virtual -&gt; physical</a:t>
            </a:r>
            <a:r>
              <a:rPr lang="it-IT" sz="2000">
                <a:latin typeface="IBM Plex Sans Thin" panose="020B0203050203000203" pitchFamily="34" charset="0"/>
              </a:rPr>
              <a:t> </a:t>
            </a:r>
          </a:p>
          <a:p>
            <a:r>
              <a:rPr lang="it-IT" sz="2000">
                <a:solidFill>
                  <a:srgbClr val="408080"/>
                </a:solidFill>
                <a:effectLst/>
                <a:latin typeface="IBM Plex Sans Thin" panose="020B0203050203000203" pitchFamily="34" charset="0"/>
              </a:rPr>
              <a:t># 0 -&gt; 11</a:t>
            </a:r>
            <a:r>
              <a:rPr lang="it-IT" sz="2000">
                <a:latin typeface="IBM Plex Sans Thin" panose="020B0203050203000203" pitchFamily="34" charset="0"/>
              </a:rPr>
              <a:t> </a:t>
            </a:r>
          </a:p>
          <a:p>
            <a:r>
              <a:rPr lang="it-IT" sz="2000">
                <a:solidFill>
                  <a:srgbClr val="408080"/>
                </a:solidFill>
                <a:effectLst/>
                <a:latin typeface="IBM Plex Sans Thin" panose="020B0203050203000203" pitchFamily="34" charset="0"/>
              </a:rPr>
              <a:t># 1 -&gt; 12</a:t>
            </a:r>
            <a:r>
              <a:rPr lang="it-IT" sz="2000">
                <a:latin typeface="IBM Plex Sans Thin" panose="020B0203050203000203" pitchFamily="34" charset="0"/>
              </a:rPr>
              <a:t> </a:t>
            </a:r>
          </a:p>
          <a:p>
            <a:r>
              <a:rPr lang="it-IT" sz="2000">
                <a:solidFill>
                  <a:srgbClr val="408080"/>
                </a:solidFill>
                <a:effectLst/>
                <a:latin typeface="IBM Plex Sans Thin" panose="020B0203050203000203" pitchFamily="34" charset="0"/>
              </a:rPr>
              <a:t># 2 -&gt; 10</a:t>
            </a:r>
            <a:r>
              <a:rPr lang="it-IT" sz="2000">
                <a:latin typeface="IBM Plex Sans Thin" panose="020B0203050203000203" pitchFamily="34" charset="0"/>
              </a:rPr>
              <a:t> </a:t>
            </a:r>
          </a:p>
          <a:p>
            <a:r>
              <a:rPr lang="it-IT" sz="2000">
                <a:solidFill>
                  <a:srgbClr val="408080"/>
                </a:solidFill>
                <a:effectLst/>
                <a:latin typeface="IBM Plex Sans Thin" panose="020B0203050203000203" pitchFamily="34" charset="0"/>
              </a:rPr>
              <a:t># 3 -&gt; 2</a:t>
            </a:r>
            <a:r>
              <a:rPr lang="it-IT" sz="2000">
                <a:latin typeface="IBM Plex Sans Thin" panose="020B0203050203000203" pitchFamily="34" charset="0"/>
              </a:rPr>
              <a:t> </a:t>
            </a:r>
          </a:p>
          <a:p>
            <a:r>
              <a:rPr lang="it-IT" sz="2000">
                <a:solidFill>
                  <a:srgbClr val="408080"/>
                </a:solidFill>
                <a:effectLst/>
                <a:latin typeface="IBM Plex Sans Thin" panose="020B0203050203000203" pitchFamily="34" charset="0"/>
              </a:rPr>
              <a:t># 4 -&gt; 4</a:t>
            </a:r>
            <a:r>
              <a:rPr lang="it-IT" sz="2000">
                <a:latin typeface="IBM Plex Sans Thin" panose="020B0203050203000203" pitchFamily="34" charset="0"/>
              </a:rPr>
              <a:t> </a:t>
            </a:r>
          </a:p>
          <a:p>
            <a:endParaRPr lang="it-IT" sz="2000">
              <a:effectLst/>
              <a:latin typeface="IBM Plex Sans Thin" panose="020B0203050203000203" pitchFamily="34" charset="0"/>
            </a:endParaRPr>
          </a:p>
          <a:p>
            <a:r>
              <a:rPr lang="it-IT" sz="2000">
                <a:effectLst/>
                <a:latin typeface="IBM Plex Sans Thin" panose="020B0203050203000203" pitchFamily="34" charset="0"/>
              </a:rPr>
              <a:t>circ_tran</a:t>
            </a:r>
            <a:r>
              <a:rPr lang="it-IT" sz="2000">
                <a:latin typeface="IBM Plex Sans Thin" panose="020B0203050203000203" pitchFamily="34" charset="0"/>
              </a:rPr>
              <a:t> </a:t>
            </a:r>
            <a:r>
              <a:rPr lang="it-IT" sz="2000">
                <a:solidFill>
                  <a:srgbClr val="666666"/>
                </a:solidFill>
                <a:effectLst/>
                <a:latin typeface="IBM Plex Sans Thin" panose="020B0203050203000203" pitchFamily="34" charset="0"/>
              </a:rPr>
              <a:t>=</a:t>
            </a:r>
            <a:r>
              <a:rPr lang="it-IT" sz="2000">
                <a:latin typeface="IBM Plex Sans Thin" panose="020B0203050203000203" pitchFamily="34" charset="0"/>
              </a:rPr>
              <a:t> </a:t>
            </a:r>
            <a:r>
              <a:rPr lang="it-IT" sz="2000">
                <a:effectLst/>
                <a:latin typeface="IBM Plex Sans Thin" panose="020B0203050203000203" pitchFamily="34" charset="0"/>
              </a:rPr>
              <a:t>transpile(circ,</a:t>
            </a:r>
            <a:r>
              <a:rPr lang="it-IT" sz="2000">
                <a:latin typeface="IBM Plex Sans Thin" panose="020B0203050203000203" pitchFamily="34" charset="0"/>
              </a:rPr>
              <a:t> </a:t>
            </a:r>
            <a:r>
              <a:rPr lang="it-IT" sz="2000">
                <a:effectLst/>
                <a:latin typeface="IBM Plex Sans Thin" panose="020B0203050203000203" pitchFamily="34" charset="0"/>
              </a:rPr>
              <a:t>backend,</a:t>
            </a:r>
            <a:r>
              <a:rPr lang="it-IT" sz="2000">
                <a:latin typeface="IBM Plex Sans Thin" panose="020B0203050203000203" pitchFamily="34" charset="0"/>
              </a:rPr>
              <a:t> </a:t>
            </a:r>
            <a:r>
              <a:rPr lang="it-IT" sz="2000">
                <a:effectLst/>
                <a:latin typeface="IBM Plex Sans Thin" panose="020B0203050203000203" pitchFamily="34" charset="0"/>
              </a:rPr>
              <a:t>initial_layout</a:t>
            </a:r>
            <a:r>
              <a:rPr lang="it-IT" sz="2000">
                <a:solidFill>
                  <a:srgbClr val="666666"/>
                </a:solidFill>
                <a:effectLst/>
                <a:latin typeface="IBM Plex Sans Thin" panose="020B0203050203000203" pitchFamily="34" charset="0"/>
              </a:rPr>
              <a:t>=</a:t>
            </a:r>
            <a:r>
              <a:rPr lang="it-IT" sz="2000">
                <a:effectLst/>
                <a:latin typeface="IBM Plex Sans Thin" panose="020B0203050203000203" pitchFamily="34" charset="0"/>
              </a:rPr>
              <a:t>[</a:t>
            </a:r>
            <a:r>
              <a:rPr lang="it-IT" sz="2000">
                <a:solidFill>
                  <a:srgbClr val="666666"/>
                </a:solidFill>
                <a:effectLst/>
                <a:latin typeface="IBM Plex Sans Thin" panose="020B0203050203000203" pitchFamily="34" charset="0"/>
              </a:rPr>
              <a:t>11</a:t>
            </a:r>
            <a:r>
              <a:rPr lang="it-IT" sz="2000">
                <a:effectLst/>
                <a:latin typeface="IBM Plex Sans Thin" panose="020B0203050203000203" pitchFamily="34" charset="0"/>
              </a:rPr>
              <a:t>,</a:t>
            </a:r>
            <a:r>
              <a:rPr lang="it-IT" sz="2000">
                <a:solidFill>
                  <a:srgbClr val="666666"/>
                </a:solidFill>
                <a:effectLst/>
                <a:latin typeface="IBM Plex Sans Thin" panose="020B0203050203000203" pitchFamily="34" charset="0"/>
              </a:rPr>
              <a:t>12</a:t>
            </a:r>
            <a:r>
              <a:rPr lang="it-IT" sz="2000">
                <a:effectLst/>
                <a:latin typeface="IBM Plex Sans Thin" panose="020B0203050203000203" pitchFamily="34" charset="0"/>
              </a:rPr>
              <a:t>,</a:t>
            </a:r>
            <a:r>
              <a:rPr lang="it-IT" sz="2000">
                <a:solidFill>
                  <a:srgbClr val="666666"/>
                </a:solidFill>
                <a:effectLst/>
                <a:latin typeface="IBM Plex Sans Thin" panose="020B0203050203000203" pitchFamily="34" charset="0"/>
              </a:rPr>
              <a:t>10</a:t>
            </a:r>
            <a:r>
              <a:rPr lang="it-IT" sz="2000">
                <a:effectLst/>
                <a:latin typeface="IBM Plex Sans Thin" panose="020B0203050203000203" pitchFamily="34" charset="0"/>
              </a:rPr>
              <a:t>,</a:t>
            </a:r>
            <a:r>
              <a:rPr lang="it-IT" sz="2000">
                <a:solidFill>
                  <a:srgbClr val="666666"/>
                </a:solidFill>
                <a:effectLst/>
                <a:latin typeface="IBM Plex Sans Thin" panose="020B0203050203000203" pitchFamily="34" charset="0"/>
              </a:rPr>
              <a:t>2</a:t>
            </a:r>
            <a:r>
              <a:rPr lang="it-IT" sz="2000">
                <a:effectLst/>
                <a:latin typeface="IBM Plex Sans Thin" panose="020B0203050203000203" pitchFamily="34" charset="0"/>
              </a:rPr>
              <a:t>,</a:t>
            </a:r>
            <a:r>
              <a:rPr lang="it-IT" sz="2000">
                <a:solidFill>
                  <a:srgbClr val="666666"/>
                </a:solidFill>
                <a:effectLst/>
                <a:latin typeface="IBM Plex Sans Thin" panose="020B0203050203000203" pitchFamily="34" charset="0"/>
              </a:rPr>
              <a:t>4</a:t>
            </a:r>
            <a:r>
              <a:rPr lang="it-IT" sz="2000">
                <a:effectLst/>
                <a:latin typeface="IBM Plex Sans Thin" panose="020B0203050203000203" pitchFamily="34" charset="0"/>
              </a:rPr>
              <a:t>])</a:t>
            </a:r>
            <a:endParaRPr lang="it-IT" sz="2000">
              <a:latin typeface="IBM Plex Sans Thin" panose="020B0203050203000203" pitchFamily="34" charset="0"/>
            </a:endParaRPr>
          </a:p>
        </p:txBody>
      </p:sp>
      <p:sp>
        <p:nvSpPr>
          <p:cNvPr id="13" name="Rectangle 12">
            <a:extLst>
              <a:ext uri="{FF2B5EF4-FFF2-40B4-BE49-F238E27FC236}">
                <a16:creationId xmlns:a16="http://schemas.microsoft.com/office/drawing/2014/main" id="{E10D2224-CC5B-A546-8FAF-0C6D40D8EC5A}"/>
              </a:ext>
            </a:extLst>
          </p:cNvPr>
          <p:cNvSpPr/>
          <p:nvPr/>
        </p:nvSpPr>
        <p:spPr>
          <a:xfrm>
            <a:off x="8595360" y="6321872"/>
            <a:ext cx="3431079" cy="461665"/>
          </a:xfrm>
          <a:prstGeom prst="rect">
            <a:avLst/>
          </a:prstGeom>
          <a:noFill/>
        </p:spPr>
        <p:txBody>
          <a:bodyPr wrap="square" lIns="91440" tIns="45720" rIns="91440" bIns="45720">
            <a:spAutoFit/>
          </a:bodyPr>
          <a:lstStyle/>
          <a:p>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Force own layout</a:t>
            </a:r>
          </a:p>
        </p:txBody>
      </p:sp>
    </p:spTree>
    <p:extLst>
      <p:ext uri="{BB962C8B-B14F-4D97-AF65-F5344CB8AC3E}">
        <p14:creationId xmlns:p14="http://schemas.microsoft.com/office/powerpoint/2010/main" val="21275887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69EAC60F-001E-B846-AD0F-4635B4826F5A}"/>
              </a:ext>
            </a:extLst>
          </p:cNvPr>
          <p:cNvPicPr>
            <a:picLocks noChangeAspect="1"/>
          </p:cNvPicPr>
          <p:nvPr/>
        </p:nvPicPr>
        <p:blipFill>
          <a:blip r:embed="rId2"/>
          <a:stretch>
            <a:fillRect/>
          </a:stretch>
        </p:blipFill>
        <p:spPr>
          <a:xfrm>
            <a:off x="8550843" y="5281033"/>
            <a:ext cx="3921752" cy="2594990"/>
          </a:xfrm>
          <a:prstGeom prst="rect">
            <a:avLst/>
          </a:prstGeom>
        </p:spPr>
      </p:pic>
      <p:pic>
        <p:nvPicPr>
          <p:cNvPr id="49" name="Picture 48">
            <a:extLst>
              <a:ext uri="{FF2B5EF4-FFF2-40B4-BE49-F238E27FC236}">
                <a16:creationId xmlns:a16="http://schemas.microsoft.com/office/drawing/2014/main" id="{A498CCE6-1BD5-C141-8EBC-8645BD936B57}"/>
              </a:ext>
            </a:extLst>
          </p:cNvPr>
          <p:cNvPicPr>
            <a:picLocks noChangeAspect="1"/>
          </p:cNvPicPr>
          <p:nvPr/>
        </p:nvPicPr>
        <p:blipFill>
          <a:blip r:embed="rId3"/>
          <a:stretch>
            <a:fillRect/>
          </a:stretch>
        </p:blipFill>
        <p:spPr>
          <a:xfrm>
            <a:off x="8686782" y="2753870"/>
            <a:ext cx="3819473" cy="2618505"/>
          </a:xfrm>
          <a:prstGeom prst="rect">
            <a:avLst/>
          </a:prstGeom>
        </p:spPr>
      </p:pic>
      <p:pic>
        <p:nvPicPr>
          <p:cNvPr id="25" name="Picture 24">
            <a:extLst>
              <a:ext uri="{FF2B5EF4-FFF2-40B4-BE49-F238E27FC236}">
                <a16:creationId xmlns:a16="http://schemas.microsoft.com/office/drawing/2014/main" id="{3E0F29F5-9D29-0844-9A75-BD05F9CCC356}"/>
              </a:ext>
            </a:extLst>
          </p:cNvPr>
          <p:cNvPicPr>
            <a:picLocks noChangeAspect="1"/>
          </p:cNvPicPr>
          <p:nvPr/>
        </p:nvPicPr>
        <p:blipFill>
          <a:blip r:embed="rId4"/>
          <a:stretch>
            <a:fillRect/>
          </a:stretch>
        </p:blipFill>
        <p:spPr>
          <a:xfrm>
            <a:off x="397532" y="2753871"/>
            <a:ext cx="3819473" cy="2618505"/>
          </a:xfrm>
          <a:prstGeom prst="rect">
            <a:avLst/>
          </a:prstGeom>
        </p:spPr>
      </p:pic>
      <p:pic>
        <p:nvPicPr>
          <p:cNvPr id="26" name="Picture 25">
            <a:extLst>
              <a:ext uri="{FF2B5EF4-FFF2-40B4-BE49-F238E27FC236}">
                <a16:creationId xmlns:a16="http://schemas.microsoft.com/office/drawing/2014/main" id="{A3877550-2230-9A46-8BE6-221B122D47FE}"/>
              </a:ext>
            </a:extLst>
          </p:cNvPr>
          <p:cNvPicPr>
            <a:picLocks noChangeAspect="1"/>
          </p:cNvPicPr>
          <p:nvPr/>
        </p:nvPicPr>
        <p:blipFill>
          <a:blip r:embed="rId5"/>
          <a:stretch>
            <a:fillRect/>
          </a:stretch>
        </p:blipFill>
        <p:spPr>
          <a:xfrm>
            <a:off x="259715" y="5291055"/>
            <a:ext cx="3957290" cy="2618505"/>
          </a:xfrm>
          <a:prstGeom prst="rect">
            <a:avLst/>
          </a:prstGeom>
        </p:spPr>
      </p:pic>
      <p:pic>
        <p:nvPicPr>
          <p:cNvPr id="3" name="Picture 2">
            <a:extLst>
              <a:ext uri="{FF2B5EF4-FFF2-40B4-BE49-F238E27FC236}">
                <a16:creationId xmlns:a16="http://schemas.microsoft.com/office/drawing/2014/main" id="{F2F37FDE-C5ED-0B4D-B2E7-9E5109A18AA1}"/>
              </a:ext>
            </a:extLst>
          </p:cNvPr>
          <p:cNvPicPr>
            <a:picLocks noChangeAspect="1"/>
          </p:cNvPicPr>
          <p:nvPr/>
        </p:nvPicPr>
        <p:blipFill>
          <a:blip r:embed="rId6"/>
          <a:stretch>
            <a:fillRect/>
          </a:stretch>
        </p:blipFill>
        <p:spPr>
          <a:xfrm>
            <a:off x="4650029" y="2753870"/>
            <a:ext cx="3819475" cy="2618506"/>
          </a:xfrm>
          <a:prstGeom prst="rect">
            <a:avLst/>
          </a:prstGeom>
        </p:spPr>
      </p:pic>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Optimization tests</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t>Gates characterization: Rx</a:t>
            </a:r>
          </a:p>
        </p:txBody>
      </p:sp>
      <p:sp>
        <p:nvSpPr>
          <p:cNvPr id="15" name="Rectangle 14">
            <a:extLst>
              <a:ext uri="{FF2B5EF4-FFF2-40B4-BE49-F238E27FC236}">
                <a16:creationId xmlns:a16="http://schemas.microsoft.com/office/drawing/2014/main" id="{CCF6A35C-3AB1-B841-8771-7EBB7A55CB35}"/>
              </a:ext>
            </a:extLst>
          </p:cNvPr>
          <p:cNvSpPr/>
          <p:nvPr/>
        </p:nvSpPr>
        <p:spPr>
          <a:xfrm>
            <a:off x="4969413" y="1760234"/>
            <a:ext cx="3581430" cy="461665"/>
          </a:xfrm>
          <a:prstGeom prst="rect">
            <a:avLst/>
          </a:prstGeom>
        </p:spPr>
        <p:txBody>
          <a:bodyPr wrap="none">
            <a:spAutoFit/>
          </a:bodyPr>
          <a:lstStyle/>
          <a:p>
            <a:r>
              <a:rPr lang="it-IT" sz="2400" b="1">
                <a:latin typeface="IBM Plex Sans" panose="020B0503050203000203" pitchFamily="34" charset="0"/>
              </a:rPr>
              <a:t>ibmq_burlington v1.1.4</a:t>
            </a:r>
          </a:p>
        </p:txBody>
      </p:sp>
      <p:sp>
        <p:nvSpPr>
          <p:cNvPr id="16" name="Rectangle 15">
            <a:extLst>
              <a:ext uri="{FF2B5EF4-FFF2-40B4-BE49-F238E27FC236}">
                <a16:creationId xmlns:a16="http://schemas.microsoft.com/office/drawing/2014/main" id="{66F8E0FC-F058-9248-8634-F266A509DCB3}"/>
              </a:ext>
            </a:extLst>
          </p:cNvPr>
          <p:cNvSpPr/>
          <p:nvPr/>
        </p:nvSpPr>
        <p:spPr>
          <a:xfrm>
            <a:off x="798902" y="1760234"/>
            <a:ext cx="3451586" cy="461665"/>
          </a:xfrm>
          <a:prstGeom prst="rect">
            <a:avLst/>
          </a:prstGeom>
        </p:spPr>
        <p:txBody>
          <a:bodyPr wrap="none">
            <a:spAutoFit/>
          </a:bodyPr>
          <a:lstStyle/>
          <a:p>
            <a:r>
              <a:rPr lang="it-IT" sz="2400" b="1">
                <a:latin typeface="IBM Plex Sans" panose="020B0503050203000203" pitchFamily="34" charset="0"/>
              </a:rPr>
              <a:t>ibmq_qasm_simulator</a:t>
            </a:r>
          </a:p>
        </p:txBody>
      </p:sp>
      <p:sp>
        <p:nvSpPr>
          <p:cNvPr id="19" name="Rectangle 18">
            <a:extLst>
              <a:ext uri="{FF2B5EF4-FFF2-40B4-BE49-F238E27FC236}">
                <a16:creationId xmlns:a16="http://schemas.microsoft.com/office/drawing/2014/main" id="{F4598567-80F4-A54C-868C-9BC64FE80742}"/>
              </a:ext>
            </a:extLst>
          </p:cNvPr>
          <p:cNvSpPr/>
          <p:nvPr/>
        </p:nvSpPr>
        <p:spPr>
          <a:xfrm>
            <a:off x="4982763" y="2543373"/>
            <a:ext cx="3446777" cy="276999"/>
          </a:xfrm>
          <a:prstGeom prst="rect">
            <a:avLst/>
          </a:prstGeom>
        </p:spPr>
        <p:txBody>
          <a:bodyPr wrap="none">
            <a:spAutoFit/>
          </a:bodyPr>
          <a:lstStyle/>
          <a:p>
            <a:r>
              <a:rPr lang="it-IT" sz="1200"/>
              <a:t>"_id": "ce390612ee693364473632ee70256765",</a:t>
            </a:r>
          </a:p>
        </p:txBody>
      </p:sp>
      <p:pic>
        <p:nvPicPr>
          <p:cNvPr id="22" name="Picture 21">
            <a:extLst>
              <a:ext uri="{FF2B5EF4-FFF2-40B4-BE49-F238E27FC236}">
                <a16:creationId xmlns:a16="http://schemas.microsoft.com/office/drawing/2014/main" id="{86193BB6-BC16-3641-9E66-DD9ED747211B}"/>
              </a:ext>
            </a:extLst>
          </p:cNvPr>
          <p:cNvPicPr>
            <a:picLocks noChangeAspect="1"/>
          </p:cNvPicPr>
          <p:nvPr/>
        </p:nvPicPr>
        <p:blipFill rotWithShape="1">
          <a:blip r:embed="rId7"/>
          <a:srcRect t="2216" b="33667"/>
          <a:stretch/>
        </p:blipFill>
        <p:spPr>
          <a:xfrm>
            <a:off x="10744200" y="27338"/>
            <a:ext cx="3865532" cy="2403059"/>
          </a:xfrm>
          <a:prstGeom prst="rect">
            <a:avLst/>
          </a:prstGeom>
        </p:spPr>
      </p:pic>
      <p:pic>
        <p:nvPicPr>
          <p:cNvPr id="5" name="Picture 4">
            <a:extLst>
              <a:ext uri="{FF2B5EF4-FFF2-40B4-BE49-F238E27FC236}">
                <a16:creationId xmlns:a16="http://schemas.microsoft.com/office/drawing/2014/main" id="{396D2112-8F51-F445-AB36-9F9B34CA4666}"/>
              </a:ext>
            </a:extLst>
          </p:cNvPr>
          <p:cNvPicPr>
            <a:picLocks noChangeAspect="1"/>
          </p:cNvPicPr>
          <p:nvPr/>
        </p:nvPicPr>
        <p:blipFill>
          <a:blip r:embed="rId8"/>
          <a:stretch>
            <a:fillRect/>
          </a:stretch>
        </p:blipFill>
        <p:spPr>
          <a:xfrm>
            <a:off x="4512213" y="5289801"/>
            <a:ext cx="3957291" cy="2618506"/>
          </a:xfrm>
          <a:prstGeom prst="rect">
            <a:avLst/>
          </a:prstGeom>
        </p:spPr>
      </p:pic>
      <p:sp>
        <p:nvSpPr>
          <p:cNvPr id="28" name="Rectangle 27">
            <a:extLst>
              <a:ext uri="{FF2B5EF4-FFF2-40B4-BE49-F238E27FC236}">
                <a16:creationId xmlns:a16="http://schemas.microsoft.com/office/drawing/2014/main" id="{88A2F324-C981-6146-9D84-31D6AE8BB340}"/>
              </a:ext>
            </a:extLst>
          </p:cNvPr>
          <p:cNvSpPr/>
          <p:nvPr/>
        </p:nvSpPr>
        <p:spPr>
          <a:xfrm>
            <a:off x="729980" y="2543373"/>
            <a:ext cx="3457998" cy="276999"/>
          </a:xfrm>
          <a:prstGeom prst="rect">
            <a:avLst/>
          </a:prstGeom>
        </p:spPr>
        <p:txBody>
          <a:bodyPr wrap="none">
            <a:spAutoFit/>
          </a:bodyPr>
          <a:lstStyle/>
          <a:p>
            <a:r>
              <a:rPr lang="it-IT" sz="1200"/>
              <a:t>"_id": "85b6bd4e391f835316b424292e09b5f9",</a:t>
            </a:r>
          </a:p>
        </p:txBody>
      </p:sp>
      <p:cxnSp>
        <p:nvCxnSpPr>
          <p:cNvPr id="30" name="Straight Connector 29">
            <a:extLst>
              <a:ext uri="{FF2B5EF4-FFF2-40B4-BE49-F238E27FC236}">
                <a16:creationId xmlns:a16="http://schemas.microsoft.com/office/drawing/2014/main" id="{7943AD48-9C57-9D44-B0F5-95511AEA4618}"/>
              </a:ext>
            </a:extLst>
          </p:cNvPr>
          <p:cNvCxnSpPr>
            <a:cxnSpLocks/>
          </p:cNvCxnSpPr>
          <p:nvPr/>
        </p:nvCxnSpPr>
        <p:spPr>
          <a:xfrm flipH="1">
            <a:off x="5098898" y="4829373"/>
            <a:ext cx="3330642"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B617B730-6A70-524B-9BCE-81EE1A90B65F}"/>
              </a:ext>
            </a:extLst>
          </p:cNvPr>
          <p:cNvCxnSpPr>
            <a:cxnSpLocks/>
          </p:cNvCxnSpPr>
          <p:nvPr/>
        </p:nvCxnSpPr>
        <p:spPr>
          <a:xfrm flipH="1">
            <a:off x="5098898" y="2954853"/>
            <a:ext cx="3330642"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FD7B675A-496F-9342-8266-3C77192282B2}"/>
              </a:ext>
            </a:extLst>
          </p:cNvPr>
          <p:cNvCxnSpPr>
            <a:cxnSpLocks/>
          </p:cNvCxnSpPr>
          <p:nvPr/>
        </p:nvCxnSpPr>
        <p:spPr>
          <a:xfrm flipH="1">
            <a:off x="5098898" y="5515173"/>
            <a:ext cx="3330642"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A1184637-4F20-8E40-9B32-7EB2563E92F7}"/>
              </a:ext>
            </a:extLst>
          </p:cNvPr>
          <p:cNvCxnSpPr>
            <a:cxnSpLocks/>
          </p:cNvCxnSpPr>
          <p:nvPr/>
        </p:nvCxnSpPr>
        <p:spPr>
          <a:xfrm flipH="1">
            <a:off x="5098898" y="7298253"/>
            <a:ext cx="3330642"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DFAA8ECC-9B9D-2C4D-98A2-8929779171E9}"/>
              </a:ext>
            </a:extLst>
          </p:cNvPr>
          <p:cNvCxnSpPr>
            <a:cxnSpLocks/>
          </p:cNvCxnSpPr>
          <p:nvPr/>
        </p:nvCxnSpPr>
        <p:spPr>
          <a:xfrm flipH="1">
            <a:off x="5098898" y="6383853"/>
            <a:ext cx="3330642"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8" name="Content Placeholder 6">
            <a:extLst>
              <a:ext uri="{FF2B5EF4-FFF2-40B4-BE49-F238E27FC236}">
                <a16:creationId xmlns:a16="http://schemas.microsoft.com/office/drawing/2014/main" id="{CA6F5924-B839-7A41-A54D-72280D294F50}"/>
              </a:ext>
            </a:extLst>
          </p:cNvPr>
          <p:cNvSpPr txBox="1">
            <a:spLocks/>
          </p:cNvSpPr>
          <p:nvPr/>
        </p:nvSpPr>
        <p:spPr>
          <a:xfrm>
            <a:off x="4982763" y="2196970"/>
            <a:ext cx="4114800"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Qubit 0</a:t>
            </a:r>
          </a:p>
        </p:txBody>
      </p:sp>
      <p:sp>
        <p:nvSpPr>
          <p:cNvPr id="41" name="Rectangle 40">
            <a:extLst>
              <a:ext uri="{FF2B5EF4-FFF2-40B4-BE49-F238E27FC236}">
                <a16:creationId xmlns:a16="http://schemas.microsoft.com/office/drawing/2014/main" id="{C7A0EA9D-E9D6-BE42-8FB8-7CE22A39781E}"/>
              </a:ext>
            </a:extLst>
          </p:cNvPr>
          <p:cNvSpPr/>
          <p:nvPr/>
        </p:nvSpPr>
        <p:spPr>
          <a:xfrm>
            <a:off x="9006840" y="2543373"/>
            <a:ext cx="3446777" cy="276999"/>
          </a:xfrm>
          <a:prstGeom prst="rect">
            <a:avLst/>
          </a:prstGeom>
        </p:spPr>
        <p:txBody>
          <a:bodyPr wrap="none">
            <a:spAutoFit/>
          </a:bodyPr>
          <a:lstStyle/>
          <a:p>
            <a:r>
              <a:rPr lang="it-IT" sz="1200"/>
              <a:t>"_id": "be4c633900f98125a645be470dcb9463",</a:t>
            </a:r>
          </a:p>
        </p:txBody>
      </p:sp>
      <p:cxnSp>
        <p:nvCxnSpPr>
          <p:cNvPr id="43" name="Straight Connector 42">
            <a:extLst>
              <a:ext uri="{FF2B5EF4-FFF2-40B4-BE49-F238E27FC236}">
                <a16:creationId xmlns:a16="http://schemas.microsoft.com/office/drawing/2014/main" id="{A34B71A8-FDC0-5C44-9356-AB6BAD5F9CDC}"/>
              </a:ext>
            </a:extLst>
          </p:cNvPr>
          <p:cNvCxnSpPr>
            <a:cxnSpLocks/>
          </p:cNvCxnSpPr>
          <p:nvPr/>
        </p:nvCxnSpPr>
        <p:spPr>
          <a:xfrm flipH="1">
            <a:off x="9122975" y="4434840"/>
            <a:ext cx="3330642"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E3358182-B37F-BD45-9227-D932969F991E}"/>
              </a:ext>
            </a:extLst>
          </p:cNvPr>
          <p:cNvCxnSpPr>
            <a:cxnSpLocks/>
          </p:cNvCxnSpPr>
          <p:nvPr/>
        </p:nvCxnSpPr>
        <p:spPr>
          <a:xfrm flipH="1">
            <a:off x="9122975" y="3337560"/>
            <a:ext cx="3330642"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89B3B185-6440-FA4D-AEC0-18BE3D98E52B}"/>
              </a:ext>
            </a:extLst>
          </p:cNvPr>
          <p:cNvCxnSpPr>
            <a:cxnSpLocks/>
          </p:cNvCxnSpPr>
          <p:nvPr/>
        </p:nvCxnSpPr>
        <p:spPr>
          <a:xfrm flipH="1">
            <a:off x="9122975" y="5669280"/>
            <a:ext cx="3330642"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2DC76BC0-CD43-A64C-B9F2-A2C7237480E3}"/>
              </a:ext>
            </a:extLst>
          </p:cNvPr>
          <p:cNvCxnSpPr>
            <a:cxnSpLocks/>
          </p:cNvCxnSpPr>
          <p:nvPr/>
        </p:nvCxnSpPr>
        <p:spPr>
          <a:xfrm flipH="1">
            <a:off x="9122975" y="6903720"/>
            <a:ext cx="3330642"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B28EA644-88DF-4E4E-8411-40D6FD2C8C37}"/>
              </a:ext>
            </a:extLst>
          </p:cNvPr>
          <p:cNvCxnSpPr>
            <a:cxnSpLocks/>
          </p:cNvCxnSpPr>
          <p:nvPr/>
        </p:nvCxnSpPr>
        <p:spPr>
          <a:xfrm flipH="1">
            <a:off x="9122975" y="6383853"/>
            <a:ext cx="3330642"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8" name="Content Placeholder 6">
            <a:extLst>
              <a:ext uri="{FF2B5EF4-FFF2-40B4-BE49-F238E27FC236}">
                <a16:creationId xmlns:a16="http://schemas.microsoft.com/office/drawing/2014/main" id="{8D26B68E-D763-1E45-A16F-5BA568BC8D3B}"/>
              </a:ext>
            </a:extLst>
          </p:cNvPr>
          <p:cNvSpPr txBox="1">
            <a:spLocks/>
          </p:cNvSpPr>
          <p:nvPr/>
        </p:nvSpPr>
        <p:spPr>
          <a:xfrm>
            <a:off x="9006840" y="2196970"/>
            <a:ext cx="4114800"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Qubit 1</a:t>
            </a:r>
          </a:p>
        </p:txBody>
      </p:sp>
      <p:cxnSp>
        <p:nvCxnSpPr>
          <p:cNvPr id="51" name="Straight Arrow Connector 50">
            <a:extLst>
              <a:ext uri="{FF2B5EF4-FFF2-40B4-BE49-F238E27FC236}">
                <a16:creationId xmlns:a16="http://schemas.microsoft.com/office/drawing/2014/main" id="{5C4FD074-CA82-6B47-82C7-F7D6DBF2C8AD}"/>
              </a:ext>
            </a:extLst>
          </p:cNvPr>
          <p:cNvCxnSpPr>
            <a:cxnSpLocks/>
          </p:cNvCxnSpPr>
          <p:nvPr/>
        </p:nvCxnSpPr>
        <p:spPr>
          <a:xfrm flipV="1">
            <a:off x="5806440" y="457200"/>
            <a:ext cx="6080760" cy="187452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6BFE98B-4D99-D44A-8E02-F1361FD68CC9}"/>
              </a:ext>
            </a:extLst>
          </p:cNvPr>
          <p:cNvCxnSpPr>
            <a:cxnSpLocks/>
          </p:cNvCxnSpPr>
          <p:nvPr/>
        </p:nvCxnSpPr>
        <p:spPr>
          <a:xfrm flipV="1">
            <a:off x="9829800" y="585216"/>
            <a:ext cx="2651760" cy="1756303"/>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E4450E00-A126-904A-87DB-326C335357FA}"/>
              </a:ext>
            </a:extLst>
          </p:cNvPr>
          <p:cNvSpPr/>
          <p:nvPr/>
        </p:nvSpPr>
        <p:spPr>
          <a:xfrm>
            <a:off x="10537763" y="215772"/>
            <a:ext cx="961513" cy="461665"/>
          </a:xfrm>
          <a:prstGeom prst="rect">
            <a:avLst/>
          </a:prstGeom>
          <a:noFill/>
        </p:spPr>
        <p:txBody>
          <a:bodyPr wrap="square" lIns="91440" tIns="45720" rIns="91440" bIns="45720">
            <a:spAutoFit/>
          </a:bodyPr>
          <a:lstStyle/>
          <a:p>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Best</a:t>
            </a:r>
          </a:p>
        </p:txBody>
      </p:sp>
      <p:sp>
        <p:nvSpPr>
          <p:cNvPr id="58" name="Rectangle 57">
            <a:extLst>
              <a:ext uri="{FF2B5EF4-FFF2-40B4-BE49-F238E27FC236}">
                <a16:creationId xmlns:a16="http://schemas.microsoft.com/office/drawing/2014/main" id="{E65A44AD-03C3-014A-998E-0504F4147D21}"/>
              </a:ext>
            </a:extLst>
          </p:cNvPr>
          <p:cNvSpPr/>
          <p:nvPr/>
        </p:nvSpPr>
        <p:spPr>
          <a:xfrm>
            <a:off x="10123439" y="1092815"/>
            <a:ext cx="1260841" cy="461665"/>
          </a:xfrm>
          <a:prstGeom prst="rect">
            <a:avLst/>
          </a:prstGeom>
          <a:noFill/>
        </p:spPr>
        <p:txBody>
          <a:bodyPr wrap="square" lIns="91440" tIns="45720" rIns="91440" bIns="45720">
            <a:spAutoFit/>
          </a:bodyPr>
          <a:lstStyle/>
          <a:p>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Worst</a:t>
            </a:r>
          </a:p>
        </p:txBody>
      </p:sp>
    </p:spTree>
    <p:extLst>
      <p:ext uri="{BB962C8B-B14F-4D97-AF65-F5344CB8AC3E}">
        <p14:creationId xmlns:p14="http://schemas.microsoft.com/office/powerpoint/2010/main" val="2019082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0339B18-8F26-0E41-AA18-D9D25CB9515F}"/>
              </a:ext>
            </a:extLst>
          </p:cNvPr>
          <p:cNvSpPr>
            <a:spLocks noGrp="1"/>
          </p:cNvSpPr>
          <p:nvPr>
            <p:ph type="title"/>
          </p:nvPr>
        </p:nvSpPr>
        <p:spPr/>
        <p:txBody>
          <a:bodyPr/>
          <a:lstStyle/>
          <a:p>
            <a:r>
              <a:rPr lang="it-IT"/>
              <a:t>Quantum circuit implementation</a:t>
            </a:r>
          </a:p>
        </p:txBody>
      </p:sp>
      <p:sp>
        <p:nvSpPr>
          <p:cNvPr id="3" name="Rectangle 2">
            <a:extLst>
              <a:ext uri="{FF2B5EF4-FFF2-40B4-BE49-F238E27FC236}">
                <a16:creationId xmlns:a16="http://schemas.microsoft.com/office/drawing/2014/main" id="{251352CC-2D95-BB44-9EB4-CF6FC734C2DB}"/>
              </a:ext>
            </a:extLst>
          </p:cNvPr>
          <p:cNvSpPr/>
          <p:nvPr/>
        </p:nvSpPr>
        <p:spPr>
          <a:xfrm>
            <a:off x="457200" y="2286000"/>
            <a:ext cx="7315200" cy="461280"/>
          </a:xfrm>
          <a:prstGeom prst="rect">
            <a:avLst/>
          </a:prstGeom>
        </p:spPr>
        <p:txBody>
          <a:bodyPr>
            <a:spAutoFit/>
          </a:bodyPr>
          <a:lstStyle/>
          <a:p>
            <a:pPr marL="342900" indent="-342900">
              <a:lnSpc>
                <a:spcPct val="105000"/>
              </a:lnSpc>
              <a:spcBef>
                <a:spcPts val="1000"/>
              </a:spcBef>
              <a:buFont typeface="Wingdings" pitchFamily="2" charset="2"/>
              <a:buChar char="§"/>
            </a:pPr>
            <a:r>
              <a:rPr lang="it-IT" sz="2400" dirty="0" err="1">
                <a:latin typeface="IBM Plex Sans" charset="0"/>
                <a:ea typeface="IBM Plex Sans" charset="0"/>
                <a:cs typeface="IBM Plex Sans" charset="0"/>
              </a:rPr>
              <a:t>Tests on Mapping 1</a:t>
            </a:r>
          </a:p>
        </p:txBody>
      </p:sp>
      <p:grpSp>
        <p:nvGrpSpPr>
          <p:cNvPr id="4" name="Group 3">
            <a:extLst>
              <a:ext uri="{FF2B5EF4-FFF2-40B4-BE49-F238E27FC236}">
                <a16:creationId xmlns:a16="http://schemas.microsoft.com/office/drawing/2014/main" id="{B82DAEF6-123C-AE48-8CAE-DBEB88477605}"/>
              </a:ext>
            </a:extLst>
          </p:cNvPr>
          <p:cNvGrpSpPr/>
          <p:nvPr/>
        </p:nvGrpSpPr>
        <p:grpSpPr>
          <a:xfrm>
            <a:off x="822960" y="3429000"/>
            <a:ext cx="6067820" cy="2368055"/>
            <a:chOff x="502920" y="2423160"/>
            <a:chExt cx="6067820" cy="2368055"/>
          </a:xfrm>
        </p:grpSpPr>
        <p:cxnSp>
          <p:nvCxnSpPr>
            <p:cNvPr id="5" name="Straight Connector 4">
              <a:extLst>
                <a:ext uri="{FF2B5EF4-FFF2-40B4-BE49-F238E27FC236}">
                  <a16:creationId xmlns:a16="http://schemas.microsoft.com/office/drawing/2014/main" id="{CA03529F-D68D-8748-9335-583B25796FD8}"/>
                </a:ext>
              </a:extLst>
            </p:cNvPr>
            <p:cNvCxnSpPr/>
            <p:nvPr/>
          </p:nvCxnSpPr>
          <p:spPr>
            <a:xfrm>
              <a:off x="955346" y="2752040"/>
              <a:ext cx="4003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91129CC-122F-3A4D-A502-E55ABFBC26AF}"/>
                </a:ext>
              </a:extLst>
            </p:cNvPr>
            <p:cNvCxnSpPr/>
            <p:nvPr/>
          </p:nvCxnSpPr>
          <p:spPr>
            <a:xfrm>
              <a:off x="955346" y="3154724"/>
              <a:ext cx="4003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489CF6F-4AD8-9A48-8B8F-A4F1C58F115B}"/>
                </a:ext>
              </a:extLst>
            </p:cNvPr>
            <p:cNvCxnSpPr/>
            <p:nvPr/>
          </p:nvCxnSpPr>
          <p:spPr>
            <a:xfrm>
              <a:off x="955346" y="3557408"/>
              <a:ext cx="4003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22BC1B2-6884-A847-9986-DD0CEB682B28}"/>
                </a:ext>
              </a:extLst>
            </p:cNvPr>
            <p:cNvCxnSpPr/>
            <p:nvPr/>
          </p:nvCxnSpPr>
          <p:spPr>
            <a:xfrm>
              <a:off x="955346" y="3960092"/>
              <a:ext cx="4003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267F77E-3C9D-944F-8AEA-68A04F091A0A}"/>
                </a:ext>
              </a:extLst>
            </p:cNvPr>
            <p:cNvSpPr txBox="1"/>
            <p:nvPr/>
          </p:nvSpPr>
          <p:spPr>
            <a:xfrm>
              <a:off x="5082401" y="2452447"/>
              <a:ext cx="546410" cy="1702967"/>
            </a:xfrm>
            <a:prstGeom prst="rect">
              <a:avLst/>
            </a:prstGeom>
            <a:noFill/>
          </p:spPr>
          <p:txBody>
            <a:bodyPr wrap="square" rtlCol="0">
              <a:spAutoFit/>
            </a:bodyPr>
            <a:lstStyle/>
            <a:p>
              <a:pPr>
                <a:lnSpc>
                  <a:spcPct val="150000"/>
                </a:lnSpc>
              </a:pPr>
              <a:r>
                <a:rPr lang="it-IT" sz="1800">
                  <a:latin typeface="IBM Plex Sans" panose="020B0503050203000203" pitchFamily="34" charset="0"/>
                </a:rPr>
                <a:t>4</a:t>
              </a:r>
            </a:p>
            <a:p>
              <a:pPr>
                <a:lnSpc>
                  <a:spcPct val="150000"/>
                </a:lnSpc>
              </a:pPr>
              <a:r>
                <a:rPr lang="it-IT" sz="1800">
                  <a:latin typeface="IBM Plex Sans" panose="020B0503050203000203" pitchFamily="34" charset="0"/>
                </a:rPr>
                <a:t>3</a:t>
              </a:r>
            </a:p>
            <a:p>
              <a:pPr>
                <a:lnSpc>
                  <a:spcPct val="150000"/>
                </a:lnSpc>
              </a:pPr>
              <a:r>
                <a:rPr lang="it-IT" sz="1800">
                  <a:latin typeface="IBM Plex Sans" panose="020B0503050203000203" pitchFamily="34" charset="0"/>
                </a:rPr>
                <a:t>2</a:t>
              </a:r>
            </a:p>
            <a:p>
              <a:pPr>
                <a:lnSpc>
                  <a:spcPct val="150000"/>
                </a:lnSpc>
              </a:pPr>
              <a:r>
                <a:rPr lang="it-IT" sz="1800">
                  <a:latin typeface="IBM Plex Sans" panose="020B0503050203000203" pitchFamily="34" charset="0"/>
                </a:rPr>
                <a:t>1</a:t>
              </a:r>
            </a:p>
          </p:txBody>
        </p:sp>
        <p:sp>
          <p:nvSpPr>
            <p:cNvPr id="11" name="TextBox 10">
              <a:extLst>
                <a:ext uri="{FF2B5EF4-FFF2-40B4-BE49-F238E27FC236}">
                  <a16:creationId xmlns:a16="http://schemas.microsoft.com/office/drawing/2014/main" id="{FF9CD33B-38A7-6544-BAB2-0B0A36D585CD}"/>
                </a:ext>
              </a:extLst>
            </p:cNvPr>
            <p:cNvSpPr txBox="1"/>
            <p:nvPr/>
          </p:nvSpPr>
          <p:spPr>
            <a:xfrm>
              <a:off x="502920" y="2452447"/>
              <a:ext cx="546410" cy="1702967"/>
            </a:xfrm>
            <a:prstGeom prst="rect">
              <a:avLst/>
            </a:prstGeom>
            <a:noFill/>
          </p:spPr>
          <p:txBody>
            <a:bodyPr wrap="square" rtlCol="0">
              <a:spAutoFit/>
            </a:bodyPr>
            <a:lstStyle/>
            <a:p>
              <a:pPr>
                <a:lnSpc>
                  <a:spcPct val="150000"/>
                </a:lnSpc>
              </a:pPr>
              <a:r>
                <a:rPr lang="it-IT" sz="1800">
                  <a:latin typeface="IBM Plex Sans" panose="020B0503050203000203" pitchFamily="34" charset="0"/>
                </a:rPr>
                <a:t>2</a:t>
              </a:r>
            </a:p>
            <a:p>
              <a:pPr>
                <a:lnSpc>
                  <a:spcPct val="150000"/>
                </a:lnSpc>
              </a:pPr>
              <a:r>
                <a:rPr lang="it-IT" sz="1800">
                  <a:latin typeface="IBM Plex Sans" panose="020B0503050203000203" pitchFamily="34" charset="0"/>
                </a:rPr>
                <a:t>2</a:t>
              </a:r>
            </a:p>
            <a:p>
              <a:pPr>
                <a:lnSpc>
                  <a:spcPct val="150000"/>
                </a:lnSpc>
              </a:pPr>
              <a:r>
                <a:rPr lang="it-IT" sz="1800">
                  <a:latin typeface="IBM Plex Sans" panose="020B0503050203000203" pitchFamily="34" charset="0"/>
                </a:rPr>
                <a:t>1</a:t>
              </a:r>
            </a:p>
            <a:p>
              <a:pPr>
                <a:lnSpc>
                  <a:spcPct val="150000"/>
                </a:lnSpc>
              </a:pPr>
              <a:r>
                <a:rPr lang="it-IT" sz="1800">
                  <a:latin typeface="IBM Plex Sans" panose="020B0503050203000203" pitchFamily="34" charset="0"/>
                </a:rPr>
                <a:t>1</a:t>
              </a:r>
            </a:p>
          </p:txBody>
        </p:sp>
        <p:cxnSp>
          <p:nvCxnSpPr>
            <p:cNvPr id="12" name="Straight Arrow Connector 11">
              <a:extLst>
                <a:ext uri="{FF2B5EF4-FFF2-40B4-BE49-F238E27FC236}">
                  <a16:creationId xmlns:a16="http://schemas.microsoft.com/office/drawing/2014/main" id="{E81042B4-1151-6E44-BD53-515B2B50EBDA}"/>
                </a:ext>
              </a:extLst>
            </p:cNvPr>
            <p:cNvCxnSpPr>
              <a:cxnSpLocks/>
            </p:cNvCxnSpPr>
            <p:nvPr/>
          </p:nvCxnSpPr>
          <p:spPr>
            <a:xfrm>
              <a:off x="800188" y="3854569"/>
              <a:ext cx="0" cy="16509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15DB3EB-AFA0-0F40-BCDB-03B77FAFFA59}"/>
                </a:ext>
              </a:extLst>
            </p:cNvPr>
            <p:cNvCxnSpPr>
              <a:cxnSpLocks/>
            </p:cNvCxnSpPr>
            <p:nvPr/>
          </p:nvCxnSpPr>
          <p:spPr>
            <a:xfrm>
              <a:off x="800188" y="3036421"/>
              <a:ext cx="0" cy="16509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AA2EE5D-666F-BA40-8126-1862498D2727}"/>
                </a:ext>
              </a:extLst>
            </p:cNvPr>
            <p:cNvCxnSpPr>
              <a:cxnSpLocks/>
            </p:cNvCxnSpPr>
            <p:nvPr/>
          </p:nvCxnSpPr>
          <p:spPr>
            <a:xfrm>
              <a:off x="800188" y="3449506"/>
              <a:ext cx="0" cy="16509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914024-4DAD-264A-82EF-C82BBBEA4864}"/>
                </a:ext>
              </a:extLst>
            </p:cNvPr>
            <p:cNvCxnSpPr>
              <a:cxnSpLocks/>
            </p:cNvCxnSpPr>
            <p:nvPr/>
          </p:nvCxnSpPr>
          <p:spPr>
            <a:xfrm>
              <a:off x="800188" y="2635369"/>
              <a:ext cx="0" cy="16509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329F4F63-BC62-B043-BB7C-745CDB5653BB}"/>
                </a:ext>
              </a:extLst>
            </p:cNvPr>
            <p:cNvSpPr/>
            <p:nvPr/>
          </p:nvSpPr>
          <p:spPr>
            <a:xfrm>
              <a:off x="1577844" y="3870300"/>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Oval 16">
              <a:extLst>
                <a:ext uri="{FF2B5EF4-FFF2-40B4-BE49-F238E27FC236}">
                  <a16:creationId xmlns:a16="http://schemas.microsoft.com/office/drawing/2014/main" id="{E2C7D8CA-BA8E-5344-A56B-4E24F93C8AA9}"/>
                </a:ext>
              </a:extLst>
            </p:cNvPr>
            <p:cNvSpPr/>
            <p:nvPr/>
          </p:nvSpPr>
          <p:spPr>
            <a:xfrm>
              <a:off x="1577802" y="3064932"/>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Oval 17">
              <a:extLst>
                <a:ext uri="{FF2B5EF4-FFF2-40B4-BE49-F238E27FC236}">
                  <a16:creationId xmlns:a16="http://schemas.microsoft.com/office/drawing/2014/main" id="{00701845-E486-4D42-98BA-98D52D6C1186}"/>
                </a:ext>
              </a:extLst>
            </p:cNvPr>
            <p:cNvSpPr/>
            <p:nvPr/>
          </p:nvSpPr>
          <p:spPr>
            <a:xfrm>
              <a:off x="2284587" y="3449506"/>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Oval 18">
              <a:extLst>
                <a:ext uri="{FF2B5EF4-FFF2-40B4-BE49-F238E27FC236}">
                  <a16:creationId xmlns:a16="http://schemas.microsoft.com/office/drawing/2014/main" id="{0CC28810-C333-4A4A-98C6-3236B203B3D7}"/>
                </a:ext>
              </a:extLst>
            </p:cNvPr>
            <p:cNvSpPr/>
            <p:nvPr/>
          </p:nvSpPr>
          <p:spPr>
            <a:xfrm>
              <a:off x="2282257" y="2646388"/>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Oval 19">
              <a:extLst>
                <a:ext uri="{FF2B5EF4-FFF2-40B4-BE49-F238E27FC236}">
                  <a16:creationId xmlns:a16="http://schemas.microsoft.com/office/drawing/2014/main" id="{957965EB-BAF1-554F-B661-D3F5E7A0CA17}"/>
                </a:ext>
              </a:extLst>
            </p:cNvPr>
            <p:cNvSpPr/>
            <p:nvPr/>
          </p:nvSpPr>
          <p:spPr>
            <a:xfrm>
              <a:off x="3876297" y="3854569"/>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Oval 20">
              <a:extLst>
                <a:ext uri="{FF2B5EF4-FFF2-40B4-BE49-F238E27FC236}">
                  <a16:creationId xmlns:a16="http://schemas.microsoft.com/office/drawing/2014/main" id="{6E827D7B-5221-BC47-BBD2-8B243230EFEC}"/>
                </a:ext>
              </a:extLst>
            </p:cNvPr>
            <p:cNvSpPr/>
            <p:nvPr/>
          </p:nvSpPr>
          <p:spPr>
            <a:xfrm>
              <a:off x="3876297" y="3449506"/>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Oval 21">
              <a:extLst>
                <a:ext uri="{FF2B5EF4-FFF2-40B4-BE49-F238E27FC236}">
                  <a16:creationId xmlns:a16="http://schemas.microsoft.com/office/drawing/2014/main" id="{22A234DE-1DBF-6745-8A6D-BAC3D204F825}"/>
                </a:ext>
              </a:extLst>
            </p:cNvPr>
            <p:cNvSpPr/>
            <p:nvPr/>
          </p:nvSpPr>
          <p:spPr>
            <a:xfrm>
              <a:off x="4287852" y="3049465"/>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Oval 22">
              <a:extLst>
                <a:ext uri="{FF2B5EF4-FFF2-40B4-BE49-F238E27FC236}">
                  <a16:creationId xmlns:a16="http://schemas.microsoft.com/office/drawing/2014/main" id="{4CEC5725-A7D1-1E4F-A60F-A30D84E5D763}"/>
                </a:ext>
              </a:extLst>
            </p:cNvPr>
            <p:cNvSpPr/>
            <p:nvPr/>
          </p:nvSpPr>
          <p:spPr>
            <a:xfrm>
              <a:off x="4287852" y="2641497"/>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4" name="Straight Connector 23">
              <a:extLst>
                <a:ext uri="{FF2B5EF4-FFF2-40B4-BE49-F238E27FC236}">
                  <a16:creationId xmlns:a16="http://schemas.microsoft.com/office/drawing/2014/main" id="{F2AA6E37-0B46-314F-9F04-6BFCCE976850}"/>
                </a:ext>
              </a:extLst>
            </p:cNvPr>
            <p:cNvCxnSpPr>
              <a:cxnSpLocks/>
            </p:cNvCxnSpPr>
            <p:nvPr/>
          </p:nvCxnSpPr>
          <p:spPr>
            <a:xfrm>
              <a:off x="3977565" y="3654742"/>
              <a:ext cx="0" cy="199827"/>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2E44EE0C-53DC-224F-BC14-ABC584F92DCA}"/>
                </a:ext>
              </a:extLst>
            </p:cNvPr>
            <p:cNvCxnSpPr>
              <a:cxnSpLocks/>
            </p:cNvCxnSpPr>
            <p:nvPr/>
          </p:nvCxnSpPr>
          <p:spPr>
            <a:xfrm>
              <a:off x="4389120" y="2846733"/>
              <a:ext cx="0" cy="202732"/>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1E0C6C61-112C-6C4C-B78B-07EBEF5BDFCA}"/>
                </a:ext>
              </a:extLst>
            </p:cNvPr>
            <p:cNvCxnSpPr>
              <a:cxnSpLocks/>
            </p:cNvCxnSpPr>
            <p:nvPr/>
          </p:nvCxnSpPr>
          <p:spPr>
            <a:xfrm>
              <a:off x="3389422" y="2432721"/>
              <a:ext cx="0" cy="199253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4CF8E30-B26E-414B-9064-6B8944665367}"/>
                </a:ext>
              </a:extLst>
            </p:cNvPr>
            <p:cNvSpPr txBox="1"/>
            <p:nvPr/>
          </p:nvSpPr>
          <p:spPr>
            <a:xfrm>
              <a:off x="1353952" y="4418407"/>
              <a:ext cx="1399031" cy="307777"/>
            </a:xfrm>
            <a:prstGeom prst="rect">
              <a:avLst/>
            </a:prstGeom>
            <a:noFill/>
          </p:spPr>
          <p:txBody>
            <a:bodyPr wrap="square" rtlCol="0">
              <a:spAutoFit/>
            </a:bodyPr>
            <a:lstStyle/>
            <a:p>
              <a:pPr algn="ctr"/>
              <a:r>
                <a:rPr lang="it-IT" sz="1400">
                  <a:solidFill>
                    <a:schemeClr val="bg2">
                      <a:lumMod val="50000"/>
                    </a:schemeClr>
                  </a:solidFill>
                  <a:latin typeface="IBM Plex Sans" panose="020B0503050203000203" pitchFamily="34" charset="0"/>
                </a:rPr>
                <a:t>hopping</a:t>
              </a:r>
            </a:p>
          </p:txBody>
        </p:sp>
        <p:sp>
          <p:nvSpPr>
            <p:cNvPr id="28" name="TextBox 27">
              <a:extLst>
                <a:ext uri="{FF2B5EF4-FFF2-40B4-BE49-F238E27FC236}">
                  <a16:creationId xmlns:a16="http://schemas.microsoft.com/office/drawing/2014/main" id="{D0EEE845-F5C5-F24F-8BAB-A98B7ACB6935}"/>
                </a:ext>
              </a:extLst>
            </p:cNvPr>
            <p:cNvSpPr txBox="1"/>
            <p:nvPr/>
          </p:nvSpPr>
          <p:spPr>
            <a:xfrm>
              <a:off x="3588336" y="4418407"/>
              <a:ext cx="1541539" cy="307777"/>
            </a:xfrm>
            <a:prstGeom prst="rect">
              <a:avLst/>
            </a:prstGeom>
            <a:noFill/>
          </p:spPr>
          <p:txBody>
            <a:bodyPr wrap="square" rtlCol="0">
              <a:spAutoFit/>
            </a:bodyPr>
            <a:lstStyle/>
            <a:p>
              <a:pPr algn="ctr"/>
              <a:r>
                <a:rPr lang="it-IT" sz="1400">
                  <a:solidFill>
                    <a:schemeClr val="bg2">
                      <a:lumMod val="50000"/>
                    </a:schemeClr>
                  </a:solidFill>
                  <a:latin typeface="IBM Plex Sans" panose="020B0503050203000203" pitchFamily="34" charset="0"/>
                </a:rPr>
                <a:t>interaction</a:t>
              </a:r>
            </a:p>
          </p:txBody>
        </p:sp>
        <p:sp>
          <p:nvSpPr>
            <p:cNvPr id="29" name="TextBox 28">
              <a:extLst>
                <a:ext uri="{FF2B5EF4-FFF2-40B4-BE49-F238E27FC236}">
                  <a16:creationId xmlns:a16="http://schemas.microsoft.com/office/drawing/2014/main" id="{3AC2E461-45E0-1E47-8C8D-FD605C3F7330}"/>
                </a:ext>
              </a:extLst>
            </p:cNvPr>
            <p:cNvSpPr txBox="1"/>
            <p:nvPr/>
          </p:nvSpPr>
          <p:spPr>
            <a:xfrm>
              <a:off x="5598004" y="2423160"/>
              <a:ext cx="546410" cy="1702967"/>
            </a:xfrm>
            <a:prstGeom prst="rect">
              <a:avLst/>
            </a:prstGeom>
            <a:noFill/>
          </p:spPr>
          <p:txBody>
            <a:bodyPr wrap="square" rtlCol="0">
              <a:spAutoFit/>
            </a:bodyPr>
            <a:lstStyle/>
            <a:p>
              <a:pPr>
                <a:lnSpc>
                  <a:spcPct val="150000"/>
                </a:lnSpc>
              </a:pPr>
              <a:r>
                <a:rPr lang="it-IT" sz="1800">
                  <a:solidFill>
                    <a:schemeClr val="accent2"/>
                  </a:solidFill>
                  <a:latin typeface="IBM Plex Sans" panose="020B0503050203000203" pitchFamily="34" charset="0"/>
                </a:rPr>
                <a:t>q0</a:t>
              </a:r>
            </a:p>
            <a:p>
              <a:pPr>
                <a:lnSpc>
                  <a:spcPct val="150000"/>
                </a:lnSpc>
              </a:pPr>
              <a:r>
                <a:rPr lang="it-IT" sz="1800">
                  <a:solidFill>
                    <a:schemeClr val="accent2"/>
                  </a:solidFill>
                  <a:latin typeface="IBM Plex Sans" panose="020B0503050203000203" pitchFamily="34" charset="0"/>
                </a:rPr>
                <a:t>q1</a:t>
              </a:r>
            </a:p>
            <a:p>
              <a:pPr>
                <a:lnSpc>
                  <a:spcPct val="150000"/>
                </a:lnSpc>
              </a:pPr>
              <a:r>
                <a:rPr lang="it-IT" sz="1800">
                  <a:solidFill>
                    <a:schemeClr val="accent2"/>
                  </a:solidFill>
                  <a:latin typeface="IBM Plex Sans" panose="020B0503050203000203" pitchFamily="34" charset="0"/>
                </a:rPr>
                <a:t>q2</a:t>
              </a:r>
            </a:p>
            <a:p>
              <a:pPr>
                <a:lnSpc>
                  <a:spcPct val="150000"/>
                </a:lnSpc>
              </a:pPr>
              <a:r>
                <a:rPr lang="it-IT" sz="1800">
                  <a:solidFill>
                    <a:schemeClr val="accent2"/>
                  </a:solidFill>
                  <a:latin typeface="IBM Plex Sans" panose="020B0503050203000203" pitchFamily="34" charset="0"/>
                </a:rPr>
                <a:t>q3</a:t>
              </a:r>
            </a:p>
          </p:txBody>
        </p:sp>
        <p:sp>
          <p:nvSpPr>
            <p:cNvPr id="30" name="TextBox 29">
              <a:extLst>
                <a:ext uri="{FF2B5EF4-FFF2-40B4-BE49-F238E27FC236}">
                  <a16:creationId xmlns:a16="http://schemas.microsoft.com/office/drawing/2014/main" id="{150242C8-9414-E347-9409-0D9F126A6C34}"/>
                </a:ext>
              </a:extLst>
            </p:cNvPr>
            <p:cNvSpPr txBox="1"/>
            <p:nvPr/>
          </p:nvSpPr>
          <p:spPr>
            <a:xfrm>
              <a:off x="5029200" y="4267995"/>
              <a:ext cx="1541540" cy="523220"/>
            </a:xfrm>
            <a:prstGeom prst="rect">
              <a:avLst/>
            </a:prstGeom>
            <a:noFill/>
          </p:spPr>
          <p:txBody>
            <a:bodyPr wrap="square" rtlCol="0">
              <a:spAutoFit/>
            </a:bodyPr>
            <a:lstStyle/>
            <a:p>
              <a:pPr algn="ctr"/>
              <a:r>
                <a:rPr lang="it-IT" sz="1400">
                  <a:solidFill>
                    <a:schemeClr val="bg2">
                      <a:lumMod val="50000"/>
                    </a:schemeClr>
                  </a:solidFill>
                  <a:latin typeface="IBM Plex Sans" panose="020B0503050203000203" pitchFamily="34" charset="0"/>
                </a:rPr>
                <a:t>qubit </a:t>
              </a:r>
            </a:p>
            <a:p>
              <a:pPr algn="ctr"/>
              <a:r>
                <a:rPr lang="it-IT" sz="1400">
                  <a:solidFill>
                    <a:schemeClr val="bg2">
                      <a:lumMod val="50000"/>
                    </a:schemeClr>
                  </a:solidFill>
                  <a:latin typeface="IBM Plex Sans" panose="020B0503050203000203" pitchFamily="34" charset="0"/>
                </a:rPr>
                <a:t>mapping</a:t>
              </a:r>
            </a:p>
          </p:txBody>
        </p:sp>
        <p:sp>
          <p:nvSpPr>
            <p:cNvPr id="31" name="TextBox 30">
              <a:extLst>
                <a:ext uri="{FF2B5EF4-FFF2-40B4-BE49-F238E27FC236}">
                  <a16:creationId xmlns:a16="http://schemas.microsoft.com/office/drawing/2014/main" id="{DF51755C-002D-2C4D-8FA7-3E5098E73E73}"/>
                </a:ext>
              </a:extLst>
            </p:cNvPr>
            <p:cNvSpPr txBox="1"/>
            <p:nvPr/>
          </p:nvSpPr>
          <p:spPr>
            <a:xfrm rot="5400000">
              <a:off x="5551320" y="3154108"/>
              <a:ext cx="1541540" cy="307777"/>
            </a:xfrm>
            <a:prstGeom prst="rect">
              <a:avLst/>
            </a:prstGeom>
            <a:noFill/>
          </p:spPr>
          <p:txBody>
            <a:bodyPr wrap="square" rtlCol="0">
              <a:spAutoFit/>
            </a:bodyPr>
            <a:lstStyle/>
            <a:p>
              <a:pPr algn="ctr"/>
              <a:r>
                <a:rPr lang="it-IT" sz="1400" b="1">
                  <a:solidFill>
                    <a:schemeClr val="bg2">
                      <a:lumMod val="50000"/>
                    </a:schemeClr>
                  </a:solidFill>
                  <a:latin typeface="IBM Plex Sans" panose="020B0503050203000203" pitchFamily="34" charset="0"/>
                </a:rPr>
                <a:t>Mapping 1</a:t>
              </a:r>
            </a:p>
          </p:txBody>
        </p:sp>
        <p:cxnSp>
          <p:nvCxnSpPr>
            <p:cNvPr id="32" name="Straight Connector 31">
              <a:extLst>
                <a:ext uri="{FF2B5EF4-FFF2-40B4-BE49-F238E27FC236}">
                  <a16:creationId xmlns:a16="http://schemas.microsoft.com/office/drawing/2014/main" id="{F6FBE1F6-DA5B-9E4B-A6B8-DED1AF2C9D89}"/>
                </a:ext>
              </a:extLst>
            </p:cNvPr>
            <p:cNvCxnSpPr>
              <a:cxnSpLocks/>
              <a:stCxn id="19" idx="4"/>
              <a:endCxn id="18" idx="0"/>
            </p:cNvCxnSpPr>
            <p:nvPr/>
          </p:nvCxnSpPr>
          <p:spPr>
            <a:xfrm>
              <a:off x="2384875" y="2851624"/>
              <a:ext cx="2330" cy="597882"/>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4EE7A06D-5D90-674A-A7A7-E10F9B38FA44}"/>
                </a:ext>
              </a:extLst>
            </p:cNvPr>
            <p:cNvCxnSpPr>
              <a:cxnSpLocks/>
              <a:stCxn id="17" idx="4"/>
              <a:endCxn id="16" idx="0"/>
            </p:cNvCxnSpPr>
            <p:nvPr/>
          </p:nvCxnSpPr>
          <p:spPr>
            <a:xfrm>
              <a:off x="1680420" y="3270168"/>
              <a:ext cx="42" cy="600132"/>
            </a:xfrm>
            <a:prstGeom prst="line">
              <a:avLst/>
            </a:prstGeom>
            <a:ln w="28575"/>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9286665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E6413402-9DAF-7F43-A13A-325C7CD5C831}"/>
              </a:ext>
            </a:extLst>
          </p:cNvPr>
          <p:cNvPicPr>
            <a:picLocks noChangeAspect="1"/>
          </p:cNvPicPr>
          <p:nvPr/>
        </p:nvPicPr>
        <p:blipFill>
          <a:blip r:embed="rId2"/>
          <a:stretch>
            <a:fillRect/>
          </a:stretch>
        </p:blipFill>
        <p:spPr>
          <a:xfrm>
            <a:off x="8547100" y="5291053"/>
            <a:ext cx="3957289" cy="2618505"/>
          </a:xfrm>
          <a:prstGeom prst="rect">
            <a:avLst/>
          </a:prstGeom>
        </p:spPr>
      </p:pic>
      <p:pic>
        <p:nvPicPr>
          <p:cNvPr id="17" name="Picture 16">
            <a:extLst>
              <a:ext uri="{FF2B5EF4-FFF2-40B4-BE49-F238E27FC236}">
                <a16:creationId xmlns:a16="http://schemas.microsoft.com/office/drawing/2014/main" id="{A5D43F73-AC8F-3D4C-AE8F-E6E71E6BE408}"/>
              </a:ext>
            </a:extLst>
          </p:cNvPr>
          <p:cNvPicPr>
            <a:picLocks noChangeAspect="1"/>
          </p:cNvPicPr>
          <p:nvPr/>
        </p:nvPicPr>
        <p:blipFill>
          <a:blip r:embed="rId3"/>
          <a:stretch>
            <a:fillRect/>
          </a:stretch>
        </p:blipFill>
        <p:spPr>
          <a:xfrm>
            <a:off x="8684924" y="2758569"/>
            <a:ext cx="3819465" cy="2618499"/>
          </a:xfrm>
          <a:prstGeom prst="rect">
            <a:avLst/>
          </a:prstGeom>
        </p:spPr>
      </p:pic>
      <p:pic>
        <p:nvPicPr>
          <p:cNvPr id="9" name="Picture 8">
            <a:extLst>
              <a:ext uri="{FF2B5EF4-FFF2-40B4-BE49-F238E27FC236}">
                <a16:creationId xmlns:a16="http://schemas.microsoft.com/office/drawing/2014/main" id="{71DF65BD-1F43-B947-A7A2-C6C9506D03A6}"/>
              </a:ext>
            </a:extLst>
          </p:cNvPr>
          <p:cNvPicPr>
            <a:picLocks noChangeAspect="1"/>
          </p:cNvPicPr>
          <p:nvPr/>
        </p:nvPicPr>
        <p:blipFill>
          <a:blip r:embed="rId4"/>
          <a:stretch>
            <a:fillRect/>
          </a:stretch>
        </p:blipFill>
        <p:spPr>
          <a:xfrm>
            <a:off x="4644118" y="2753870"/>
            <a:ext cx="3819474" cy="2618505"/>
          </a:xfrm>
          <a:prstGeom prst="rect">
            <a:avLst/>
          </a:prstGeom>
        </p:spPr>
      </p:pic>
      <p:pic>
        <p:nvPicPr>
          <p:cNvPr id="14" name="Picture 13">
            <a:extLst>
              <a:ext uri="{FF2B5EF4-FFF2-40B4-BE49-F238E27FC236}">
                <a16:creationId xmlns:a16="http://schemas.microsoft.com/office/drawing/2014/main" id="{B937E444-348C-0542-AE5C-21BEF15E17A6}"/>
              </a:ext>
            </a:extLst>
          </p:cNvPr>
          <p:cNvPicPr>
            <a:picLocks noChangeAspect="1"/>
          </p:cNvPicPr>
          <p:nvPr/>
        </p:nvPicPr>
        <p:blipFill>
          <a:blip r:embed="rId5"/>
          <a:stretch>
            <a:fillRect/>
          </a:stretch>
        </p:blipFill>
        <p:spPr>
          <a:xfrm>
            <a:off x="4506302" y="5291054"/>
            <a:ext cx="3957290" cy="2618505"/>
          </a:xfrm>
          <a:prstGeom prst="rect">
            <a:avLst/>
          </a:prstGeom>
        </p:spPr>
      </p:pic>
      <p:pic>
        <p:nvPicPr>
          <p:cNvPr id="3" name="Picture 2">
            <a:extLst>
              <a:ext uri="{FF2B5EF4-FFF2-40B4-BE49-F238E27FC236}">
                <a16:creationId xmlns:a16="http://schemas.microsoft.com/office/drawing/2014/main" id="{0C375143-593C-0849-BD10-BEE3A6C966B9}"/>
              </a:ext>
            </a:extLst>
          </p:cNvPr>
          <p:cNvPicPr>
            <a:picLocks noChangeAspect="1"/>
          </p:cNvPicPr>
          <p:nvPr/>
        </p:nvPicPr>
        <p:blipFill rotWithShape="1">
          <a:blip r:embed="rId6"/>
          <a:srcRect l="1796"/>
          <a:stretch/>
        </p:blipFill>
        <p:spPr>
          <a:xfrm>
            <a:off x="10323776" y="75723"/>
            <a:ext cx="4306623" cy="2088282"/>
          </a:xfrm>
          <a:prstGeom prst="rect">
            <a:avLst/>
          </a:prstGeom>
        </p:spPr>
      </p:pic>
      <p:pic>
        <p:nvPicPr>
          <p:cNvPr id="25" name="Picture 24">
            <a:extLst>
              <a:ext uri="{FF2B5EF4-FFF2-40B4-BE49-F238E27FC236}">
                <a16:creationId xmlns:a16="http://schemas.microsoft.com/office/drawing/2014/main" id="{3E0F29F5-9D29-0844-9A75-BD05F9CCC356}"/>
              </a:ext>
            </a:extLst>
          </p:cNvPr>
          <p:cNvPicPr>
            <a:picLocks noChangeAspect="1"/>
          </p:cNvPicPr>
          <p:nvPr/>
        </p:nvPicPr>
        <p:blipFill>
          <a:blip r:embed="rId7"/>
          <a:stretch>
            <a:fillRect/>
          </a:stretch>
        </p:blipFill>
        <p:spPr>
          <a:xfrm>
            <a:off x="397532" y="2753871"/>
            <a:ext cx="3819473" cy="2618505"/>
          </a:xfrm>
          <a:prstGeom prst="rect">
            <a:avLst/>
          </a:prstGeom>
        </p:spPr>
      </p:pic>
      <p:pic>
        <p:nvPicPr>
          <p:cNvPr id="26" name="Picture 25">
            <a:extLst>
              <a:ext uri="{FF2B5EF4-FFF2-40B4-BE49-F238E27FC236}">
                <a16:creationId xmlns:a16="http://schemas.microsoft.com/office/drawing/2014/main" id="{A3877550-2230-9A46-8BE6-221B122D47FE}"/>
              </a:ext>
            </a:extLst>
          </p:cNvPr>
          <p:cNvPicPr>
            <a:picLocks noChangeAspect="1"/>
          </p:cNvPicPr>
          <p:nvPr/>
        </p:nvPicPr>
        <p:blipFill>
          <a:blip r:embed="rId8"/>
          <a:stretch>
            <a:fillRect/>
          </a:stretch>
        </p:blipFill>
        <p:spPr>
          <a:xfrm>
            <a:off x="259715" y="5291055"/>
            <a:ext cx="3957290" cy="2618505"/>
          </a:xfrm>
          <a:prstGeom prst="rect">
            <a:avLst/>
          </a:prstGeom>
        </p:spPr>
      </p:pic>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Optimization tests</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t>Gates characterization: Rx</a:t>
            </a:r>
          </a:p>
        </p:txBody>
      </p:sp>
      <p:sp>
        <p:nvSpPr>
          <p:cNvPr id="15" name="Rectangle 14">
            <a:extLst>
              <a:ext uri="{FF2B5EF4-FFF2-40B4-BE49-F238E27FC236}">
                <a16:creationId xmlns:a16="http://schemas.microsoft.com/office/drawing/2014/main" id="{CCF6A35C-3AB1-B841-8771-7EBB7A55CB35}"/>
              </a:ext>
            </a:extLst>
          </p:cNvPr>
          <p:cNvSpPr/>
          <p:nvPr/>
        </p:nvSpPr>
        <p:spPr>
          <a:xfrm>
            <a:off x="4969413" y="1760234"/>
            <a:ext cx="4184159" cy="461665"/>
          </a:xfrm>
          <a:prstGeom prst="rect">
            <a:avLst/>
          </a:prstGeom>
        </p:spPr>
        <p:txBody>
          <a:bodyPr wrap="none">
            <a:spAutoFit/>
          </a:bodyPr>
          <a:lstStyle/>
          <a:p>
            <a:r>
              <a:rPr lang="it-IT" sz="2400" b="1">
                <a:latin typeface="IBM Plex Sans" panose="020B0503050203000203" pitchFamily="34" charset="0"/>
              </a:rPr>
              <a:t>ibmq_16_melbourne v1.0.0</a:t>
            </a:r>
          </a:p>
        </p:txBody>
      </p:sp>
      <p:sp>
        <p:nvSpPr>
          <p:cNvPr id="16" name="Rectangle 15">
            <a:extLst>
              <a:ext uri="{FF2B5EF4-FFF2-40B4-BE49-F238E27FC236}">
                <a16:creationId xmlns:a16="http://schemas.microsoft.com/office/drawing/2014/main" id="{66F8E0FC-F058-9248-8634-F266A509DCB3}"/>
              </a:ext>
            </a:extLst>
          </p:cNvPr>
          <p:cNvSpPr/>
          <p:nvPr/>
        </p:nvSpPr>
        <p:spPr>
          <a:xfrm>
            <a:off x="798902" y="1760234"/>
            <a:ext cx="3451586" cy="461665"/>
          </a:xfrm>
          <a:prstGeom prst="rect">
            <a:avLst/>
          </a:prstGeom>
        </p:spPr>
        <p:txBody>
          <a:bodyPr wrap="none">
            <a:spAutoFit/>
          </a:bodyPr>
          <a:lstStyle/>
          <a:p>
            <a:r>
              <a:rPr lang="it-IT" sz="2400" b="1">
                <a:latin typeface="IBM Plex Sans" panose="020B0503050203000203" pitchFamily="34" charset="0"/>
              </a:rPr>
              <a:t>ibmq_qasm_simulator</a:t>
            </a:r>
          </a:p>
        </p:txBody>
      </p:sp>
      <p:sp>
        <p:nvSpPr>
          <p:cNvPr id="19" name="Rectangle 18">
            <a:extLst>
              <a:ext uri="{FF2B5EF4-FFF2-40B4-BE49-F238E27FC236}">
                <a16:creationId xmlns:a16="http://schemas.microsoft.com/office/drawing/2014/main" id="{F4598567-80F4-A54C-868C-9BC64FE80742}"/>
              </a:ext>
            </a:extLst>
          </p:cNvPr>
          <p:cNvSpPr/>
          <p:nvPr/>
        </p:nvSpPr>
        <p:spPr>
          <a:xfrm>
            <a:off x="4982763" y="2543373"/>
            <a:ext cx="3302955" cy="276999"/>
          </a:xfrm>
          <a:prstGeom prst="rect">
            <a:avLst/>
          </a:prstGeom>
        </p:spPr>
        <p:txBody>
          <a:bodyPr wrap="none">
            <a:spAutoFit/>
          </a:bodyPr>
          <a:lstStyle/>
          <a:p>
            <a:r>
              <a:rPr lang="it-IT" sz="1200"/>
              <a:t>"_id": "5659f3270cc04ff4957b9ba03d304dcb",</a:t>
            </a:r>
          </a:p>
        </p:txBody>
      </p:sp>
      <p:sp>
        <p:nvSpPr>
          <p:cNvPr id="28" name="Rectangle 27">
            <a:extLst>
              <a:ext uri="{FF2B5EF4-FFF2-40B4-BE49-F238E27FC236}">
                <a16:creationId xmlns:a16="http://schemas.microsoft.com/office/drawing/2014/main" id="{88A2F324-C981-6146-9D84-31D6AE8BB340}"/>
              </a:ext>
            </a:extLst>
          </p:cNvPr>
          <p:cNvSpPr/>
          <p:nvPr/>
        </p:nvSpPr>
        <p:spPr>
          <a:xfrm>
            <a:off x="729980" y="2543373"/>
            <a:ext cx="3457998" cy="276999"/>
          </a:xfrm>
          <a:prstGeom prst="rect">
            <a:avLst/>
          </a:prstGeom>
        </p:spPr>
        <p:txBody>
          <a:bodyPr wrap="none">
            <a:spAutoFit/>
          </a:bodyPr>
          <a:lstStyle/>
          <a:p>
            <a:r>
              <a:rPr lang="it-IT" sz="1200"/>
              <a:t>"_id": "85b6bd4e391f835316b424292e09b5f9",</a:t>
            </a:r>
          </a:p>
        </p:txBody>
      </p:sp>
      <p:sp>
        <p:nvSpPr>
          <p:cNvPr id="38" name="Content Placeholder 6">
            <a:extLst>
              <a:ext uri="{FF2B5EF4-FFF2-40B4-BE49-F238E27FC236}">
                <a16:creationId xmlns:a16="http://schemas.microsoft.com/office/drawing/2014/main" id="{CA6F5924-B839-7A41-A54D-72280D294F50}"/>
              </a:ext>
            </a:extLst>
          </p:cNvPr>
          <p:cNvSpPr txBox="1">
            <a:spLocks/>
          </p:cNvSpPr>
          <p:nvPr/>
        </p:nvSpPr>
        <p:spPr>
          <a:xfrm>
            <a:off x="4982763" y="2196970"/>
            <a:ext cx="4114800"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Qubit 0</a:t>
            </a:r>
          </a:p>
        </p:txBody>
      </p:sp>
      <p:sp>
        <p:nvSpPr>
          <p:cNvPr id="41" name="Rectangle 40">
            <a:extLst>
              <a:ext uri="{FF2B5EF4-FFF2-40B4-BE49-F238E27FC236}">
                <a16:creationId xmlns:a16="http://schemas.microsoft.com/office/drawing/2014/main" id="{C7A0EA9D-E9D6-BE42-8FB8-7CE22A39781E}"/>
              </a:ext>
            </a:extLst>
          </p:cNvPr>
          <p:cNvSpPr/>
          <p:nvPr/>
        </p:nvSpPr>
        <p:spPr>
          <a:xfrm>
            <a:off x="9006840" y="2543373"/>
            <a:ext cx="3355406" cy="276999"/>
          </a:xfrm>
          <a:prstGeom prst="rect">
            <a:avLst/>
          </a:prstGeom>
        </p:spPr>
        <p:txBody>
          <a:bodyPr wrap="none">
            <a:spAutoFit/>
          </a:bodyPr>
          <a:lstStyle/>
          <a:p>
            <a:r>
              <a:rPr lang="it-IT" sz="1200"/>
              <a:t>"_id": "c3f13a3b103830ea3043da29bde31fac",</a:t>
            </a:r>
          </a:p>
        </p:txBody>
      </p:sp>
      <p:cxnSp>
        <p:nvCxnSpPr>
          <p:cNvPr id="43" name="Straight Connector 42">
            <a:extLst>
              <a:ext uri="{FF2B5EF4-FFF2-40B4-BE49-F238E27FC236}">
                <a16:creationId xmlns:a16="http://schemas.microsoft.com/office/drawing/2014/main" id="{A34B71A8-FDC0-5C44-9356-AB6BAD5F9CDC}"/>
              </a:ext>
            </a:extLst>
          </p:cNvPr>
          <p:cNvCxnSpPr>
            <a:cxnSpLocks/>
          </p:cNvCxnSpPr>
          <p:nvPr/>
        </p:nvCxnSpPr>
        <p:spPr>
          <a:xfrm flipH="1">
            <a:off x="9122975" y="4800600"/>
            <a:ext cx="3330642"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E3358182-B37F-BD45-9227-D932969F991E}"/>
              </a:ext>
            </a:extLst>
          </p:cNvPr>
          <p:cNvCxnSpPr>
            <a:cxnSpLocks/>
          </p:cNvCxnSpPr>
          <p:nvPr/>
        </p:nvCxnSpPr>
        <p:spPr>
          <a:xfrm flipH="1">
            <a:off x="9122975" y="3017520"/>
            <a:ext cx="3330642"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89B3B185-6440-FA4D-AEC0-18BE3D98E52B}"/>
              </a:ext>
            </a:extLst>
          </p:cNvPr>
          <p:cNvCxnSpPr>
            <a:cxnSpLocks/>
          </p:cNvCxnSpPr>
          <p:nvPr/>
        </p:nvCxnSpPr>
        <p:spPr>
          <a:xfrm flipH="1">
            <a:off x="9122975" y="5440680"/>
            <a:ext cx="3330642"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2DC76BC0-CD43-A64C-B9F2-A2C7237480E3}"/>
              </a:ext>
            </a:extLst>
          </p:cNvPr>
          <p:cNvCxnSpPr>
            <a:cxnSpLocks/>
          </p:cNvCxnSpPr>
          <p:nvPr/>
        </p:nvCxnSpPr>
        <p:spPr>
          <a:xfrm flipH="1">
            <a:off x="9122975" y="7269480"/>
            <a:ext cx="3330642"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B28EA644-88DF-4E4E-8411-40D6FD2C8C37}"/>
              </a:ext>
            </a:extLst>
          </p:cNvPr>
          <p:cNvCxnSpPr>
            <a:cxnSpLocks/>
          </p:cNvCxnSpPr>
          <p:nvPr/>
        </p:nvCxnSpPr>
        <p:spPr>
          <a:xfrm flipH="1">
            <a:off x="9122975" y="6400800"/>
            <a:ext cx="3330642"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8" name="Content Placeholder 6">
            <a:extLst>
              <a:ext uri="{FF2B5EF4-FFF2-40B4-BE49-F238E27FC236}">
                <a16:creationId xmlns:a16="http://schemas.microsoft.com/office/drawing/2014/main" id="{8D26B68E-D763-1E45-A16F-5BA568BC8D3B}"/>
              </a:ext>
            </a:extLst>
          </p:cNvPr>
          <p:cNvSpPr txBox="1">
            <a:spLocks/>
          </p:cNvSpPr>
          <p:nvPr/>
        </p:nvSpPr>
        <p:spPr>
          <a:xfrm>
            <a:off x="9006840" y="2196970"/>
            <a:ext cx="4114800"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Qubit 1</a:t>
            </a:r>
          </a:p>
        </p:txBody>
      </p:sp>
      <p:cxnSp>
        <p:nvCxnSpPr>
          <p:cNvPr id="51" name="Straight Arrow Connector 50">
            <a:extLst>
              <a:ext uri="{FF2B5EF4-FFF2-40B4-BE49-F238E27FC236}">
                <a16:creationId xmlns:a16="http://schemas.microsoft.com/office/drawing/2014/main" id="{5C4FD074-CA82-6B47-82C7-F7D6DBF2C8AD}"/>
              </a:ext>
            </a:extLst>
          </p:cNvPr>
          <p:cNvCxnSpPr>
            <a:cxnSpLocks/>
          </p:cNvCxnSpPr>
          <p:nvPr/>
        </p:nvCxnSpPr>
        <p:spPr>
          <a:xfrm flipV="1">
            <a:off x="5897880" y="701286"/>
            <a:ext cx="4425896" cy="1640234"/>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6BFE98B-4D99-D44A-8E02-F1361FD68CC9}"/>
              </a:ext>
            </a:extLst>
          </p:cNvPr>
          <p:cNvCxnSpPr>
            <a:cxnSpLocks/>
          </p:cNvCxnSpPr>
          <p:nvPr/>
        </p:nvCxnSpPr>
        <p:spPr>
          <a:xfrm flipV="1">
            <a:off x="9892348" y="793040"/>
            <a:ext cx="1034732" cy="154848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6F10F27-9FE2-5E4F-AE5E-E24979A778A7}"/>
              </a:ext>
            </a:extLst>
          </p:cNvPr>
          <p:cNvCxnSpPr>
            <a:cxnSpLocks/>
          </p:cNvCxnSpPr>
          <p:nvPr/>
        </p:nvCxnSpPr>
        <p:spPr>
          <a:xfrm flipH="1">
            <a:off x="5041190" y="4800600"/>
            <a:ext cx="3330642"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BB15EACF-8C3C-6B4B-8CB3-B8330EF3765F}"/>
              </a:ext>
            </a:extLst>
          </p:cNvPr>
          <p:cNvCxnSpPr>
            <a:cxnSpLocks/>
          </p:cNvCxnSpPr>
          <p:nvPr/>
        </p:nvCxnSpPr>
        <p:spPr>
          <a:xfrm flipH="1">
            <a:off x="5041190" y="2971800"/>
            <a:ext cx="3330642"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E999AD3B-4BF3-464D-B58C-244B7BBEFCAF}"/>
              </a:ext>
            </a:extLst>
          </p:cNvPr>
          <p:cNvCxnSpPr>
            <a:cxnSpLocks/>
          </p:cNvCxnSpPr>
          <p:nvPr/>
        </p:nvCxnSpPr>
        <p:spPr>
          <a:xfrm flipH="1">
            <a:off x="5041190" y="5486400"/>
            <a:ext cx="3330642"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CE87896A-A002-E449-8CB2-D3FDD79B82AA}"/>
              </a:ext>
            </a:extLst>
          </p:cNvPr>
          <p:cNvCxnSpPr>
            <a:cxnSpLocks/>
          </p:cNvCxnSpPr>
          <p:nvPr/>
        </p:nvCxnSpPr>
        <p:spPr>
          <a:xfrm flipH="1">
            <a:off x="5041190" y="7315200"/>
            <a:ext cx="3330642"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2AD5BA8F-6C40-6846-AF86-BC297039C2BB}"/>
              </a:ext>
            </a:extLst>
          </p:cNvPr>
          <p:cNvCxnSpPr>
            <a:cxnSpLocks/>
          </p:cNvCxnSpPr>
          <p:nvPr/>
        </p:nvCxnSpPr>
        <p:spPr>
          <a:xfrm flipH="1">
            <a:off x="5041190" y="6355080"/>
            <a:ext cx="3330642"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15E69A58-1132-AA4D-9145-15D431C9C146}"/>
              </a:ext>
            </a:extLst>
          </p:cNvPr>
          <p:cNvCxnSpPr>
            <a:cxnSpLocks/>
          </p:cNvCxnSpPr>
          <p:nvPr/>
        </p:nvCxnSpPr>
        <p:spPr>
          <a:xfrm flipH="1">
            <a:off x="9093066" y="5486400"/>
            <a:ext cx="3330642"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0" name="Rectangle 49">
            <a:extLst>
              <a:ext uri="{FF2B5EF4-FFF2-40B4-BE49-F238E27FC236}">
                <a16:creationId xmlns:a16="http://schemas.microsoft.com/office/drawing/2014/main" id="{ECAB93D5-5076-EF4A-9FB5-FECF53175687}"/>
              </a:ext>
            </a:extLst>
          </p:cNvPr>
          <p:cNvSpPr/>
          <p:nvPr/>
        </p:nvSpPr>
        <p:spPr>
          <a:xfrm>
            <a:off x="6994263" y="2830684"/>
            <a:ext cx="1067526" cy="461665"/>
          </a:xfrm>
          <a:prstGeom prst="rect">
            <a:avLst/>
          </a:prstGeom>
          <a:noFill/>
        </p:spPr>
        <p:txBody>
          <a:bodyPr wrap="square" lIns="91440" tIns="45720" rIns="91440" bIns="45720">
            <a:spAutoFit/>
          </a:bodyPr>
          <a:lstStyle/>
          <a:p>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epsZ</a:t>
            </a:r>
            <a:endParaRPr lang="en-GB" sz="24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56" name="Rectangle 55">
            <a:extLst>
              <a:ext uri="{FF2B5EF4-FFF2-40B4-BE49-F238E27FC236}">
                <a16:creationId xmlns:a16="http://schemas.microsoft.com/office/drawing/2014/main" id="{C113434A-F85A-594D-8BC8-BC7B18B845E8}"/>
              </a:ext>
            </a:extLst>
          </p:cNvPr>
          <p:cNvSpPr/>
          <p:nvPr/>
        </p:nvSpPr>
        <p:spPr>
          <a:xfrm>
            <a:off x="5486329" y="6600305"/>
            <a:ext cx="1067526" cy="461665"/>
          </a:xfrm>
          <a:prstGeom prst="rect">
            <a:avLst/>
          </a:prstGeom>
          <a:noFill/>
        </p:spPr>
        <p:txBody>
          <a:bodyPr wrap="square" lIns="91440" tIns="45720" rIns="91440" bIns="45720">
            <a:spAutoFit/>
          </a:bodyPr>
          <a:lstStyle/>
          <a:p>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epsY</a:t>
            </a:r>
            <a:endParaRPr lang="en-GB" sz="24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1789946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101">
            <a:extLst>
              <a:ext uri="{FF2B5EF4-FFF2-40B4-BE49-F238E27FC236}">
                <a16:creationId xmlns:a16="http://schemas.microsoft.com/office/drawing/2014/main" id="{54D2D3A2-EF7C-6841-B88A-38A164046A17}"/>
              </a:ext>
            </a:extLst>
          </p:cNvPr>
          <p:cNvPicPr>
            <a:picLocks noChangeAspect="1"/>
          </p:cNvPicPr>
          <p:nvPr/>
        </p:nvPicPr>
        <p:blipFill>
          <a:blip r:embed="rId2"/>
          <a:stretch>
            <a:fillRect/>
          </a:stretch>
        </p:blipFill>
        <p:spPr>
          <a:xfrm>
            <a:off x="6817211" y="5111497"/>
            <a:ext cx="4288000" cy="2880000"/>
          </a:xfrm>
          <a:prstGeom prst="rect">
            <a:avLst/>
          </a:prstGeom>
        </p:spPr>
      </p:pic>
      <p:pic>
        <p:nvPicPr>
          <p:cNvPr id="27" name="Picture 26">
            <a:extLst>
              <a:ext uri="{FF2B5EF4-FFF2-40B4-BE49-F238E27FC236}">
                <a16:creationId xmlns:a16="http://schemas.microsoft.com/office/drawing/2014/main" id="{FE8EDF5C-C63D-9643-848B-750C5A7499AD}"/>
              </a:ext>
            </a:extLst>
          </p:cNvPr>
          <p:cNvPicPr>
            <a:picLocks noChangeAspect="1"/>
          </p:cNvPicPr>
          <p:nvPr/>
        </p:nvPicPr>
        <p:blipFill>
          <a:blip r:embed="rId3"/>
          <a:stretch>
            <a:fillRect/>
          </a:stretch>
        </p:blipFill>
        <p:spPr>
          <a:xfrm>
            <a:off x="10537452" y="2400646"/>
            <a:ext cx="4138668" cy="2880000"/>
          </a:xfrm>
          <a:prstGeom prst="rect">
            <a:avLst/>
          </a:prstGeom>
        </p:spPr>
      </p:pic>
      <p:pic>
        <p:nvPicPr>
          <p:cNvPr id="89" name="Picture 88">
            <a:extLst>
              <a:ext uri="{FF2B5EF4-FFF2-40B4-BE49-F238E27FC236}">
                <a16:creationId xmlns:a16="http://schemas.microsoft.com/office/drawing/2014/main" id="{5F971BEE-6DF4-F449-93BD-CF044B7287CB}"/>
              </a:ext>
            </a:extLst>
          </p:cNvPr>
          <p:cNvPicPr>
            <a:picLocks noChangeAspect="1"/>
          </p:cNvPicPr>
          <p:nvPr/>
        </p:nvPicPr>
        <p:blipFill>
          <a:blip r:embed="rId4"/>
          <a:stretch>
            <a:fillRect/>
          </a:stretch>
        </p:blipFill>
        <p:spPr>
          <a:xfrm>
            <a:off x="6964571" y="2401673"/>
            <a:ext cx="4138667" cy="2880000"/>
          </a:xfrm>
          <a:prstGeom prst="rect">
            <a:avLst/>
          </a:prstGeom>
        </p:spPr>
      </p:pic>
      <p:pic>
        <p:nvPicPr>
          <p:cNvPr id="99" name="Picture 98">
            <a:extLst>
              <a:ext uri="{FF2B5EF4-FFF2-40B4-BE49-F238E27FC236}">
                <a16:creationId xmlns:a16="http://schemas.microsoft.com/office/drawing/2014/main" id="{07B8ED31-84F2-C94B-B465-45153E6C3CC5}"/>
              </a:ext>
            </a:extLst>
          </p:cNvPr>
          <p:cNvPicPr>
            <a:picLocks noChangeAspect="1"/>
          </p:cNvPicPr>
          <p:nvPr/>
        </p:nvPicPr>
        <p:blipFill>
          <a:blip r:embed="rId5"/>
          <a:stretch>
            <a:fillRect/>
          </a:stretch>
        </p:blipFill>
        <p:spPr>
          <a:xfrm>
            <a:off x="3416512" y="2404828"/>
            <a:ext cx="4138667" cy="2880000"/>
          </a:xfrm>
          <a:prstGeom prst="rect">
            <a:avLst/>
          </a:prstGeom>
        </p:spPr>
      </p:pic>
      <p:pic>
        <p:nvPicPr>
          <p:cNvPr id="29" name="Picture 28">
            <a:extLst>
              <a:ext uri="{FF2B5EF4-FFF2-40B4-BE49-F238E27FC236}">
                <a16:creationId xmlns:a16="http://schemas.microsoft.com/office/drawing/2014/main" id="{8F020DAA-F05B-AF48-A751-05BEA8C64495}"/>
              </a:ext>
            </a:extLst>
          </p:cNvPr>
          <p:cNvPicPr>
            <a:picLocks noChangeAspect="1"/>
          </p:cNvPicPr>
          <p:nvPr/>
        </p:nvPicPr>
        <p:blipFill>
          <a:blip r:embed="rId6"/>
          <a:stretch>
            <a:fillRect/>
          </a:stretch>
        </p:blipFill>
        <p:spPr>
          <a:xfrm>
            <a:off x="10388120" y="5111497"/>
            <a:ext cx="4288000" cy="2880000"/>
          </a:xfrm>
          <a:prstGeom prst="rect">
            <a:avLst/>
          </a:prstGeom>
        </p:spPr>
      </p:pic>
      <p:pic>
        <p:nvPicPr>
          <p:cNvPr id="94" name="Picture 93">
            <a:extLst>
              <a:ext uri="{FF2B5EF4-FFF2-40B4-BE49-F238E27FC236}">
                <a16:creationId xmlns:a16="http://schemas.microsoft.com/office/drawing/2014/main" id="{1E02A7B3-67AA-444D-A1BE-76DD0EC82041}"/>
              </a:ext>
            </a:extLst>
          </p:cNvPr>
          <p:cNvPicPr>
            <a:picLocks noChangeAspect="1"/>
          </p:cNvPicPr>
          <p:nvPr/>
        </p:nvPicPr>
        <p:blipFill>
          <a:blip r:embed="rId7"/>
          <a:stretch>
            <a:fillRect/>
          </a:stretch>
        </p:blipFill>
        <p:spPr>
          <a:xfrm>
            <a:off x="6810916" y="5111497"/>
            <a:ext cx="4288000" cy="2880000"/>
          </a:xfrm>
          <a:prstGeom prst="rect">
            <a:avLst/>
          </a:prstGeom>
        </p:spPr>
      </p:pic>
      <p:pic>
        <p:nvPicPr>
          <p:cNvPr id="91" name="Picture 90">
            <a:extLst>
              <a:ext uri="{FF2B5EF4-FFF2-40B4-BE49-F238E27FC236}">
                <a16:creationId xmlns:a16="http://schemas.microsoft.com/office/drawing/2014/main" id="{D26331F8-A967-9C45-925C-A10641DF7767}"/>
              </a:ext>
            </a:extLst>
          </p:cNvPr>
          <p:cNvPicPr>
            <a:picLocks noChangeAspect="1"/>
          </p:cNvPicPr>
          <p:nvPr/>
        </p:nvPicPr>
        <p:blipFill rotWithShape="1">
          <a:blip r:embed="rId8"/>
          <a:srcRect l="1796" t="2670" b="3861"/>
          <a:stretch/>
        </p:blipFill>
        <p:spPr>
          <a:xfrm>
            <a:off x="11087643" y="15658"/>
            <a:ext cx="3531483" cy="1600560"/>
          </a:xfrm>
          <a:prstGeom prst="rect">
            <a:avLst/>
          </a:prstGeom>
        </p:spPr>
      </p:pic>
      <p:pic>
        <p:nvPicPr>
          <p:cNvPr id="72" name="Picture 71">
            <a:extLst>
              <a:ext uri="{FF2B5EF4-FFF2-40B4-BE49-F238E27FC236}">
                <a16:creationId xmlns:a16="http://schemas.microsoft.com/office/drawing/2014/main" id="{7967469E-8DFF-3844-A6CA-7D71723C3E99}"/>
              </a:ext>
            </a:extLst>
          </p:cNvPr>
          <p:cNvPicPr>
            <a:picLocks noChangeAspect="1"/>
          </p:cNvPicPr>
          <p:nvPr/>
        </p:nvPicPr>
        <p:blipFill>
          <a:blip r:embed="rId9"/>
          <a:stretch>
            <a:fillRect/>
          </a:stretch>
        </p:blipFill>
        <p:spPr>
          <a:xfrm>
            <a:off x="3255800" y="5111497"/>
            <a:ext cx="4288000" cy="2880000"/>
          </a:xfrm>
          <a:prstGeom prst="rect">
            <a:avLst/>
          </a:prstGeom>
        </p:spPr>
      </p:pic>
      <p:pic>
        <p:nvPicPr>
          <p:cNvPr id="71" name="Picture 70">
            <a:extLst>
              <a:ext uri="{FF2B5EF4-FFF2-40B4-BE49-F238E27FC236}">
                <a16:creationId xmlns:a16="http://schemas.microsoft.com/office/drawing/2014/main" id="{3807597D-C679-3343-8B8A-2A848D66A779}"/>
              </a:ext>
            </a:extLst>
          </p:cNvPr>
          <p:cNvPicPr>
            <a:picLocks noChangeAspect="1"/>
          </p:cNvPicPr>
          <p:nvPr/>
        </p:nvPicPr>
        <p:blipFill>
          <a:blip r:embed="rId10"/>
          <a:stretch>
            <a:fillRect/>
          </a:stretch>
        </p:blipFill>
        <p:spPr>
          <a:xfrm>
            <a:off x="-156299" y="2400646"/>
            <a:ext cx="4138667" cy="2880000"/>
          </a:xfrm>
          <a:prstGeom prst="rect">
            <a:avLst/>
          </a:prstGeom>
        </p:spPr>
      </p:pic>
      <p:pic>
        <p:nvPicPr>
          <p:cNvPr id="31" name="Picture 30">
            <a:extLst>
              <a:ext uri="{FF2B5EF4-FFF2-40B4-BE49-F238E27FC236}">
                <a16:creationId xmlns:a16="http://schemas.microsoft.com/office/drawing/2014/main" id="{8D8DBE9E-B0CB-D749-BC14-78CBA2B9E113}"/>
              </a:ext>
            </a:extLst>
          </p:cNvPr>
          <p:cNvPicPr>
            <a:picLocks noChangeAspect="1"/>
          </p:cNvPicPr>
          <p:nvPr/>
        </p:nvPicPr>
        <p:blipFill>
          <a:blip r:embed="rId11"/>
          <a:stretch>
            <a:fillRect/>
          </a:stretch>
        </p:blipFill>
        <p:spPr>
          <a:xfrm>
            <a:off x="-310360" y="5111497"/>
            <a:ext cx="4288000" cy="2880000"/>
          </a:xfrm>
          <a:prstGeom prst="rect">
            <a:avLst/>
          </a:prstGeom>
        </p:spPr>
      </p:pic>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Optimization tests</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t>Gates characterization: noisy Rx</a:t>
            </a:r>
          </a:p>
        </p:txBody>
      </p:sp>
      <p:sp>
        <p:nvSpPr>
          <p:cNvPr id="16" name="Rectangle 15">
            <a:extLst>
              <a:ext uri="{FF2B5EF4-FFF2-40B4-BE49-F238E27FC236}">
                <a16:creationId xmlns:a16="http://schemas.microsoft.com/office/drawing/2014/main" id="{66F8E0FC-F058-9248-8634-F266A509DCB3}"/>
              </a:ext>
            </a:extLst>
          </p:cNvPr>
          <p:cNvSpPr/>
          <p:nvPr/>
        </p:nvSpPr>
        <p:spPr>
          <a:xfrm>
            <a:off x="478862" y="1645920"/>
            <a:ext cx="3451586" cy="461665"/>
          </a:xfrm>
          <a:prstGeom prst="rect">
            <a:avLst/>
          </a:prstGeom>
        </p:spPr>
        <p:txBody>
          <a:bodyPr wrap="none">
            <a:spAutoFit/>
          </a:bodyPr>
          <a:lstStyle/>
          <a:p>
            <a:r>
              <a:rPr lang="it-IT" sz="2400" b="1">
                <a:latin typeface="IBM Plex Sans" panose="020B0503050203000203" pitchFamily="34" charset="0"/>
              </a:rPr>
              <a:t>ibmq_qasm_simulator</a:t>
            </a:r>
          </a:p>
        </p:txBody>
      </p:sp>
      <p:sp>
        <p:nvSpPr>
          <p:cNvPr id="7" name="Rectangle 6">
            <a:extLst>
              <a:ext uri="{FF2B5EF4-FFF2-40B4-BE49-F238E27FC236}">
                <a16:creationId xmlns:a16="http://schemas.microsoft.com/office/drawing/2014/main" id="{2137CF58-77AA-8C45-BDE5-E0FA30BF59E8}"/>
              </a:ext>
            </a:extLst>
          </p:cNvPr>
          <p:cNvSpPr/>
          <p:nvPr/>
        </p:nvSpPr>
        <p:spPr>
          <a:xfrm>
            <a:off x="252307" y="2260819"/>
            <a:ext cx="1069524" cy="276807"/>
          </a:xfrm>
          <a:prstGeom prst="rect">
            <a:avLst/>
          </a:prstGeom>
        </p:spPr>
        <p:txBody>
          <a:bodyPr wrap="none">
            <a:spAutoFit/>
          </a:bodyPr>
          <a:lstStyle/>
          <a:p>
            <a:pPr>
              <a:lnSpc>
                <a:spcPct val="105000"/>
              </a:lnSpc>
              <a:spcBef>
                <a:spcPts val="600"/>
              </a:spcBef>
            </a:pPr>
            <a:r>
              <a:rPr lang="it-IT" sz="1200">
                <a:solidFill>
                  <a:schemeClr val="tx1">
                    <a:lumMod val="50000"/>
                    <a:lumOff val="50000"/>
                  </a:schemeClr>
                </a:solidFill>
                <a:latin typeface="IBM Plex Sans" charset="0"/>
              </a:rPr>
              <a:t>EpsZ = pi/12</a:t>
            </a:r>
          </a:p>
        </p:txBody>
      </p:sp>
      <p:sp>
        <p:nvSpPr>
          <p:cNvPr id="37" name="Rectangle 36">
            <a:extLst>
              <a:ext uri="{FF2B5EF4-FFF2-40B4-BE49-F238E27FC236}">
                <a16:creationId xmlns:a16="http://schemas.microsoft.com/office/drawing/2014/main" id="{2680EC44-0690-4F49-8985-5520518B46F1}"/>
              </a:ext>
            </a:extLst>
          </p:cNvPr>
          <p:cNvSpPr/>
          <p:nvPr/>
        </p:nvSpPr>
        <p:spPr>
          <a:xfrm>
            <a:off x="3895880" y="5231498"/>
            <a:ext cx="1071127" cy="276807"/>
          </a:xfrm>
          <a:prstGeom prst="rect">
            <a:avLst/>
          </a:prstGeom>
        </p:spPr>
        <p:txBody>
          <a:bodyPr wrap="none">
            <a:spAutoFit/>
          </a:bodyPr>
          <a:lstStyle/>
          <a:p>
            <a:pPr>
              <a:lnSpc>
                <a:spcPct val="105000"/>
              </a:lnSpc>
              <a:spcBef>
                <a:spcPts val="600"/>
              </a:spcBef>
            </a:pPr>
            <a:r>
              <a:rPr lang="it-IT" sz="1200">
                <a:solidFill>
                  <a:schemeClr val="tx1">
                    <a:lumMod val="50000"/>
                    <a:lumOff val="50000"/>
                  </a:schemeClr>
                </a:solidFill>
                <a:latin typeface="IBM Plex Sans" charset="0"/>
              </a:rPr>
              <a:t>EpsY = pi/16</a:t>
            </a:r>
          </a:p>
        </p:txBody>
      </p:sp>
      <p:sp>
        <p:nvSpPr>
          <p:cNvPr id="58" name="Rectangle 57">
            <a:extLst>
              <a:ext uri="{FF2B5EF4-FFF2-40B4-BE49-F238E27FC236}">
                <a16:creationId xmlns:a16="http://schemas.microsoft.com/office/drawing/2014/main" id="{99D7A49C-FA7B-6D42-A9D5-CE757F745E6C}"/>
              </a:ext>
            </a:extLst>
          </p:cNvPr>
          <p:cNvSpPr/>
          <p:nvPr/>
        </p:nvSpPr>
        <p:spPr>
          <a:xfrm>
            <a:off x="10388120" y="1645920"/>
            <a:ext cx="4184159" cy="461665"/>
          </a:xfrm>
          <a:prstGeom prst="rect">
            <a:avLst/>
          </a:prstGeom>
        </p:spPr>
        <p:txBody>
          <a:bodyPr wrap="none">
            <a:spAutoFit/>
          </a:bodyPr>
          <a:lstStyle/>
          <a:p>
            <a:r>
              <a:rPr lang="it-IT" sz="2400" b="1">
                <a:latin typeface="IBM Plex Sans" panose="020B0503050203000203" pitchFamily="34" charset="0"/>
              </a:rPr>
              <a:t>ibmq_16_melbourne v1.0.0</a:t>
            </a:r>
          </a:p>
        </p:txBody>
      </p:sp>
      <p:sp>
        <p:nvSpPr>
          <p:cNvPr id="59" name="Rectangle 58">
            <a:extLst>
              <a:ext uri="{FF2B5EF4-FFF2-40B4-BE49-F238E27FC236}">
                <a16:creationId xmlns:a16="http://schemas.microsoft.com/office/drawing/2014/main" id="{6C79E0AB-34BE-9F43-8A4A-CB6166E73EF1}"/>
              </a:ext>
            </a:extLst>
          </p:cNvPr>
          <p:cNvSpPr/>
          <p:nvPr/>
        </p:nvSpPr>
        <p:spPr>
          <a:xfrm>
            <a:off x="10891650" y="2166822"/>
            <a:ext cx="3302955" cy="276999"/>
          </a:xfrm>
          <a:prstGeom prst="rect">
            <a:avLst/>
          </a:prstGeom>
        </p:spPr>
        <p:txBody>
          <a:bodyPr wrap="none">
            <a:spAutoFit/>
          </a:bodyPr>
          <a:lstStyle/>
          <a:p>
            <a:r>
              <a:rPr lang="it-IT" sz="1200"/>
              <a:t>"_id": "5659f3270cc04ff4957b9ba03d304dcb",</a:t>
            </a:r>
          </a:p>
        </p:txBody>
      </p:sp>
      <p:cxnSp>
        <p:nvCxnSpPr>
          <p:cNvPr id="61" name="Straight Connector 60">
            <a:extLst>
              <a:ext uri="{FF2B5EF4-FFF2-40B4-BE49-F238E27FC236}">
                <a16:creationId xmlns:a16="http://schemas.microsoft.com/office/drawing/2014/main" id="{3CCB8C6C-07B3-EE47-AC15-3B307D217AC1}"/>
              </a:ext>
            </a:extLst>
          </p:cNvPr>
          <p:cNvCxnSpPr>
            <a:cxnSpLocks/>
          </p:cNvCxnSpPr>
          <p:nvPr/>
        </p:nvCxnSpPr>
        <p:spPr>
          <a:xfrm flipH="1">
            <a:off x="343678" y="4732006"/>
            <a:ext cx="12787644"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9B0CA08C-0474-2444-9CD1-8BCDFAED748C}"/>
              </a:ext>
            </a:extLst>
          </p:cNvPr>
          <p:cNvCxnSpPr>
            <a:cxnSpLocks/>
          </p:cNvCxnSpPr>
          <p:nvPr/>
        </p:nvCxnSpPr>
        <p:spPr>
          <a:xfrm flipH="1">
            <a:off x="343678" y="2628886"/>
            <a:ext cx="12787644"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ABEC3817-719F-624E-B7B5-112357052059}"/>
              </a:ext>
            </a:extLst>
          </p:cNvPr>
          <p:cNvCxnSpPr>
            <a:cxnSpLocks/>
          </p:cNvCxnSpPr>
          <p:nvPr/>
        </p:nvCxnSpPr>
        <p:spPr>
          <a:xfrm flipH="1">
            <a:off x="343678" y="7429486"/>
            <a:ext cx="12867076"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C59256FF-080B-7642-8F48-098A93FA445A}"/>
              </a:ext>
            </a:extLst>
          </p:cNvPr>
          <p:cNvCxnSpPr>
            <a:cxnSpLocks/>
          </p:cNvCxnSpPr>
          <p:nvPr/>
        </p:nvCxnSpPr>
        <p:spPr>
          <a:xfrm flipH="1">
            <a:off x="343678" y="6195046"/>
            <a:ext cx="12867076"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73" name="Rectangle 72">
            <a:extLst>
              <a:ext uri="{FF2B5EF4-FFF2-40B4-BE49-F238E27FC236}">
                <a16:creationId xmlns:a16="http://schemas.microsoft.com/office/drawing/2014/main" id="{DA3FE98C-8195-A84C-95DF-99A17E82AE75}"/>
              </a:ext>
            </a:extLst>
          </p:cNvPr>
          <p:cNvSpPr/>
          <p:nvPr/>
        </p:nvSpPr>
        <p:spPr>
          <a:xfrm>
            <a:off x="343678" y="5234624"/>
            <a:ext cx="978153" cy="276807"/>
          </a:xfrm>
          <a:prstGeom prst="rect">
            <a:avLst/>
          </a:prstGeom>
        </p:spPr>
        <p:txBody>
          <a:bodyPr wrap="none">
            <a:spAutoFit/>
          </a:bodyPr>
          <a:lstStyle/>
          <a:p>
            <a:pPr>
              <a:lnSpc>
                <a:spcPct val="105000"/>
              </a:lnSpc>
              <a:spcBef>
                <a:spcPts val="600"/>
              </a:spcBef>
            </a:pPr>
            <a:r>
              <a:rPr lang="it-IT" sz="1200">
                <a:solidFill>
                  <a:schemeClr val="tx1">
                    <a:lumMod val="50000"/>
                    <a:lumOff val="50000"/>
                  </a:schemeClr>
                </a:solidFill>
                <a:latin typeface="IBM Plex Sans" charset="0"/>
              </a:rPr>
              <a:t>EpsY = pi/8</a:t>
            </a:r>
          </a:p>
        </p:txBody>
      </p:sp>
      <p:sp>
        <p:nvSpPr>
          <p:cNvPr id="88" name="Rectangle 87">
            <a:extLst>
              <a:ext uri="{FF2B5EF4-FFF2-40B4-BE49-F238E27FC236}">
                <a16:creationId xmlns:a16="http://schemas.microsoft.com/office/drawing/2014/main" id="{4850CA3A-C896-AD4D-B156-D6A30C934207}"/>
              </a:ext>
            </a:extLst>
          </p:cNvPr>
          <p:cNvSpPr/>
          <p:nvPr/>
        </p:nvSpPr>
        <p:spPr>
          <a:xfrm>
            <a:off x="7459247" y="5231498"/>
            <a:ext cx="790601" cy="276807"/>
          </a:xfrm>
          <a:prstGeom prst="rect">
            <a:avLst/>
          </a:prstGeom>
        </p:spPr>
        <p:txBody>
          <a:bodyPr wrap="none">
            <a:spAutoFit/>
          </a:bodyPr>
          <a:lstStyle/>
          <a:p>
            <a:pPr>
              <a:lnSpc>
                <a:spcPct val="105000"/>
              </a:lnSpc>
              <a:spcBef>
                <a:spcPts val="600"/>
              </a:spcBef>
            </a:pPr>
            <a:r>
              <a:rPr lang="it-IT" sz="1200">
                <a:solidFill>
                  <a:schemeClr val="tx1">
                    <a:lumMod val="50000"/>
                    <a:lumOff val="50000"/>
                  </a:schemeClr>
                </a:solidFill>
                <a:latin typeface="IBM Plex Sans" charset="0"/>
              </a:rPr>
              <a:t>EpsY = 0</a:t>
            </a:r>
          </a:p>
        </p:txBody>
      </p:sp>
      <p:sp>
        <p:nvSpPr>
          <p:cNvPr id="90" name="Rectangle 89">
            <a:extLst>
              <a:ext uri="{FF2B5EF4-FFF2-40B4-BE49-F238E27FC236}">
                <a16:creationId xmlns:a16="http://schemas.microsoft.com/office/drawing/2014/main" id="{A1918D67-9EAB-B446-8881-1D8F0D432C2F}"/>
              </a:ext>
            </a:extLst>
          </p:cNvPr>
          <p:cNvSpPr/>
          <p:nvPr/>
        </p:nvSpPr>
        <p:spPr>
          <a:xfrm>
            <a:off x="7387046" y="2258773"/>
            <a:ext cx="1069524" cy="276807"/>
          </a:xfrm>
          <a:prstGeom prst="rect">
            <a:avLst/>
          </a:prstGeom>
        </p:spPr>
        <p:txBody>
          <a:bodyPr wrap="none">
            <a:spAutoFit/>
          </a:bodyPr>
          <a:lstStyle/>
          <a:p>
            <a:pPr>
              <a:lnSpc>
                <a:spcPct val="105000"/>
              </a:lnSpc>
              <a:spcBef>
                <a:spcPts val="600"/>
              </a:spcBef>
            </a:pPr>
            <a:r>
              <a:rPr lang="it-IT" sz="1200">
                <a:solidFill>
                  <a:schemeClr val="tx1">
                    <a:lumMod val="50000"/>
                    <a:lumOff val="50000"/>
                  </a:schemeClr>
                </a:solidFill>
                <a:latin typeface="IBM Plex Sans" charset="0"/>
              </a:rPr>
              <a:t>EpsZ = pi/16</a:t>
            </a:r>
          </a:p>
        </p:txBody>
      </p:sp>
      <p:sp>
        <p:nvSpPr>
          <p:cNvPr id="93" name="Rectangle 92">
            <a:extLst>
              <a:ext uri="{FF2B5EF4-FFF2-40B4-BE49-F238E27FC236}">
                <a16:creationId xmlns:a16="http://schemas.microsoft.com/office/drawing/2014/main" id="{074F6F47-5E6A-8842-ADAE-6C726CDDDC08}"/>
              </a:ext>
            </a:extLst>
          </p:cNvPr>
          <p:cNvSpPr/>
          <p:nvPr/>
        </p:nvSpPr>
        <p:spPr>
          <a:xfrm>
            <a:off x="3833945" y="2266425"/>
            <a:ext cx="1069524" cy="276807"/>
          </a:xfrm>
          <a:prstGeom prst="rect">
            <a:avLst/>
          </a:prstGeom>
        </p:spPr>
        <p:txBody>
          <a:bodyPr wrap="none">
            <a:spAutoFit/>
          </a:bodyPr>
          <a:lstStyle/>
          <a:p>
            <a:pPr>
              <a:lnSpc>
                <a:spcPct val="105000"/>
              </a:lnSpc>
              <a:spcBef>
                <a:spcPts val="600"/>
              </a:spcBef>
            </a:pPr>
            <a:r>
              <a:rPr lang="it-IT" sz="1200">
                <a:solidFill>
                  <a:schemeClr val="tx1">
                    <a:lumMod val="50000"/>
                    <a:lumOff val="50000"/>
                  </a:schemeClr>
                </a:solidFill>
                <a:latin typeface="IBM Plex Sans" charset="0"/>
              </a:rPr>
              <a:t>EpsZ = pi/13</a:t>
            </a:r>
          </a:p>
        </p:txBody>
      </p:sp>
      <p:pic>
        <p:nvPicPr>
          <p:cNvPr id="100" name="Picture 99">
            <a:extLst>
              <a:ext uri="{FF2B5EF4-FFF2-40B4-BE49-F238E27FC236}">
                <a16:creationId xmlns:a16="http://schemas.microsoft.com/office/drawing/2014/main" id="{6E774363-099A-F34C-847E-ED03BBB8B280}"/>
              </a:ext>
            </a:extLst>
          </p:cNvPr>
          <p:cNvPicPr>
            <a:picLocks noChangeAspect="1"/>
          </p:cNvPicPr>
          <p:nvPr/>
        </p:nvPicPr>
        <p:blipFill>
          <a:blip r:embed="rId12"/>
          <a:stretch>
            <a:fillRect/>
          </a:stretch>
        </p:blipFill>
        <p:spPr>
          <a:xfrm>
            <a:off x="5534982" y="2130306"/>
            <a:ext cx="423016" cy="324312"/>
          </a:xfrm>
          <a:prstGeom prst="rect">
            <a:avLst/>
          </a:prstGeom>
        </p:spPr>
      </p:pic>
      <p:pic>
        <p:nvPicPr>
          <p:cNvPr id="103" name="Picture 102">
            <a:extLst>
              <a:ext uri="{FF2B5EF4-FFF2-40B4-BE49-F238E27FC236}">
                <a16:creationId xmlns:a16="http://schemas.microsoft.com/office/drawing/2014/main" id="{8C0D895D-3A7F-A545-BE9A-EB8BA61F1F7E}"/>
              </a:ext>
            </a:extLst>
          </p:cNvPr>
          <p:cNvPicPr>
            <a:picLocks noChangeAspect="1"/>
          </p:cNvPicPr>
          <p:nvPr/>
        </p:nvPicPr>
        <p:blipFill>
          <a:blip r:embed="rId12"/>
          <a:stretch>
            <a:fillRect/>
          </a:stretch>
        </p:blipFill>
        <p:spPr>
          <a:xfrm>
            <a:off x="5340078" y="7056132"/>
            <a:ext cx="423016" cy="324312"/>
          </a:xfrm>
          <a:prstGeom prst="rect">
            <a:avLst/>
          </a:prstGeom>
        </p:spPr>
      </p:pic>
      <p:pic>
        <p:nvPicPr>
          <p:cNvPr id="104" name="Picture 103">
            <a:extLst>
              <a:ext uri="{FF2B5EF4-FFF2-40B4-BE49-F238E27FC236}">
                <a16:creationId xmlns:a16="http://schemas.microsoft.com/office/drawing/2014/main" id="{F6F5052C-0B3E-AE43-95CD-4C7F5AB27393}"/>
              </a:ext>
            </a:extLst>
          </p:cNvPr>
          <p:cNvPicPr>
            <a:picLocks noChangeAspect="1"/>
          </p:cNvPicPr>
          <p:nvPr/>
        </p:nvPicPr>
        <p:blipFill>
          <a:blip r:embed="rId13"/>
          <a:stretch>
            <a:fillRect/>
          </a:stretch>
        </p:blipFill>
        <p:spPr>
          <a:xfrm>
            <a:off x="4579157" y="5746154"/>
            <a:ext cx="324312" cy="324312"/>
          </a:xfrm>
          <a:prstGeom prst="rect">
            <a:avLst/>
          </a:prstGeom>
        </p:spPr>
      </p:pic>
    </p:spTree>
    <p:extLst>
      <p:ext uri="{BB962C8B-B14F-4D97-AF65-F5344CB8AC3E}">
        <p14:creationId xmlns:p14="http://schemas.microsoft.com/office/powerpoint/2010/main" val="40779552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037D1A-CBFD-5440-BD5C-2B3307772BC9}"/>
              </a:ext>
            </a:extLst>
          </p:cNvPr>
          <p:cNvPicPr>
            <a:picLocks noChangeAspect="1"/>
          </p:cNvPicPr>
          <p:nvPr/>
        </p:nvPicPr>
        <p:blipFill>
          <a:blip r:embed="rId2"/>
          <a:stretch>
            <a:fillRect/>
          </a:stretch>
        </p:blipFill>
        <p:spPr>
          <a:xfrm>
            <a:off x="649760" y="5111497"/>
            <a:ext cx="4288000" cy="2880000"/>
          </a:xfrm>
          <a:prstGeom prst="rect">
            <a:avLst/>
          </a:prstGeom>
        </p:spPr>
      </p:pic>
      <p:pic>
        <p:nvPicPr>
          <p:cNvPr id="6" name="Picture 5">
            <a:extLst>
              <a:ext uri="{FF2B5EF4-FFF2-40B4-BE49-F238E27FC236}">
                <a16:creationId xmlns:a16="http://schemas.microsoft.com/office/drawing/2014/main" id="{22D28503-AEE4-2C48-8636-EF185F0DEFEE}"/>
              </a:ext>
            </a:extLst>
          </p:cNvPr>
          <p:cNvPicPr>
            <a:picLocks noChangeAspect="1"/>
          </p:cNvPicPr>
          <p:nvPr/>
        </p:nvPicPr>
        <p:blipFill>
          <a:blip r:embed="rId3"/>
          <a:stretch>
            <a:fillRect/>
          </a:stretch>
        </p:blipFill>
        <p:spPr>
          <a:xfrm>
            <a:off x="796588" y="2404828"/>
            <a:ext cx="4138667" cy="2880000"/>
          </a:xfrm>
          <a:prstGeom prst="rect">
            <a:avLst/>
          </a:prstGeom>
        </p:spPr>
      </p:pic>
      <p:pic>
        <p:nvPicPr>
          <p:cNvPr id="3" name="Picture 2">
            <a:extLst>
              <a:ext uri="{FF2B5EF4-FFF2-40B4-BE49-F238E27FC236}">
                <a16:creationId xmlns:a16="http://schemas.microsoft.com/office/drawing/2014/main" id="{9A7A3654-89F6-184A-95DE-709E8E7E4196}"/>
              </a:ext>
            </a:extLst>
          </p:cNvPr>
          <p:cNvPicPr>
            <a:picLocks noChangeAspect="1"/>
          </p:cNvPicPr>
          <p:nvPr/>
        </p:nvPicPr>
        <p:blipFill>
          <a:blip r:embed="rId4"/>
          <a:stretch>
            <a:fillRect/>
          </a:stretch>
        </p:blipFill>
        <p:spPr>
          <a:xfrm>
            <a:off x="6742693" y="2404828"/>
            <a:ext cx="4138667" cy="2880000"/>
          </a:xfrm>
          <a:prstGeom prst="rect">
            <a:avLst/>
          </a:prstGeom>
        </p:spPr>
      </p:pic>
      <p:pic>
        <p:nvPicPr>
          <p:cNvPr id="5" name="Picture 4">
            <a:extLst>
              <a:ext uri="{FF2B5EF4-FFF2-40B4-BE49-F238E27FC236}">
                <a16:creationId xmlns:a16="http://schemas.microsoft.com/office/drawing/2014/main" id="{BA661B89-1658-BB44-A726-0D54403A3212}"/>
              </a:ext>
            </a:extLst>
          </p:cNvPr>
          <p:cNvPicPr>
            <a:picLocks noChangeAspect="1"/>
          </p:cNvPicPr>
          <p:nvPr/>
        </p:nvPicPr>
        <p:blipFill>
          <a:blip r:embed="rId5"/>
          <a:stretch>
            <a:fillRect/>
          </a:stretch>
        </p:blipFill>
        <p:spPr>
          <a:xfrm>
            <a:off x="6593360" y="5111497"/>
            <a:ext cx="4288000" cy="2880000"/>
          </a:xfrm>
          <a:prstGeom prst="rect">
            <a:avLst/>
          </a:prstGeom>
        </p:spPr>
      </p:pic>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Optimization tests</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t>Gates characterization: noisy Rx</a:t>
            </a:r>
          </a:p>
        </p:txBody>
      </p:sp>
      <p:sp>
        <p:nvSpPr>
          <p:cNvPr id="16" name="Rectangle 15">
            <a:extLst>
              <a:ext uri="{FF2B5EF4-FFF2-40B4-BE49-F238E27FC236}">
                <a16:creationId xmlns:a16="http://schemas.microsoft.com/office/drawing/2014/main" id="{66F8E0FC-F058-9248-8634-F266A509DCB3}"/>
              </a:ext>
            </a:extLst>
          </p:cNvPr>
          <p:cNvSpPr/>
          <p:nvPr/>
        </p:nvSpPr>
        <p:spPr>
          <a:xfrm>
            <a:off x="478862" y="1645920"/>
            <a:ext cx="3451586" cy="461665"/>
          </a:xfrm>
          <a:prstGeom prst="rect">
            <a:avLst/>
          </a:prstGeom>
        </p:spPr>
        <p:txBody>
          <a:bodyPr wrap="none">
            <a:spAutoFit/>
          </a:bodyPr>
          <a:lstStyle/>
          <a:p>
            <a:r>
              <a:rPr lang="it-IT" sz="2400" b="1">
                <a:latin typeface="IBM Plex Sans" panose="020B0503050203000203" pitchFamily="34" charset="0"/>
              </a:rPr>
              <a:t>ibmq_qasm_simulator</a:t>
            </a:r>
          </a:p>
        </p:txBody>
      </p:sp>
      <p:sp>
        <p:nvSpPr>
          <p:cNvPr id="7" name="Rectangle 6">
            <a:extLst>
              <a:ext uri="{FF2B5EF4-FFF2-40B4-BE49-F238E27FC236}">
                <a16:creationId xmlns:a16="http://schemas.microsoft.com/office/drawing/2014/main" id="{2137CF58-77AA-8C45-BDE5-E0FA30BF59E8}"/>
              </a:ext>
            </a:extLst>
          </p:cNvPr>
          <p:cNvSpPr/>
          <p:nvPr/>
        </p:nvSpPr>
        <p:spPr>
          <a:xfrm>
            <a:off x="1189880" y="2260819"/>
            <a:ext cx="1069524" cy="276807"/>
          </a:xfrm>
          <a:prstGeom prst="rect">
            <a:avLst/>
          </a:prstGeom>
        </p:spPr>
        <p:txBody>
          <a:bodyPr wrap="none">
            <a:spAutoFit/>
          </a:bodyPr>
          <a:lstStyle/>
          <a:p>
            <a:pPr>
              <a:lnSpc>
                <a:spcPct val="105000"/>
              </a:lnSpc>
              <a:spcBef>
                <a:spcPts val="600"/>
              </a:spcBef>
            </a:pPr>
            <a:r>
              <a:rPr lang="it-IT" sz="1200">
                <a:solidFill>
                  <a:schemeClr val="tx1">
                    <a:lumMod val="50000"/>
                    <a:lumOff val="50000"/>
                  </a:schemeClr>
                </a:solidFill>
                <a:latin typeface="IBM Plex Sans" charset="0"/>
              </a:rPr>
              <a:t>EpsZ = pi/24</a:t>
            </a:r>
          </a:p>
        </p:txBody>
      </p:sp>
      <p:sp>
        <p:nvSpPr>
          <p:cNvPr id="58" name="Rectangle 57">
            <a:extLst>
              <a:ext uri="{FF2B5EF4-FFF2-40B4-BE49-F238E27FC236}">
                <a16:creationId xmlns:a16="http://schemas.microsoft.com/office/drawing/2014/main" id="{99D7A49C-FA7B-6D42-A9D5-CE757F745E6C}"/>
              </a:ext>
            </a:extLst>
          </p:cNvPr>
          <p:cNvSpPr/>
          <p:nvPr/>
        </p:nvSpPr>
        <p:spPr>
          <a:xfrm>
            <a:off x="6441271" y="1645920"/>
            <a:ext cx="5171609" cy="461665"/>
          </a:xfrm>
          <a:prstGeom prst="rect">
            <a:avLst/>
          </a:prstGeom>
        </p:spPr>
        <p:txBody>
          <a:bodyPr wrap="none">
            <a:spAutoFit/>
          </a:bodyPr>
          <a:lstStyle/>
          <a:p>
            <a:r>
              <a:rPr lang="it-IT" sz="2400" b="1">
                <a:latin typeface="IBM Plex Sans" panose="020B0503050203000203" pitchFamily="34" charset="0"/>
              </a:rPr>
              <a:t>ibmq_5_yorktown - ibmqx2 v2.0.0</a:t>
            </a:r>
          </a:p>
        </p:txBody>
      </p:sp>
      <p:sp>
        <p:nvSpPr>
          <p:cNvPr id="59" name="Rectangle 58">
            <a:extLst>
              <a:ext uri="{FF2B5EF4-FFF2-40B4-BE49-F238E27FC236}">
                <a16:creationId xmlns:a16="http://schemas.microsoft.com/office/drawing/2014/main" id="{6C79E0AB-34BE-9F43-8A4A-CB6166E73EF1}"/>
              </a:ext>
            </a:extLst>
          </p:cNvPr>
          <p:cNvSpPr/>
          <p:nvPr/>
        </p:nvSpPr>
        <p:spPr>
          <a:xfrm>
            <a:off x="7096890" y="2166822"/>
            <a:ext cx="3475631" cy="276999"/>
          </a:xfrm>
          <a:prstGeom prst="rect">
            <a:avLst/>
          </a:prstGeom>
        </p:spPr>
        <p:txBody>
          <a:bodyPr wrap="none">
            <a:spAutoFit/>
          </a:bodyPr>
          <a:lstStyle/>
          <a:p>
            <a:r>
              <a:rPr lang="it-IT" sz="1200"/>
              <a:t>"_id": " 3897b28b0252ac905953c1fde4785bcd ",</a:t>
            </a:r>
          </a:p>
        </p:txBody>
      </p:sp>
      <p:cxnSp>
        <p:nvCxnSpPr>
          <p:cNvPr id="61" name="Straight Connector 60">
            <a:extLst>
              <a:ext uri="{FF2B5EF4-FFF2-40B4-BE49-F238E27FC236}">
                <a16:creationId xmlns:a16="http://schemas.microsoft.com/office/drawing/2014/main" id="{3CCB8C6C-07B3-EE47-AC15-3B307D217AC1}"/>
              </a:ext>
            </a:extLst>
          </p:cNvPr>
          <p:cNvCxnSpPr>
            <a:cxnSpLocks/>
          </p:cNvCxnSpPr>
          <p:nvPr/>
        </p:nvCxnSpPr>
        <p:spPr>
          <a:xfrm flipH="1">
            <a:off x="343678" y="4800600"/>
            <a:ext cx="12787644"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9B0CA08C-0474-2444-9CD1-8BCDFAED748C}"/>
              </a:ext>
            </a:extLst>
          </p:cNvPr>
          <p:cNvCxnSpPr>
            <a:cxnSpLocks/>
          </p:cNvCxnSpPr>
          <p:nvPr/>
        </p:nvCxnSpPr>
        <p:spPr>
          <a:xfrm flipH="1">
            <a:off x="343678" y="2560320"/>
            <a:ext cx="12787644"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ABEC3817-719F-624E-B7B5-112357052059}"/>
              </a:ext>
            </a:extLst>
          </p:cNvPr>
          <p:cNvCxnSpPr>
            <a:cxnSpLocks/>
          </p:cNvCxnSpPr>
          <p:nvPr/>
        </p:nvCxnSpPr>
        <p:spPr>
          <a:xfrm flipH="1">
            <a:off x="343678" y="7498080"/>
            <a:ext cx="12867076"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C59256FF-080B-7642-8F48-098A93FA445A}"/>
              </a:ext>
            </a:extLst>
          </p:cNvPr>
          <p:cNvCxnSpPr>
            <a:cxnSpLocks/>
          </p:cNvCxnSpPr>
          <p:nvPr/>
        </p:nvCxnSpPr>
        <p:spPr>
          <a:xfrm flipH="1">
            <a:off x="343678" y="6492240"/>
            <a:ext cx="12867076"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73" name="Rectangle 72">
            <a:extLst>
              <a:ext uri="{FF2B5EF4-FFF2-40B4-BE49-F238E27FC236}">
                <a16:creationId xmlns:a16="http://schemas.microsoft.com/office/drawing/2014/main" id="{DA3FE98C-8195-A84C-95DF-99A17E82AE75}"/>
              </a:ext>
            </a:extLst>
          </p:cNvPr>
          <p:cNvSpPr/>
          <p:nvPr/>
        </p:nvSpPr>
        <p:spPr>
          <a:xfrm>
            <a:off x="1281251" y="5234624"/>
            <a:ext cx="1071127" cy="276807"/>
          </a:xfrm>
          <a:prstGeom prst="rect">
            <a:avLst/>
          </a:prstGeom>
        </p:spPr>
        <p:txBody>
          <a:bodyPr wrap="none">
            <a:spAutoFit/>
          </a:bodyPr>
          <a:lstStyle/>
          <a:p>
            <a:pPr>
              <a:lnSpc>
                <a:spcPct val="105000"/>
              </a:lnSpc>
              <a:spcBef>
                <a:spcPts val="600"/>
              </a:spcBef>
            </a:pPr>
            <a:r>
              <a:rPr lang="it-IT" sz="1200">
                <a:solidFill>
                  <a:schemeClr val="tx1">
                    <a:lumMod val="50000"/>
                    <a:lumOff val="50000"/>
                  </a:schemeClr>
                </a:solidFill>
                <a:latin typeface="IBM Plex Sans" charset="0"/>
              </a:rPr>
              <a:t>EpsY = pi/24</a:t>
            </a:r>
          </a:p>
        </p:txBody>
      </p:sp>
      <p:pic>
        <p:nvPicPr>
          <p:cNvPr id="100" name="Picture 99">
            <a:extLst>
              <a:ext uri="{FF2B5EF4-FFF2-40B4-BE49-F238E27FC236}">
                <a16:creationId xmlns:a16="http://schemas.microsoft.com/office/drawing/2014/main" id="{6E774363-099A-F34C-847E-ED03BBB8B280}"/>
              </a:ext>
            </a:extLst>
          </p:cNvPr>
          <p:cNvPicPr>
            <a:picLocks noChangeAspect="1"/>
          </p:cNvPicPr>
          <p:nvPr/>
        </p:nvPicPr>
        <p:blipFill>
          <a:blip r:embed="rId6"/>
          <a:stretch>
            <a:fillRect/>
          </a:stretch>
        </p:blipFill>
        <p:spPr>
          <a:xfrm>
            <a:off x="2962805" y="2126931"/>
            <a:ext cx="423016" cy="324312"/>
          </a:xfrm>
          <a:prstGeom prst="rect">
            <a:avLst/>
          </a:prstGeom>
        </p:spPr>
      </p:pic>
      <p:pic>
        <p:nvPicPr>
          <p:cNvPr id="104" name="Picture 103">
            <a:extLst>
              <a:ext uri="{FF2B5EF4-FFF2-40B4-BE49-F238E27FC236}">
                <a16:creationId xmlns:a16="http://schemas.microsoft.com/office/drawing/2014/main" id="{F6F5052C-0B3E-AE43-95CD-4C7F5AB27393}"/>
              </a:ext>
            </a:extLst>
          </p:cNvPr>
          <p:cNvPicPr>
            <a:picLocks noChangeAspect="1"/>
          </p:cNvPicPr>
          <p:nvPr/>
        </p:nvPicPr>
        <p:blipFill>
          <a:blip r:embed="rId7"/>
          <a:stretch>
            <a:fillRect/>
          </a:stretch>
        </p:blipFill>
        <p:spPr>
          <a:xfrm>
            <a:off x="1832881" y="5837883"/>
            <a:ext cx="324312" cy="324312"/>
          </a:xfrm>
          <a:prstGeom prst="rect">
            <a:avLst/>
          </a:prstGeom>
        </p:spPr>
      </p:pic>
      <p:pic>
        <p:nvPicPr>
          <p:cNvPr id="32" name="Picture 31">
            <a:extLst>
              <a:ext uri="{FF2B5EF4-FFF2-40B4-BE49-F238E27FC236}">
                <a16:creationId xmlns:a16="http://schemas.microsoft.com/office/drawing/2014/main" id="{3D54E4E4-40A6-5446-B6A7-1640116F40A6}"/>
              </a:ext>
            </a:extLst>
          </p:cNvPr>
          <p:cNvPicPr>
            <a:picLocks noChangeAspect="1"/>
          </p:cNvPicPr>
          <p:nvPr/>
        </p:nvPicPr>
        <p:blipFill rotWithShape="1">
          <a:blip r:embed="rId8"/>
          <a:srcRect t="4491" b="5305"/>
          <a:stretch/>
        </p:blipFill>
        <p:spPr>
          <a:xfrm>
            <a:off x="11887201" y="17982"/>
            <a:ext cx="2680808" cy="1561451"/>
          </a:xfrm>
          <a:prstGeom prst="rect">
            <a:avLst/>
          </a:prstGeom>
        </p:spPr>
      </p:pic>
      <p:pic>
        <p:nvPicPr>
          <p:cNvPr id="39" name="Picture 38">
            <a:extLst>
              <a:ext uri="{FF2B5EF4-FFF2-40B4-BE49-F238E27FC236}">
                <a16:creationId xmlns:a16="http://schemas.microsoft.com/office/drawing/2014/main" id="{99777E5B-F3B2-9F4D-82D7-496F072AA03D}"/>
              </a:ext>
            </a:extLst>
          </p:cNvPr>
          <p:cNvPicPr>
            <a:picLocks noChangeAspect="1"/>
          </p:cNvPicPr>
          <p:nvPr/>
        </p:nvPicPr>
        <p:blipFill>
          <a:blip r:embed="rId6"/>
          <a:stretch>
            <a:fillRect/>
          </a:stretch>
        </p:blipFill>
        <p:spPr>
          <a:xfrm>
            <a:off x="2815622" y="7018320"/>
            <a:ext cx="423016" cy="324312"/>
          </a:xfrm>
          <a:prstGeom prst="rect">
            <a:avLst/>
          </a:prstGeom>
        </p:spPr>
      </p:pic>
    </p:spTree>
    <p:extLst>
      <p:ext uri="{BB962C8B-B14F-4D97-AF65-F5344CB8AC3E}">
        <p14:creationId xmlns:p14="http://schemas.microsoft.com/office/powerpoint/2010/main" val="38230759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746763-5C06-7E4C-877D-D4DA622885F8}"/>
              </a:ext>
            </a:extLst>
          </p:cNvPr>
          <p:cNvSpPr>
            <a:spLocks noGrp="1"/>
          </p:cNvSpPr>
          <p:nvPr>
            <p:ph type="body" sz="quarter" idx="11"/>
          </p:nvPr>
        </p:nvSpPr>
        <p:spPr/>
        <p:txBody>
          <a:bodyPr/>
          <a:lstStyle/>
          <a:p>
            <a:r>
              <a:rPr lang="it-IT"/>
              <a:t>Optimization tests</a:t>
            </a:r>
          </a:p>
        </p:txBody>
      </p:sp>
      <p:sp>
        <p:nvSpPr>
          <p:cNvPr id="3" name="Title 2">
            <a:extLst>
              <a:ext uri="{FF2B5EF4-FFF2-40B4-BE49-F238E27FC236}">
                <a16:creationId xmlns:a16="http://schemas.microsoft.com/office/drawing/2014/main" id="{F0C1C157-A686-4A46-BCEC-96C46495128E}"/>
              </a:ext>
            </a:extLst>
          </p:cNvPr>
          <p:cNvSpPr>
            <a:spLocks noGrp="1"/>
          </p:cNvSpPr>
          <p:nvPr>
            <p:ph type="title"/>
          </p:nvPr>
        </p:nvSpPr>
        <p:spPr>
          <a:xfrm>
            <a:off x="457200" y="685800"/>
            <a:ext cx="13716000" cy="461665"/>
          </a:xfrm>
        </p:spPr>
        <p:txBody>
          <a:bodyPr/>
          <a:lstStyle/>
          <a:p>
            <a:r>
              <a:rPr lang="it-IT"/>
              <a:t>Gates characterization: ratio plots</a:t>
            </a:r>
          </a:p>
        </p:txBody>
      </p:sp>
      <p:pic>
        <p:nvPicPr>
          <p:cNvPr id="4" name="Picture 3">
            <a:extLst>
              <a:ext uri="{FF2B5EF4-FFF2-40B4-BE49-F238E27FC236}">
                <a16:creationId xmlns:a16="http://schemas.microsoft.com/office/drawing/2014/main" id="{503C05CB-8ECE-0045-BFC2-C9C75B43F5C3}"/>
              </a:ext>
            </a:extLst>
          </p:cNvPr>
          <p:cNvPicPr>
            <a:picLocks noChangeAspect="1"/>
          </p:cNvPicPr>
          <p:nvPr/>
        </p:nvPicPr>
        <p:blipFill>
          <a:blip r:embed="rId2"/>
          <a:stretch>
            <a:fillRect/>
          </a:stretch>
        </p:blipFill>
        <p:spPr>
          <a:xfrm>
            <a:off x="9623052" y="2331720"/>
            <a:ext cx="4138668" cy="2880000"/>
          </a:xfrm>
          <a:prstGeom prst="rect">
            <a:avLst/>
          </a:prstGeom>
        </p:spPr>
      </p:pic>
      <p:sp>
        <p:nvSpPr>
          <p:cNvPr id="5" name="Rectangle 4">
            <a:extLst>
              <a:ext uri="{FF2B5EF4-FFF2-40B4-BE49-F238E27FC236}">
                <a16:creationId xmlns:a16="http://schemas.microsoft.com/office/drawing/2014/main" id="{15C2E15D-6019-114D-9C5E-142DC39429CE}"/>
              </a:ext>
            </a:extLst>
          </p:cNvPr>
          <p:cNvSpPr/>
          <p:nvPr/>
        </p:nvSpPr>
        <p:spPr>
          <a:xfrm>
            <a:off x="9970028" y="1709752"/>
            <a:ext cx="4184159" cy="461665"/>
          </a:xfrm>
          <a:prstGeom prst="rect">
            <a:avLst/>
          </a:prstGeom>
        </p:spPr>
        <p:txBody>
          <a:bodyPr wrap="none">
            <a:spAutoFit/>
          </a:bodyPr>
          <a:lstStyle/>
          <a:p>
            <a:r>
              <a:rPr lang="it-IT" sz="2400" b="1">
                <a:latin typeface="IBM Plex Sans" panose="020B0503050203000203" pitchFamily="34" charset="0"/>
              </a:rPr>
              <a:t>ibmq_16_melbourne v1.0.0</a:t>
            </a:r>
          </a:p>
        </p:txBody>
      </p:sp>
      <p:sp>
        <p:nvSpPr>
          <p:cNvPr id="6" name="Rectangle 5">
            <a:extLst>
              <a:ext uri="{FF2B5EF4-FFF2-40B4-BE49-F238E27FC236}">
                <a16:creationId xmlns:a16="http://schemas.microsoft.com/office/drawing/2014/main" id="{8F73F59D-C6DA-E545-ACD2-507B52CF8E39}"/>
              </a:ext>
            </a:extLst>
          </p:cNvPr>
          <p:cNvSpPr/>
          <p:nvPr/>
        </p:nvSpPr>
        <p:spPr>
          <a:xfrm>
            <a:off x="9986312" y="2179448"/>
            <a:ext cx="3302955" cy="276999"/>
          </a:xfrm>
          <a:prstGeom prst="rect">
            <a:avLst/>
          </a:prstGeom>
        </p:spPr>
        <p:txBody>
          <a:bodyPr wrap="none">
            <a:spAutoFit/>
          </a:bodyPr>
          <a:lstStyle/>
          <a:p>
            <a:r>
              <a:rPr lang="it-IT" sz="1200"/>
              <a:t>"_id": "5659f3270cc04ff4957b9ba03d304dcb",</a:t>
            </a:r>
          </a:p>
        </p:txBody>
      </p:sp>
      <p:sp>
        <p:nvSpPr>
          <p:cNvPr id="11" name="Rectangle 10">
            <a:extLst>
              <a:ext uri="{FF2B5EF4-FFF2-40B4-BE49-F238E27FC236}">
                <a16:creationId xmlns:a16="http://schemas.microsoft.com/office/drawing/2014/main" id="{8C646783-3BBD-9C42-B566-CFC4B441E7DC}"/>
              </a:ext>
            </a:extLst>
          </p:cNvPr>
          <p:cNvSpPr/>
          <p:nvPr/>
        </p:nvSpPr>
        <p:spPr>
          <a:xfrm>
            <a:off x="640080" y="1368565"/>
            <a:ext cx="2704047" cy="230832"/>
          </a:xfrm>
          <a:prstGeom prst="rect">
            <a:avLst/>
          </a:prstGeom>
        </p:spPr>
        <p:txBody>
          <a:bodyPr wrap="square">
            <a:spAutoFit/>
          </a:bodyPr>
          <a:lstStyle/>
          <a:p>
            <a:r>
              <a:rPr lang="it-IT" sz="900">
                <a:latin typeface="IBM Plex Sans" panose="020B0503050203000203" pitchFamily="34" charset="0"/>
              </a:rPr>
              <a:t>epsZ = pi/13, epsY = pi/24, epsX = pi/24</a:t>
            </a:r>
          </a:p>
        </p:txBody>
      </p:sp>
      <p:pic>
        <p:nvPicPr>
          <p:cNvPr id="20" name="Picture 19">
            <a:extLst>
              <a:ext uri="{FF2B5EF4-FFF2-40B4-BE49-F238E27FC236}">
                <a16:creationId xmlns:a16="http://schemas.microsoft.com/office/drawing/2014/main" id="{24042566-A706-954D-936E-DF13B8C92B1B}"/>
              </a:ext>
            </a:extLst>
          </p:cNvPr>
          <p:cNvPicPr>
            <a:picLocks noChangeAspect="1"/>
          </p:cNvPicPr>
          <p:nvPr/>
        </p:nvPicPr>
        <p:blipFill>
          <a:blip r:embed="rId3"/>
          <a:stretch>
            <a:fillRect/>
          </a:stretch>
        </p:blipFill>
        <p:spPr>
          <a:xfrm>
            <a:off x="422442" y="1600200"/>
            <a:ext cx="2463800" cy="1714500"/>
          </a:xfrm>
          <a:prstGeom prst="rect">
            <a:avLst/>
          </a:prstGeom>
        </p:spPr>
      </p:pic>
      <p:pic>
        <p:nvPicPr>
          <p:cNvPr id="21" name="Picture 20">
            <a:extLst>
              <a:ext uri="{FF2B5EF4-FFF2-40B4-BE49-F238E27FC236}">
                <a16:creationId xmlns:a16="http://schemas.microsoft.com/office/drawing/2014/main" id="{9F14DD60-DC79-7B4C-AF27-96ACEFE0AF49}"/>
              </a:ext>
            </a:extLst>
          </p:cNvPr>
          <p:cNvPicPr>
            <a:picLocks noChangeAspect="1"/>
          </p:cNvPicPr>
          <p:nvPr/>
        </p:nvPicPr>
        <p:blipFill>
          <a:blip r:embed="rId4"/>
          <a:stretch>
            <a:fillRect/>
          </a:stretch>
        </p:blipFill>
        <p:spPr>
          <a:xfrm>
            <a:off x="335613" y="4768500"/>
            <a:ext cx="2552700" cy="1714500"/>
          </a:xfrm>
          <a:prstGeom prst="rect">
            <a:avLst/>
          </a:prstGeom>
        </p:spPr>
      </p:pic>
      <p:pic>
        <p:nvPicPr>
          <p:cNvPr id="26" name="Picture 25">
            <a:extLst>
              <a:ext uri="{FF2B5EF4-FFF2-40B4-BE49-F238E27FC236}">
                <a16:creationId xmlns:a16="http://schemas.microsoft.com/office/drawing/2014/main" id="{ACFA22A3-347C-9E40-8742-31863ED73588}"/>
              </a:ext>
            </a:extLst>
          </p:cNvPr>
          <p:cNvPicPr>
            <a:picLocks noChangeAspect="1"/>
          </p:cNvPicPr>
          <p:nvPr/>
        </p:nvPicPr>
        <p:blipFill>
          <a:blip r:embed="rId5"/>
          <a:stretch>
            <a:fillRect/>
          </a:stretch>
        </p:blipFill>
        <p:spPr>
          <a:xfrm>
            <a:off x="3579598" y="1601348"/>
            <a:ext cx="2463800" cy="1714500"/>
          </a:xfrm>
          <a:prstGeom prst="rect">
            <a:avLst/>
          </a:prstGeom>
        </p:spPr>
      </p:pic>
      <p:pic>
        <p:nvPicPr>
          <p:cNvPr id="27" name="Picture 26">
            <a:extLst>
              <a:ext uri="{FF2B5EF4-FFF2-40B4-BE49-F238E27FC236}">
                <a16:creationId xmlns:a16="http://schemas.microsoft.com/office/drawing/2014/main" id="{69254266-45FA-4E41-AF71-111CE702689D}"/>
              </a:ext>
            </a:extLst>
          </p:cNvPr>
          <p:cNvPicPr>
            <a:picLocks noChangeAspect="1"/>
          </p:cNvPicPr>
          <p:nvPr/>
        </p:nvPicPr>
        <p:blipFill>
          <a:blip r:embed="rId6"/>
          <a:stretch>
            <a:fillRect/>
          </a:stretch>
        </p:blipFill>
        <p:spPr>
          <a:xfrm>
            <a:off x="3474720" y="4736400"/>
            <a:ext cx="2552700" cy="1714500"/>
          </a:xfrm>
          <a:prstGeom prst="rect">
            <a:avLst/>
          </a:prstGeom>
        </p:spPr>
      </p:pic>
      <p:pic>
        <p:nvPicPr>
          <p:cNvPr id="28" name="Picture 27">
            <a:extLst>
              <a:ext uri="{FF2B5EF4-FFF2-40B4-BE49-F238E27FC236}">
                <a16:creationId xmlns:a16="http://schemas.microsoft.com/office/drawing/2014/main" id="{8FA0846F-C6C5-8B4F-979E-450A79B21F48}"/>
              </a:ext>
            </a:extLst>
          </p:cNvPr>
          <p:cNvPicPr>
            <a:picLocks noChangeAspect="1"/>
          </p:cNvPicPr>
          <p:nvPr/>
        </p:nvPicPr>
        <p:blipFill>
          <a:blip r:embed="rId7"/>
          <a:stretch>
            <a:fillRect/>
          </a:stretch>
        </p:blipFill>
        <p:spPr>
          <a:xfrm>
            <a:off x="3512820" y="6275030"/>
            <a:ext cx="2514600" cy="1676400"/>
          </a:xfrm>
          <a:prstGeom prst="rect">
            <a:avLst/>
          </a:prstGeom>
        </p:spPr>
      </p:pic>
      <p:pic>
        <p:nvPicPr>
          <p:cNvPr id="30" name="Picture 29">
            <a:extLst>
              <a:ext uri="{FF2B5EF4-FFF2-40B4-BE49-F238E27FC236}">
                <a16:creationId xmlns:a16="http://schemas.microsoft.com/office/drawing/2014/main" id="{D94E4F81-808C-3249-A2F1-549BF50B1897}"/>
              </a:ext>
            </a:extLst>
          </p:cNvPr>
          <p:cNvPicPr>
            <a:picLocks noChangeAspect="1"/>
          </p:cNvPicPr>
          <p:nvPr/>
        </p:nvPicPr>
        <p:blipFill rotWithShape="1">
          <a:blip r:embed="rId8"/>
          <a:srcRect l="1796" t="2670" b="3861"/>
          <a:stretch/>
        </p:blipFill>
        <p:spPr>
          <a:xfrm>
            <a:off x="11087643" y="15658"/>
            <a:ext cx="3531483" cy="1600560"/>
          </a:xfrm>
          <a:prstGeom prst="rect">
            <a:avLst/>
          </a:prstGeom>
        </p:spPr>
      </p:pic>
      <p:pic>
        <p:nvPicPr>
          <p:cNvPr id="31" name="Picture 30">
            <a:extLst>
              <a:ext uri="{FF2B5EF4-FFF2-40B4-BE49-F238E27FC236}">
                <a16:creationId xmlns:a16="http://schemas.microsoft.com/office/drawing/2014/main" id="{04B484EB-BD7B-3749-BA83-D217D338E746}"/>
              </a:ext>
            </a:extLst>
          </p:cNvPr>
          <p:cNvPicPr>
            <a:picLocks noChangeAspect="1"/>
          </p:cNvPicPr>
          <p:nvPr/>
        </p:nvPicPr>
        <p:blipFill>
          <a:blip r:embed="rId9"/>
          <a:stretch>
            <a:fillRect/>
          </a:stretch>
        </p:blipFill>
        <p:spPr>
          <a:xfrm>
            <a:off x="6791170" y="1600200"/>
            <a:ext cx="2463800" cy="1714500"/>
          </a:xfrm>
          <a:prstGeom prst="rect">
            <a:avLst/>
          </a:prstGeom>
        </p:spPr>
      </p:pic>
      <p:pic>
        <p:nvPicPr>
          <p:cNvPr id="32" name="Picture 31">
            <a:extLst>
              <a:ext uri="{FF2B5EF4-FFF2-40B4-BE49-F238E27FC236}">
                <a16:creationId xmlns:a16="http://schemas.microsoft.com/office/drawing/2014/main" id="{4DF5EEB7-5D5D-2148-A96B-A557E342FEA5}"/>
              </a:ext>
            </a:extLst>
          </p:cNvPr>
          <p:cNvPicPr>
            <a:picLocks noChangeAspect="1"/>
          </p:cNvPicPr>
          <p:nvPr/>
        </p:nvPicPr>
        <p:blipFill>
          <a:blip r:embed="rId10"/>
          <a:stretch>
            <a:fillRect/>
          </a:stretch>
        </p:blipFill>
        <p:spPr>
          <a:xfrm>
            <a:off x="6702270" y="4736400"/>
            <a:ext cx="2552700" cy="1714500"/>
          </a:xfrm>
          <a:prstGeom prst="rect">
            <a:avLst/>
          </a:prstGeom>
        </p:spPr>
      </p:pic>
      <p:pic>
        <p:nvPicPr>
          <p:cNvPr id="33" name="Picture 32">
            <a:extLst>
              <a:ext uri="{FF2B5EF4-FFF2-40B4-BE49-F238E27FC236}">
                <a16:creationId xmlns:a16="http://schemas.microsoft.com/office/drawing/2014/main" id="{0C36D809-285D-A14A-8F01-C9CCC1D8DBC9}"/>
              </a:ext>
            </a:extLst>
          </p:cNvPr>
          <p:cNvPicPr>
            <a:picLocks noChangeAspect="1"/>
          </p:cNvPicPr>
          <p:nvPr/>
        </p:nvPicPr>
        <p:blipFill>
          <a:blip r:embed="rId11"/>
          <a:stretch>
            <a:fillRect/>
          </a:stretch>
        </p:blipFill>
        <p:spPr>
          <a:xfrm>
            <a:off x="6791170" y="3138188"/>
            <a:ext cx="2463800" cy="1676400"/>
          </a:xfrm>
          <a:prstGeom prst="rect">
            <a:avLst/>
          </a:prstGeom>
        </p:spPr>
      </p:pic>
      <p:pic>
        <p:nvPicPr>
          <p:cNvPr id="34" name="Picture 33">
            <a:extLst>
              <a:ext uri="{FF2B5EF4-FFF2-40B4-BE49-F238E27FC236}">
                <a16:creationId xmlns:a16="http://schemas.microsoft.com/office/drawing/2014/main" id="{CD42A91D-64EF-7D42-98AF-46AEBE93041F}"/>
              </a:ext>
            </a:extLst>
          </p:cNvPr>
          <p:cNvPicPr>
            <a:picLocks noChangeAspect="1"/>
          </p:cNvPicPr>
          <p:nvPr/>
        </p:nvPicPr>
        <p:blipFill>
          <a:blip r:embed="rId12"/>
          <a:stretch>
            <a:fillRect/>
          </a:stretch>
        </p:blipFill>
        <p:spPr>
          <a:xfrm>
            <a:off x="6803870" y="6249630"/>
            <a:ext cx="2451100" cy="1701800"/>
          </a:xfrm>
          <a:prstGeom prst="rect">
            <a:avLst/>
          </a:prstGeom>
        </p:spPr>
      </p:pic>
      <p:pic>
        <p:nvPicPr>
          <p:cNvPr id="25" name="Picture 24">
            <a:extLst>
              <a:ext uri="{FF2B5EF4-FFF2-40B4-BE49-F238E27FC236}">
                <a16:creationId xmlns:a16="http://schemas.microsoft.com/office/drawing/2014/main" id="{482955DA-4BA9-C94F-B803-3C1C71A2E8DA}"/>
              </a:ext>
            </a:extLst>
          </p:cNvPr>
          <p:cNvPicPr>
            <a:picLocks noChangeAspect="1"/>
          </p:cNvPicPr>
          <p:nvPr/>
        </p:nvPicPr>
        <p:blipFill>
          <a:blip r:embed="rId13"/>
          <a:stretch>
            <a:fillRect/>
          </a:stretch>
        </p:blipFill>
        <p:spPr>
          <a:xfrm>
            <a:off x="3462251" y="3138188"/>
            <a:ext cx="2463800" cy="1676400"/>
          </a:xfrm>
          <a:prstGeom prst="rect">
            <a:avLst/>
          </a:prstGeom>
        </p:spPr>
      </p:pic>
      <p:pic>
        <p:nvPicPr>
          <p:cNvPr id="35" name="Picture 34">
            <a:extLst>
              <a:ext uri="{FF2B5EF4-FFF2-40B4-BE49-F238E27FC236}">
                <a16:creationId xmlns:a16="http://schemas.microsoft.com/office/drawing/2014/main" id="{97040B14-9397-0546-881B-10F63C5D9380}"/>
              </a:ext>
            </a:extLst>
          </p:cNvPr>
          <p:cNvPicPr>
            <a:picLocks noChangeAspect="1"/>
          </p:cNvPicPr>
          <p:nvPr/>
        </p:nvPicPr>
        <p:blipFill>
          <a:blip r:embed="rId14"/>
          <a:stretch>
            <a:fillRect/>
          </a:stretch>
        </p:blipFill>
        <p:spPr>
          <a:xfrm>
            <a:off x="420805" y="3143198"/>
            <a:ext cx="2463800" cy="1676400"/>
          </a:xfrm>
          <a:prstGeom prst="rect">
            <a:avLst/>
          </a:prstGeom>
        </p:spPr>
      </p:pic>
      <p:pic>
        <p:nvPicPr>
          <p:cNvPr id="36" name="Picture 35">
            <a:extLst>
              <a:ext uri="{FF2B5EF4-FFF2-40B4-BE49-F238E27FC236}">
                <a16:creationId xmlns:a16="http://schemas.microsoft.com/office/drawing/2014/main" id="{760CFD46-9D69-CE4E-8351-A816728D3EF7}"/>
              </a:ext>
            </a:extLst>
          </p:cNvPr>
          <p:cNvPicPr>
            <a:picLocks noChangeAspect="1"/>
          </p:cNvPicPr>
          <p:nvPr/>
        </p:nvPicPr>
        <p:blipFill>
          <a:blip r:embed="rId15"/>
          <a:stretch>
            <a:fillRect/>
          </a:stretch>
        </p:blipFill>
        <p:spPr>
          <a:xfrm>
            <a:off x="438121" y="6281088"/>
            <a:ext cx="2451100" cy="1701800"/>
          </a:xfrm>
          <a:prstGeom prst="rect">
            <a:avLst/>
          </a:prstGeom>
        </p:spPr>
      </p:pic>
      <p:sp>
        <p:nvSpPr>
          <p:cNvPr id="37" name="Rectangle 36">
            <a:extLst>
              <a:ext uri="{FF2B5EF4-FFF2-40B4-BE49-F238E27FC236}">
                <a16:creationId xmlns:a16="http://schemas.microsoft.com/office/drawing/2014/main" id="{E357325B-1471-3640-BBEE-8B50C7ACED3C}"/>
              </a:ext>
            </a:extLst>
          </p:cNvPr>
          <p:cNvSpPr/>
          <p:nvPr/>
        </p:nvSpPr>
        <p:spPr>
          <a:xfrm>
            <a:off x="3749040" y="1368565"/>
            <a:ext cx="2704047" cy="230832"/>
          </a:xfrm>
          <a:prstGeom prst="rect">
            <a:avLst/>
          </a:prstGeom>
        </p:spPr>
        <p:txBody>
          <a:bodyPr wrap="square">
            <a:spAutoFit/>
          </a:bodyPr>
          <a:lstStyle/>
          <a:p>
            <a:r>
              <a:rPr lang="it-IT" sz="900">
                <a:latin typeface="IBM Plex Sans" panose="020B0503050203000203" pitchFamily="34" charset="0"/>
              </a:rPr>
              <a:t>epsZ = pi/13, epsY = pi/24, epsX = 0</a:t>
            </a:r>
          </a:p>
        </p:txBody>
      </p:sp>
      <p:sp>
        <p:nvSpPr>
          <p:cNvPr id="38" name="Rectangle 37">
            <a:extLst>
              <a:ext uri="{FF2B5EF4-FFF2-40B4-BE49-F238E27FC236}">
                <a16:creationId xmlns:a16="http://schemas.microsoft.com/office/drawing/2014/main" id="{613BC60C-8086-6545-9D36-CEB9D0483522}"/>
              </a:ext>
            </a:extLst>
          </p:cNvPr>
          <p:cNvSpPr/>
          <p:nvPr/>
        </p:nvSpPr>
        <p:spPr>
          <a:xfrm>
            <a:off x="6964434" y="1368565"/>
            <a:ext cx="2704047" cy="230832"/>
          </a:xfrm>
          <a:prstGeom prst="rect">
            <a:avLst/>
          </a:prstGeom>
        </p:spPr>
        <p:txBody>
          <a:bodyPr wrap="square">
            <a:spAutoFit/>
          </a:bodyPr>
          <a:lstStyle/>
          <a:p>
            <a:r>
              <a:rPr lang="it-IT" sz="900">
                <a:latin typeface="IBM Plex Sans" panose="020B0503050203000203" pitchFamily="34" charset="0"/>
              </a:rPr>
              <a:t>epsZ = pi/13, epsY = 0, epsX = 0</a:t>
            </a:r>
          </a:p>
        </p:txBody>
      </p:sp>
      <p:pic>
        <p:nvPicPr>
          <p:cNvPr id="39" name="Picture 38">
            <a:extLst>
              <a:ext uri="{FF2B5EF4-FFF2-40B4-BE49-F238E27FC236}">
                <a16:creationId xmlns:a16="http://schemas.microsoft.com/office/drawing/2014/main" id="{75DF445A-16AF-924E-9FB3-51B5EA7FA789}"/>
              </a:ext>
            </a:extLst>
          </p:cNvPr>
          <p:cNvPicPr>
            <a:picLocks noChangeAspect="1"/>
          </p:cNvPicPr>
          <p:nvPr/>
        </p:nvPicPr>
        <p:blipFill>
          <a:blip r:embed="rId16"/>
          <a:stretch>
            <a:fillRect/>
          </a:stretch>
        </p:blipFill>
        <p:spPr>
          <a:xfrm>
            <a:off x="9455557" y="4897071"/>
            <a:ext cx="4288000" cy="2880000"/>
          </a:xfrm>
          <a:prstGeom prst="rect">
            <a:avLst/>
          </a:prstGeom>
        </p:spPr>
      </p:pic>
    </p:spTree>
    <p:extLst>
      <p:ext uri="{BB962C8B-B14F-4D97-AF65-F5344CB8AC3E}">
        <p14:creationId xmlns:p14="http://schemas.microsoft.com/office/powerpoint/2010/main" val="1642534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Error mitigation</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t>Gates characterization: CNOT</a:t>
            </a:r>
          </a:p>
        </p:txBody>
      </p:sp>
      <p:sp>
        <p:nvSpPr>
          <p:cNvPr id="36" name="Rectangle 35">
            <a:extLst>
              <a:ext uri="{FF2B5EF4-FFF2-40B4-BE49-F238E27FC236}">
                <a16:creationId xmlns:a16="http://schemas.microsoft.com/office/drawing/2014/main" id="{1A66C76C-8C56-7143-AC55-2526A373D11E}"/>
              </a:ext>
            </a:extLst>
          </p:cNvPr>
          <p:cNvSpPr/>
          <p:nvPr/>
        </p:nvSpPr>
        <p:spPr>
          <a:xfrm>
            <a:off x="470979" y="1725174"/>
            <a:ext cx="6066981" cy="369075"/>
          </a:xfrm>
          <a:prstGeom prst="rect">
            <a:avLst/>
          </a:prstGeom>
        </p:spPr>
        <p:txBody>
          <a:bodyPr wrap="square">
            <a:spAutoFit/>
          </a:bodyPr>
          <a:lstStyle/>
          <a:p>
            <a:pPr>
              <a:lnSpc>
                <a:spcPct val="105000"/>
              </a:lnSpc>
              <a:spcBef>
                <a:spcPts val="1000"/>
              </a:spcBef>
            </a:pPr>
            <a:r>
              <a:rPr lang="it-IT" sz="1800" b="1" dirty="0" err="1">
                <a:solidFill>
                  <a:schemeClr val="tx1">
                    <a:lumMod val="50000"/>
                    <a:lumOff val="50000"/>
                  </a:schemeClr>
                </a:solidFill>
                <a:latin typeface="IBM Plex Sans" charset="0"/>
                <a:ea typeface="IBM Plex Sans" charset="0"/>
                <a:cs typeface="IBM Plex Sans" charset="0"/>
              </a:rPr>
              <a:t>From 1 to 25 CXs, odd steps</a:t>
            </a:r>
          </a:p>
        </p:txBody>
      </p:sp>
      <p:sp>
        <p:nvSpPr>
          <p:cNvPr id="39" name="Rectangle 38">
            <a:extLst>
              <a:ext uri="{FF2B5EF4-FFF2-40B4-BE49-F238E27FC236}">
                <a16:creationId xmlns:a16="http://schemas.microsoft.com/office/drawing/2014/main" id="{538775F1-3BB4-A349-9C1B-E02B237D0BC5}"/>
              </a:ext>
            </a:extLst>
          </p:cNvPr>
          <p:cNvSpPr/>
          <p:nvPr/>
        </p:nvSpPr>
        <p:spPr>
          <a:xfrm>
            <a:off x="334235" y="3894363"/>
            <a:ext cx="1153603" cy="365760"/>
          </a:xfrm>
          <a:prstGeom prst="rect">
            <a:avLst/>
          </a:prstGeom>
        </p:spPr>
        <p:txBody>
          <a:bodyPr wrap="square">
            <a:spAutoFit/>
          </a:bodyPr>
          <a:lstStyle/>
          <a:p>
            <a:pPr algn="ctr"/>
            <a:r>
              <a:rPr lang="it-IT" sz="1800">
                <a:latin typeface="IBM Plex Sans" panose="020B0503050203000203" pitchFamily="34" charset="0"/>
              </a:rPr>
              <a:t>1 CX</a:t>
            </a:r>
          </a:p>
        </p:txBody>
      </p:sp>
      <p:sp>
        <p:nvSpPr>
          <p:cNvPr id="49" name="Rectangle 48">
            <a:extLst>
              <a:ext uri="{FF2B5EF4-FFF2-40B4-BE49-F238E27FC236}">
                <a16:creationId xmlns:a16="http://schemas.microsoft.com/office/drawing/2014/main" id="{CB683760-AAC0-BB49-A2A8-E214E4C641B9}"/>
              </a:ext>
            </a:extLst>
          </p:cNvPr>
          <p:cNvSpPr/>
          <p:nvPr/>
        </p:nvSpPr>
        <p:spPr>
          <a:xfrm>
            <a:off x="334235" y="5254300"/>
            <a:ext cx="1153603" cy="365760"/>
          </a:xfrm>
          <a:prstGeom prst="rect">
            <a:avLst/>
          </a:prstGeom>
        </p:spPr>
        <p:txBody>
          <a:bodyPr wrap="square">
            <a:spAutoFit/>
          </a:bodyPr>
          <a:lstStyle/>
          <a:p>
            <a:pPr algn="ctr"/>
            <a:r>
              <a:rPr lang="it-IT" sz="1800">
                <a:latin typeface="IBM Plex Sans" panose="020B0503050203000203" pitchFamily="34" charset="0"/>
              </a:rPr>
              <a:t>3 CX</a:t>
            </a:r>
          </a:p>
        </p:txBody>
      </p:sp>
      <p:sp>
        <p:nvSpPr>
          <p:cNvPr id="50" name="Rectangle 49">
            <a:extLst>
              <a:ext uri="{FF2B5EF4-FFF2-40B4-BE49-F238E27FC236}">
                <a16:creationId xmlns:a16="http://schemas.microsoft.com/office/drawing/2014/main" id="{20F1AD36-2053-FA4B-B7EC-82217A1C938D}"/>
              </a:ext>
            </a:extLst>
          </p:cNvPr>
          <p:cNvSpPr/>
          <p:nvPr/>
        </p:nvSpPr>
        <p:spPr>
          <a:xfrm>
            <a:off x="334235" y="6263640"/>
            <a:ext cx="1153603" cy="923330"/>
          </a:xfrm>
          <a:prstGeom prst="rect">
            <a:avLst/>
          </a:prstGeom>
        </p:spPr>
        <p:txBody>
          <a:bodyPr wrap="square">
            <a:spAutoFit/>
          </a:bodyPr>
          <a:lstStyle/>
          <a:p>
            <a:pPr algn="ctr"/>
            <a:r>
              <a:rPr lang="it-IT" sz="1800">
                <a:latin typeface="IBM Plex Sans" panose="020B0503050203000203" pitchFamily="34" charset="0"/>
              </a:rPr>
              <a:t>…</a:t>
            </a:r>
          </a:p>
          <a:p>
            <a:pPr algn="ctr"/>
            <a:endParaRPr lang="it-IT" sz="1800">
              <a:latin typeface="IBM Plex Sans" panose="020B0503050203000203" pitchFamily="34" charset="0"/>
            </a:endParaRPr>
          </a:p>
          <a:p>
            <a:pPr algn="ctr"/>
            <a:r>
              <a:rPr lang="it-IT" sz="1800">
                <a:latin typeface="IBM Plex Sans" panose="020B0503050203000203" pitchFamily="34" charset="0"/>
              </a:rPr>
              <a:t>25 CX</a:t>
            </a:r>
          </a:p>
        </p:txBody>
      </p:sp>
      <p:pic>
        <p:nvPicPr>
          <p:cNvPr id="18" name="Picture 17">
            <a:extLst>
              <a:ext uri="{FF2B5EF4-FFF2-40B4-BE49-F238E27FC236}">
                <a16:creationId xmlns:a16="http://schemas.microsoft.com/office/drawing/2014/main" id="{53082347-01D3-4849-A876-8A28E6E1891C}"/>
              </a:ext>
            </a:extLst>
          </p:cNvPr>
          <p:cNvPicPr>
            <a:picLocks noChangeAspect="1"/>
          </p:cNvPicPr>
          <p:nvPr/>
        </p:nvPicPr>
        <p:blipFill>
          <a:blip r:embed="rId2"/>
          <a:stretch>
            <a:fillRect/>
          </a:stretch>
        </p:blipFill>
        <p:spPr>
          <a:xfrm>
            <a:off x="12207240" y="2540"/>
            <a:ext cx="2423160" cy="1578089"/>
          </a:xfrm>
          <a:prstGeom prst="rect">
            <a:avLst/>
          </a:prstGeom>
        </p:spPr>
      </p:pic>
      <p:pic>
        <p:nvPicPr>
          <p:cNvPr id="10" name="Picture 9">
            <a:extLst>
              <a:ext uri="{FF2B5EF4-FFF2-40B4-BE49-F238E27FC236}">
                <a16:creationId xmlns:a16="http://schemas.microsoft.com/office/drawing/2014/main" id="{E6AB225F-5CDC-7443-956E-B0EC0193BDD4}"/>
              </a:ext>
            </a:extLst>
          </p:cNvPr>
          <p:cNvPicPr>
            <a:picLocks noChangeAspect="1"/>
          </p:cNvPicPr>
          <p:nvPr/>
        </p:nvPicPr>
        <p:blipFill>
          <a:blip r:embed="rId3"/>
          <a:stretch>
            <a:fillRect/>
          </a:stretch>
        </p:blipFill>
        <p:spPr>
          <a:xfrm>
            <a:off x="1487838" y="3801492"/>
            <a:ext cx="2195295" cy="1226278"/>
          </a:xfrm>
          <a:prstGeom prst="rect">
            <a:avLst/>
          </a:prstGeom>
        </p:spPr>
      </p:pic>
      <p:pic>
        <p:nvPicPr>
          <p:cNvPr id="11" name="Picture 10">
            <a:extLst>
              <a:ext uri="{FF2B5EF4-FFF2-40B4-BE49-F238E27FC236}">
                <a16:creationId xmlns:a16="http://schemas.microsoft.com/office/drawing/2014/main" id="{258DFB8A-1BAF-A741-80C0-C25A39A38DEE}"/>
              </a:ext>
            </a:extLst>
          </p:cNvPr>
          <p:cNvPicPr>
            <a:picLocks noChangeAspect="1"/>
          </p:cNvPicPr>
          <p:nvPr/>
        </p:nvPicPr>
        <p:blipFill>
          <a:blip r:embed="rId4"/>
          <a:stretch>
            <a:fillRect/>
          </a:stretch>
        </p:blipFill>
        <p:spPr>
          <a:xfrm>
            <a:off x="1487838" y="5166360"/>
            <a:ext cx="3798889" cy="1226278"/>
          </a:xfrm>
          <a:prstGeom prst="rect">
            <a:avLst/>
          </a:prstGeom>
        </p:spPr>
      </p:pic>
      <p:sp>
        <p:nvSpPr>
          <p:cNvPr id="19" name="Rectangle 18">
            <a:extLst>
              <a:ext uri="{FF2B5EF4-FFF2-40B4-BE49-F238E27FC236}">
                <a16:creationId xmlns:a16="http://schemas.microsoft.com/office/drawing/2014/main" id="{028EF914-D63A-514A-B211-2BB0FD501E1B}"/>
              </a:ext>
            </a:extLst>
          </p:cNvPr>
          <p:cNvSpPr/>
          <p:nvPr/>
        </p:nvSpPr>
        <p:spPr>
          <a:xfrm>
            <a:off x="7510782" y="1691640"/>
            <a:ext cx="4338047" cy="400110"/>
          </a:xfrm>
          <a:prstGeom prst="rect">
            <a:avLst/>
          </a:prstGeom>
        </p:spPr>
        <p:txBody>
          <a:bodyPr wrap="none">
            <a:spAutoFit/>
          </a:bodyPr>
          <a:lstStyle/>
          <a:p>
            <a:r>
              <a:rPr lang="it-IT" sz="2000" b="1">
                <a:latin typeface="IBM Plex Sans" panose="020B0503050203000203" pitchFamily="34" charset="0"/>
              </a:rPr>
              <a:t>ibmq_5_yorktown - ibmqx2 v2.0.0</a:t>
            </a:r>
          </a:p>
        </p:txBody>
      </p:sp>
      <p:sp>
        <p:nvSpPr>
          <p:cNvPr id="21" name="Rectangle 20">
            <a:extLst>
              <a:ext uri="{FF2B5EF4-FFF2-40B4-BE49-F238E27FC236}">
                <a16:creationId xmlns:a16="http://schemas.microsoft.com/office/drawing/2014/main" id="{24C3E26F-89A2-D247-A010-20C62CB3F61C}"/>
              </a:ext>
            </a:extLst>
          </p:cNvPr>
          <p:cNvSpPr/>
          <p:nvPr/>
        </p:nvSpPr>
        <p:spPr>
          <a:xfrm>
            <a:off x="481139" y="2290786"/>
            <a:ext cx="6066981" cy="1077218"/>
          </a:xfrm>
          <a:prstGeom prst="rect">
            <a:avLst/>
          </a:prstGeom>
        </p:spPr>
        <p:txBody>
          <a:bodyPr wrap="square">
            <a:spAutoFit/>
          </a:bodyPr>
          <a:lstStyle/>
          <a:p>
            <a:r>
              <a:rPr lang="it-IT" sz="1600" b="1">
                <a:latin typeface="IBM Plex Sans" panose="020B0503050203000203" pitchFamily="34" charset="0"/>
              </a:rPr>
              <a:t>CIRCUIT</a:t>
            </a:r>
          </a:p>
          <a:p>
            <a:pPr marL="171450" indent="-171450">
              <a:buFont typeface="Wingdings" pitchFamily="2" charset="2"/>
              <a:buChar char="§"/>
            </a:pPr>
            <a:r>
              <a:rPr lang="it-IT" sz="1600">
                <a:latin typeface="IBM Plex Sans" panose="020B0503050203000203" pitchFamily="34" charset="0"/>
              </a:rPr>
              <a:t>Optimization Level 0</a:t>
            </a:r>
          </a:p>
          <a:p>
            <a:pPr marL="171450" indent="-171450">
              <a:buFont typeface="Wingdings" pitchFamily="2" charset="2"/>
              <a:buChar char="§"/>
            </a:pPr>
            <a:r>
              <a:rPr lang="it-IT" sz="1600">
                <a:latin typeface="IBM Plex Sans" panose="020B0503050203000203" pitchFamily="34" charset="0"/>
              </a:rPr>
              <a:t>Barriers to force gates layout (no transpiling / optimization / gates reduction)</a:t>
            </a:r>
          </a:p>
        </p:txBody>
      </p:sp>
      <p:pic>
        <p:nvPicPr>
          <p:cNvPr id="12" name="Picture 11">
            <a:extLst>
              <a:ext uri="{FF2B5EF4-FFF2-40B4-BE49-F238E27FC236}">
                <a16:creationId xmlns:a16="http://schemas.microsoft.com/office/drawing/2014/main" id="{52482E68-0D53-9F40-8AE8-70108741D30A}"/>
              </a:ext>
            </a:extLst>
          </p:cNvPr>
          <p:cNvPicPr>
            <a:picLocks noChangeAspect="1"/>
          </p:cNvPicPr>
          <p:nvPr/>
        </p:nvPicPr>
        <p:blipFill>
          <a:blip r:embed="rId5"/>
          <a:stretch>
            <a:fillRect/>
          </a:stretch>
        </p:blipFill>
        <p:spPr>
          <a:xfrm>
            <a:off x="6949440" y="2155605"/>
            <a:ext cx="4983479" cy="3330795"/>
          </a:xfrm>
          <a:prstGeom prst="rect">
            <a:avLst/>
          </a:prstGeom>
        </p:spPr>
      </p:pic>
      <p:pic>
        <p:nvPicPr>
          <p:cNvPr id="13" name="Picture 12">
            <a:extLst>
              <a:ext uri="{FF2B5EF4-FFF2-40B4-BE49-F238E27FC236}">
                <a16:creationId xmlns:a16="http://schemas.microsoft.com/office/drawing/2014/main" id="{CF04F21C-B846-C54B-81B6-2EAD5682EF5D}"/>
              </a:ext>
            </a:extLst>
          </p:cNvPr>
          <p:cNvPicPr>
            <a:picLocks noChangeAspect="1"/>
          </p:cNvPicPr>
          <p:nvPr/>
        </p:nvPicPr>
        <p:blipFill>
          <a:blip r:embed="rId6"/>
          <a:stretch>
            <a:fillRect/>
          </a:stretch>
        </p:blipFill>
        <p:spPr>
          <a:xfrm>
            <a:off x="11946698" y="1947397"/>
            <a:ext cx="1952182" cy="4243365"/>
          </a:xfrm>
          <a:prstGeom prst="rect">
            <a:avLst/>
          </a:prstGeom>
        </p:spPr>
      </p:pic>
      <p:pic>
        <p:nvPicPr>
          <p:cNvPr id="23" name="Graphic 22">
            <a:extLst>
              <a:ext uri="{FF2B5EF4-FFF2-40B4-BE49-F238E27FC236}">
                <a16:creationId xmlns:a16="http://schemas.microsoft.com/office/drawing/2014/main" id="{DC084E71-0BEA-3343-BCAF-2DF62D6E05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22618" y="5958840"/>
            <a:ext cx="2743200" cy="1905000"/>
          </a:xfrm>
          <a:prstGeom prst="rect">
            <a:avLst/>
          </a:prstGeom>
        </p:spPr>
      </p:pic>
      <p:sp>
        <p:nvSpPr>
          <p:cNvPr id="24" name="Rectangle 23">
            <a:extLst>
              <a:ext uri="{FF2B5EF4-FFF2-40B4-BE49-F238E27FC236}">
                <a16:creationId xmlns:a16="http://schemas.microsoft.com/office/drawing/2014/main" id="{8E0C74BD-0332-104B-A0A0-A7C995955C11}"/>
              </a:ext>
            </a:extLst>
          </p:cNvPr>
          <p:cNvSpPr/>
          <p:nvPr/>
        </p:nvSpPr>
        <p:spPr>
          <a:xfrm>
            <a:off x="10236938" y="6389191"/>
            <a:ext cx="4393462" cy="1200329"/>
          </a:xfrm>
          <a:prstGeom prst="rect">
            <a:avLst/>
          </a:prstGeom>
          <a:noFill/>
        </p:spPr>
        <p:txBody>
          <a:bodyPr wrap="square" lIns="91440" tIns="45720" rIns="91440" bIns="45720">
            <a:spAutoFit/>
          </a:bodyPr>
          <a:lstStyle/>
          <a:p>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Result expected: 00 (100%)</a:t>
            </a:r>
          </a:p>
          <a:p>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Accuracy decreasing by adding CXs</a:t>
            </a:r>
          </a:p>
        </p:txBody>
      </p:sp>
    </p:spTree>
    <p:extLst>
      <p:ext uri="{BB962C8B-B14F-4D97-AF65-F5344CB8AC3E}">
        <p14:creationId xmlns:p14="http://schemas.microsoft.com/office/powerpoint/2010/main" val="34901032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69B8633-66AA-A540-ACF8-18F13241D807}"/>
              </a:ext>
            </a:extLst>
          </p:cNvPr>
          <p:cNvPicPr>
            <a:picLocks noChangeAspect="1"/>
          </p:cNvPicPr>
          <p:nvPr/>
        </p:nvPicPr>
        <p:blipFill>
          <a:blip r:embed="rId2"/>
          <a:stretch>
            <a:fillRect/>
          </a:stretch>
        </p:blipFill>
        <p:spPr>
          <a:xfrm>
            <a:off x="6936741" y="2156834"/>
            <a:ext cx="4983478" cy="3330794"/>
          </a:xfrm>
          <a:prstGeom prst="rect">
            <a:avLst/>
          </a:prstGeom>
        </p:spPr>
      </p:pic>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Error mitigation</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t>Gates characterization: CNOT</a:t>
            </a:r>
          </a:p>
        </p:txBody>
      </p:sp>
      <p:sp>
        <p:nvSpPr>
          <p:cNvPr id="36" name="Rectangle 35">
            <a:extLst>
              <a:ext uri="{FF2B5EF4-FFF2-40B4-BE49-F238E27FC236}">
                <a16:creationId xmlns:a16="http://schemas.microsoft.com/office/drawing/2014/main" id="{1A66C76C-8C56-7143-AC55-2526A373D11E}"/>
              </a:ext>
            </a:extLst>
          </p:cNvPr>
          <p:cNvSpPr/>
          <p:nvPr/>
        </p:nvSpPr>
        <p:spPr>
          <a:xfrm>
            <a:off x="470979" y="1725174"/>
            <a:ext cx="6066981" cy="369075"/>
          </a:xfrm>
          <a:prstGeom prst="rect">
            <a:avLst/>
          </a:prstGeom>
        </p:spPr>
        <p:txBody>
          <a:bodyPr wrap="square">
            <a:spAutoFit/>
          </a:bodyPr>
          <a:lstStyle/>
          <a:p>
            <a:pPr>
              <a:lnSpc>
                <a:spcPct val="105000"/>
              </a:lnSpc>
              <a:spcBef>
                <a:spcPts val="1000"/>
              </a:spcBef>
            </a:pPr>
            <a:r>
              <a:rPr lang="it-IT" sz="1800" b="1" dirty="0" err="1">
                <a:solidFill>
                  <a:schemeClr val="tx1">
                    <a:lumMod val="50000"/>
                    <a:lumOff val="50000"/>
                  </a:schemeClr>
                </a:solidFill>
                <a:latin typeface="IBM Plex Sans" charset="0"/>
                <a:ea typeface="IBM Plex Sans" charset="0"/>
                <a:cs typeface="IBM Plex Sans" charset="0"/>
              </a:rPr>
              <a:t>From 1 to 25 CXs, odd steps</a:t>
            </a:r>
          </a:p>
        </p:txBody>
      </p:sp>
      <p:sp>
        <p:nvSpPr>
          <p:cNvPr id="39" name="Rectangle 38">
            <a:extLst>
              <a:ext uri="{FF2B5EF4-FFF2-40B4-BE49-F238E27FC236}">
                <a16:creationId xmlns:a16="http://schemas.microsoft.com/office/drawing/2014/main" id="{538775F1-3BB4-A349-9C1B-E02B237D0BC5}"/>
              </a:ext>
            </a:extLst>
          </p:cNvPr>
          <p:cNvSpPr/>
          <p:nvPr/>
        </p:nvSpPr>
        <p:spPr>
          <a:xfrm>
            <a:off x="334235" y="3894363"/>
            <a:ext cx="1153603" cy="365760"/>
          </a:xfrm>
          <a:prstGeom prst="rect">
            <a:avLst/>
          </a:prstGeom>
        </p:spPr>
        <p:txBody>
          <a:bodyPr wrap="square">
            <a:spAutoFit/>
          </a:bodyPr>
          <a:lstStyle/>
          <a:p>
            <a:pPr algn="ctr"/>
            <a:r>
              <a:rPr lang="it-IT" sz="1800">
                <a:latin typeface="IBM Plex Sans" panose="020B0503050203000203" pitchFamily="34" charset="0"/>
              </a:rPr>
              <a:t>1 CX</a:t>
            </a:r>
          </a:p>
        </p:txBody>
      </p:sp>
      <p:sp>
        <p:nvSpPr>
          <p:cNvPr id="49" name="Rectangle 48">
            <a:extLst>
              <a:ext uri="{FF2B5EF4-FFF2-40B4-BE49-F238E27FC236}">
                <a16:creationId xmlns:a16="http://schemas.microsoft.com/office/drawing/2014/main" id="{CB683760-AAC0-BB49-A2A8-E214E4C641B9}"/>
              </a:ext>
            </a:extLst>
          </p:cNvPr>
          <p:cNvSpPr/>
          <p:nvPr/>
        </p:nvSpPr>
        <p:spPr>
          <a:xfrm>
            <a:off x="334235" y="5254300"/>
            <a:ext cx="1153603" cy="365760"/>
          </a:xfrm>
          <a:prstGeom prst="rect">
            <a:avLst/>
          </a:prstGeom>
        </p:spPr>
        <p:txBody>
          <a:bodyPr wrap="square">
            <a:spAutoFit/>
          </a:bodyPr>
          <a:lstStyle/>
          <a:p>
            <a:pPr algn="ctr"/>
            <a:r>
              <a:rPr lang="it-IT" sz="1800">
                <a:latin typeface="IBM Plex Sans" panose="020B0503050203000203" pitchFamily="34" charset="0"/>
              </a:rPr>
              <a:t>3 CX</a:t>
            </a:r>
          </a:p>
        </p:txBody>
      </p:sp>
      <p:sp>
        <p:nvSpPr>
          <p:cNvPr id="50" name="Rectangle 49">
            <a:extLst>
              <a:ext uri="{FF2B5EF4-FFF2-40B4-BE49-F238E27FC236}">
                <a16:creationId xmlns:a16="http://schemas.microsoft.com/office/drawing/2014/main" id="{20F1AD36-2053-FA4B-B7EC-82217A1C938D}"/>
              </a:ext>
            </a:extLst>
          </p:cNvPr>
          <p:cNvSpPr/>
          <p:nvPr/>
        </p:nvSpPr>
        <p:spPr>
          <a:xfrm>
            <a:off x="334235" y="6263640"/>
            <a:ext cx="1153603" cy="923330"/>
          </a:xfrm>
          <a:prstGeom prst="rect">
            <a:avLst/>
          </a:prstGeom>
        </p:spPr>
        <p:txBody>
          <a:bodyPr wrap="square">
            <a:spAutoFit/>
          </a:bodyPr>
          <a:lstStyle/>
          <a:p>
            <a:pPr algn="ctr"/>
            <a:r>
              <a:rPr lang="it-IT" sz="1800">
                <a:latin typeface="IBM Plex Sans" panose="020B0503050203000203" pitchFamily="34" charset="0"/>
              </a:rPr>
              <a:t>…</a:t>
            </a:r>
          </a:p>
          <a:p>
            <a:pPr algn="ctr"/>
            <a:endParaRPr lang="it-IT" sz="1800">
              <a:latin typeface="IBM Plex Sans" panose="020B0503050203000203" pitchFamily="34" charset="0"/>
            </a:endParaRPr>
          </a:p>
          <a:p>
            <a:pPr algn="ctr"/>
            <a:r>
              <a:rPr lang="it-IT" sz="1800">
                <a:latin typeface="IBM Plex Sans" panose="020B0503050203000203" pitchFamily="34" charset="0"/>
              </a:rPr>
              <a:t>11 CX</a:t>
            </a:r>
          </a:p>
        </p:txBody>
      </p:sp>
      <p:pic>
        <p:nvPicPr>
          <p:cNvPr id="10" name="Picture 9">
            <a:extLst>
              <a:ext uri="{FF2B5EF4-FFF2-40B4-BE49-F238E27FC236}">
                <a16:creationId xmlns:a16="http://schemas.microsoft.com/office/drawing/2014/main" id="{E6AB225F-5CDC-7443-956E-B0EC0193BDD4}"/>
              </a:ext>
            </a:extLst>
          </p:cNvPr>
          <p:cNvPicPr>
            <a:picLocks noChangeAspect="1"/>
          </p:cNvPicPr>
          <p:nvPr/>
        </p:nvPicPr>
        <p:blipFill>
          <a:blip r:embed="rId3"/>
          <a:stretch>
            <a:fillRect/>
          </a:stretch>
        </p:blipFill>
        <p:spPr>
          <a:xfrm>
            <a:off x="1487838" y="3801492"/>
            <a:ext cx="2195295" cy="1226278"/>
          </a:xfrm>
          <a:prstGeom prst="rect">
            <a:avLst/>
          </a:prstGeom>
        </p:spPr>
      </p:pic>
      <p:pic>
        <p:nvPicPr>
          <p:cNvPr id="11" name="Picture 10">
            <a:extLst>
              <a:ext uri="{FF2B5EF4-FFF2-40B4-BE49-F238E27FC236}">
                <a16:creationId xmlns:a16="http://schemas.microsoft.com/office/drawing/2014/main" id="{258DFB8A-1BAF-A741-80C0-C25A39A38DEE}"/>
              </a:ext>
            </a:extLst>
          </p:cNvPr>
          <p:cNvPicPr>
            <a:picLocks noChangeAspect="1"/>
          </p:cNvPicPr>
          <p:nvPr/>
        </p:nvPicPr>
        <p:blipFill>
          <a:blip r:embed="rId4"/>
          <a:stretch>
            <a:fillRect/>
          </a:stretch>
        </p:blipFill>
        <p:spPr>
          <a:xfrm>
            <a:off x="1487838" y="5166360"/>
            <a:ext cx="3798889" cy="1226278"/>
          </a:xfrm>
          <a:prstGeom prst="rect">
            <a:avLst/>
          </a:prstGeom>
        </p:spPr>
      </p:pic>
      <p:sp>
        <p:nvSpPr>
          <p:cNvPr id="19" name="Rectangle 18">
            <a:extLst>
              <a:ext uri="{FF2B5EF4-FFF2-40B4-BE49-F238E27FC236}">
                <a16:creationId xmlns:a16="http://schemas.microsoft.com/office/drawing/2014/main" id="{028EF914-D63A-514A-B211-2BB0FD501E1B}"/>
              </a:ext>
            </a:extLst>
          </p:cNvPr>
          <p:cNvSpPr/>
          <p:nvPr/>
        </p:nvSpPr>
        <p:spPr>
          <a:xfrm>
            <a:off x="7510782" y="1691640"/>
            <a:ext cx="1438214" cy="400110"/>
          </a:xfrm>
          <a:prstGeom prst="rect">
            <a:avLst/>
          </a:prstGeom>
        </p:spPr>
        <p:txBody>
          <a:bodyPr wrap="none">
            <a:spAutoFit/>
          </a:bodyPr>
          <a:lstStyle/>
          <a:p>
            <a:r>
              <a:rPr lang="it-IT" sz="2000" b="1">
                <a:latin typeface="IBM Plex Sans" panose="020B0503050203000203" pitchFamily="34" charset="0"/>
              </a:rPr>
              <a:t>ibmq_vigo</a:t>
            </a:r>
          </a:p>
        </p:txBody>
      </p:sp>
      <p:sp>
        <p:nvSpPr>
          <p:cNvPr id="21" name="Rectangle 20">
            <a:extLst>
              <a:ext uri="{FF2B5EF4-FFF2-40B4-BE49-F238E27FC236}">
                <a16:creationId xmlns:a16="http://schemas.microsoft.com/office/drawing/2014/main" id="{24C3E26F-89A2-D247-A010-20C62CB3F61C}"/>
              </a:ext>
            </a:extLst>
          </p:cNvPr>
          <p:cNvSpPr/>
          <p:nvPr/>
        </p:nvSpPr>
        <p:spPr>
          <a:xfrm>
            <a:off x="481139" y="2290786"/>
            <a:ext cx="6066981" cy="1077218"/>
          </a:xfrm>
          <a:prstGeom prst="rect">
            <a:avLst/>
          </a:prstGeom>
        </p:spPr>
        <p:txBody>
          <a:bodyPr wrap="square">
            <a:spAutoFit/>
          </a:bodyPr>
          <a:lstStyle/>
          <a:p>
            <a:r>
              <a:rPr lang="it-IT" sz="1600" b="1">
                <a:latin typeface="IBM Plex Sans" panose="020B0503050203000203" pitchFamily="34" charset="0"/>
              </a:rPr>
              <a:t>CIRCUIT</a:t>
            </a:r>
          </a:p>
          <a:p>
            <a:pPr marL="171450" indent="-171450">
              <a:buFont typeface="Wingdings" pitchFamily="2" charset="2"/>
              <a:buChar char="§"/>
            </a:pPr>
            <a:r>
              <a:rPr lang="it-IT" sz="1600">
                <a:latin typeface="IBM Plex Sans" panose="020B0503050203000203" pitchFamily="34" charset="0"/>
              </a:rPr>
              <a:t>Optimization Level 0</a:t>
            </a:r>
          </a:p>
          <a:p>
            <a:pPr marL="171450" indent="-171450">
              <a:buFont typeface="Wingdings" pitchFamily="2" charset="2"/>
              <a:buChar char="§"/>
            </a:pPr>
            <a:r>
              <a:rPr lang="it-IT" sz="1600">
                <a:latin typeface="IBM Plex Sans" panose="020B0503050203000203" pitchFamily="34" charset="0"/>
              </a:rPr>
              <a:t>Barriers to force gates layout (no transpiling / optimization / gates reduction)</a:t>
            </a:r>
          </a:p>
        </p:txBody>
      </p:sp>
      <p:pic>
        <p:nvPicPr>
          <p:cNvPr id="3" name="Picture 2">
            <a:extLst>
              <a:ext uri="{FF2B5EF4-FFF2-40B4-BE49-F238E27FC236}">
                <a16:creationId xmlns:a16="http://schemas.microsoft.com/office/drawing/2014/main" id="{74A46E61-8A39-4343-8FF6-98BF76100B4B}"/>
              </a:ext>
            </a:extLst>
          </p:cNvPr>
          <p:cNvPicPr>
            <a:picLocks noChangeAspect="1"/>
          </p:cNvPicPr>
          <p:nvPr/>
        </p:nvPicPr>
        <p:blipFill>
          <a:blip r:embed="rId5"/>
          <a:stretch>
            <a:fillRect/>
          </a:stretch>
        </p:blipFill>
        <p:spPr>
          <a:xfrm>
            <a:off x="12207240" y="0"/>
            <a:ext cx="2423160" cy="1598353"/>
          </a:xfrm>
          <a:prstGeom prst="rect">
            <a:avLst/>
          </a:prstGeom>
        </p:spPr>
      </p:pic>
      <p:pic>
        <p:nvPicPr>
          <p:cNvPr id="7" name="Picture 6">
            <a:extLst>
              <a:ext uri="{FF2B5EF4-FFF2-40B4-BE49-F238E27FC236}">
                <a16:creationId xmlns:a16="http://schemas.microsoft.com/office/drawing/2014/main" id="{0A55238A-6F0F-7248-BE08-1E6B398A3172}"/>
              </a:ext>
            </a:extLst>
          </p:cNvPr>
          <p:cNvPicPr>
            <a:picLocks noChangeAspect="1"/>
          </p:cNvPicPr>
          <p:nvPr/>
        </p:nvPicPr>
        <p:blipFill>
          <a:blip r:embed="rId6"/>
          <a:stretch>
            <a:fillRect/>
          </a:stretch>
        </p:blipFill>
        <p:spPr>
          <a:xfrm>
            <a:off x="11946698" y="1891695"/>
            <a:ext cx="1978661" cy="2215626"/>
          </a:xfrm>
          <a:prstGeom prst="rect">
            <a:avLst/>
          </a:prstGeom>
        </p:spPr>
      </p:pic>
      <p:pic>
        <p:nvPicPr>
          <p:cNvPr id="24" name="Graphic 23">
            <a:extLst>
              <a:ext uri="{FF2B5EF4-FFF2-40B4-BE49-F238E27FC236}">
                <a16:creationId xmlns:a16="http://schemas.microsoft.com/office/drawing/2014/main" id="{C8871975-D4D1-B047-B755-610C8F698D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22618" y="5958840"/>
            <a:ext cx="2743200" cy="1905000"/>
          </a:xfrm>
          <a:prstGeom prst="rect">
            <a:avLst/>
          </a:prstGeom>
        </p:spPr>
      </p:pic>
      <p:sp>
        <p:nvSpPr>
          <p:cNvPr id="25" name="Rectangle 24">
            <a:extLst>
              <a:ext uri="{FF2B5EF4-FFF2-40B4-BE49-F238E27FC236}">
                <a16:creationId xmlns:a16="http://schemas.microsoft.com/office/drawing/2014/main" id="{1E866D92-0C45-014A-84E2-6818D1B90C8A}"/>
              </a:ext>
            </a:extLst>
          </p:cNvPr>
          <p:cNvSpPr/>
          <p:nvPr/>
        </p:nvSpPr>
        <p:spPr>
          <a:xfrm>
            <a:off x="10236938" y="6389191"/>
            <a:ext cx="4393462" cy="1200329"/>
          </a:xfrm>
          <a:prstGeom prst="rect">
            <a:avLst/>
          </a:prstGeom>
          <a:noFill/>
        </p:spPr>
        <p:txBody>
          <a:bodyPr wrap="square" lIns="91440" tIns="45720" rIns="91440" bIns="45720">
            <a:spAutoFit/>
          </a:bodyPr>
          <a:lstStyle/>
          <a:p>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Result expected: 00 (100%)</a:t>
            </a:r>
          </a:p>
          <a:p>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Accuracy decreasing by adding CXs</a:t>
            </a:r>
          </a:p>
        </p:txBody>
      </p:sp>
    </p:spTree>
    <p:extLst>
      <p:ext uri="{BB962C8B-B14F-4D97-AF65-F5344CB8AC3E}">
        <p14:creationId xmlns:p14="http://schemas.microsoft.com/office/powerpoint/2010/main" val="27881507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6A537FB-3686-3644-8E35-0602DE00B898}"/>
              </a:ext>
            </a:extLst>
          </p:cNvPr>
          <p:cNvPicPr>
            <a:picLocks noChangeAspect="1"/>
          </p:cNvPicPr>
          <p:nvPr/>
        </p:nvPicPr>
        <p:blipFill>
          <a:blip r:embed="rId2"/>
          <a:stretch>
            <a:fillRect/>
          </a:stretch>
        </p:blipFill>
        <p:spPr>
          <a:xfrm>
            <a:off x="11956858" y="1900142"/>
            <a:ext cx="1942022" cy="1587817"/>
          </a:xfrm>
          <a:prstGeom prst="rect">
            <a:avLst/>
          </a:prstGeom>
        </p:spPr>
      </p:pic>
      <p:pic>
        <p:nvPicPr>
          <p:cNvPr id="14" name="Picture 13">
            <a:extLst>
              <a:ext uri="{FF2B5EF4-FFF2-40B4-BE49-F238E27FC236}">
                <a16:creationId xmlns:a16="http://schemas.microsoft.com/office/drawing/2014/main" id="{53AFE315-3D0A-E44D-96B0-175777C5C8E4}"/>
              </a:ext>
            </a:extLst>
          </p:cNvPr>
          <p:cNvPicPr>
            <a:picLocks noChangeAspect="1"/>
          </p:cNvPicPr>
          <p:nvPr/>
        </p:nvPicPr>
        <p:blipFill>
          <a:blip r:embed="rId3"/>
          <a:stretch>
            <a:fillRect/>
          </a:stretch>
        </p:blipFill>
        <p:spPr>
          <a:xfrm>
            <a:off x="6943618" y="2152193"/>
            <a:ext cx="5034331" cy="3330795"/>
          </a:xfrm>
          <a:prstGeom prst="rect">
            <a:avLst/>
          </a:prstGeom>
        </p:spPr>
      </p:pic>
      <p:pic>
        <p:nvPicPr>
          <p:cNvPr id="3" name="Picture 2">
            <a:extLst>
              <a:ext uri="{FF2B5EF4-FFF2-40B4-BE49-F238E27FC236}">
                <a16:creationId xmlns:a16="http://schemas.microsoft.com/office/drawing/2014/main" id="{5E7A7124-E3FF-564F-8D4A-13FD17D18340}"/>
              </a:ext>
            </a:extLst>
          </p:cNvPr>
          <p:cNvPicPr>
            <a:picLocks noChangeAspect="1"/>
          </p:cNvPicPr>
          <p:nvPr/>
        </p:nvPicPr>
        <p:blipFill>
          <a:blip r:embed="rId4"/>
          <a:stretch>
            <a:fillRect/>
          </a:stretch>
        </p:blipFill>
        <p:spPr>
          <a:xfrm>
            <a:off x="12142462" y="0"/>
            <a:ext cx="2487938" cy="1580629"/>
          </a:xfrm>
          <a:prstGeom prst="rect">
            <a:avLst/>
          </a:prstGeom>
        </p:spPr>
      </p:pic>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Error mitigation</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t>Gates characterization: CNOT</a:t>
            </a:r>
          </a:p>
        </p:txBody>
      </p:sp>
      <p:sp>
        <p:nvSpPr>
          <p:cNvPr id="36" name="Rectangle 35">
            <a:extLst>
              <a:ext uri="{FF2B5EF4-FFF2-40B4-BE49-F238E27FC236}">
                <a16:creationId xmlns:a16="http://schemas.microsoft.com/office/drawing/2014/main" id="{1A66C76C-8C56-7143-AC55-2526A373D11E}"/>
              </a:ext>
            </a:extLst>
          </p:cNvPr>
          <p:cNvSpPr/>
          <p:nvPr/>
        </p:nvSpPr>
        <p:spPr>
          <a:xfrm>
            <a:off x="470979" y="1725174"/>
            <a:ext cx="6066981" cy="369075"/>
          </a:xfrm>
          <a:prstGeom prst="rect">
            <a:avLst/>
          </a:prstGeom>
        </p:spPr>
        <p:txBody>
          <a:bodyPr wrap="square">
            <a:spAutoFit/>
          </a:bodyPr>
          <a:lstStyle/>
          <a:p>
            <a:pPr>
              <a:lnSpc>
                <a:spcPct val="105000"/>
              </a:lnSpc>
              <a:spcBef>
                <a:spcPts val="1000"/>
              </a:spcBef>
            </a:pPr>
            <a:r>
              <a:rPr lang="it-IT" sz="1800" b="1" dirty="0" err="1">
                <a:solidFill>
                  <a:schemeClr val="tx1">
                    <a:lumMod val="50000"/>
                    <a:lumOff val="50000"/>
                  </a:schemeClr>
                </a:solidFill>
                <a:latin typeface="IBM Plex Sans" charset="0"/>
                <a:ea typeface="IBM Plex Sans" charset="0"/>
                <a:cs typeface="IBM Plex Sans" charset="0"/>
              </a:rPr>
              <a:t>From 1 to 25 CXs, odd steps</a:t>
            </a:r>
          </a:p>
        </p:txBody>
      </p:sp>
      <p:sp>
        <p:nvSpPr>
          <p:cNvPr id="39" name="Rectangle 38">
            <a:extLst>
              <a:ext uri="{FF2B5EF4-FFF2-40B4-BE49-F238E27FC236}">
                <a16:creationId xmlns:a16="http://schemas.microsoft.com/office/drawing/2014/main" id="{538775F1-3BB4-A349-9C1B-E02B237D0BC5}"/>
              </a:ext>
            </a:extLst>
          </p:cNvPr>
          <p:cNvSpPr/>
          <p:nvPr/>
        </p:nvSpPr>
        <p:spPr>
          <a:xfrm>
            <a:off x="334235" y="3894363"/>
            <a:ext cx="1153603" cy="365760"/>
          </a:xfrm>
          <a:prstGeom prst="rect">
            <a:avLst/>
          </a:prstGeom>
        </p:spPr>
        <p:txBody>
          <a:bodyPr wrap="square">
            <a:spAutoFit/>
          </a:bodyPr>
          <a:lstStyle/>
          <a:p>
            <a:pPr algn="ctr"/>
            <a:r>
              <a:rPr lang="it-IT" sz="1800">
                <a:latin typeface="IBM Plex Sans" panose="020B0503050203000203" pitchFamily="34" charset="0"/>
              </a:rPr>
              <a:t>1 CX</a:t>
            </a:r>
          </a:p>
        </p:txBody>
      </p:sp>
      <p:sp>
        <p:nvSpPr>
          <p:cNvPr id="49" name="Rectangle 48">
            <a:extLst>
              <a:ext uri="{FF2B5EF4-FFF2-40B4-BE49-F238E27FC236}">
                <a16:creationId xmlns:a16="http://schemas.microsoft.com/office/drawing/2014/main" id="{CB683760-AAC0-BB49-A2A8-E214E4C641B9}"/>
              </a:ext>
            </a:extLst>
          </p:cNvPr>
          <p:cNvSpPr/>
          <p:nvPr/>
        </p:nvSpPr>
        <p:spPr>
          <a:xfrm>
            <a:off x="334235" y="5254300"/>
            <a:ext cx="1153603" cy="365760"/>
          </a:xfrm>
          <a:prstGeom prst="rect">
            <a:avLst/>
          </a:prstGeom>
        </p:spPr>
        <p:txBody>
          <a:bodyPr wrap="square">
            <a:spAutoFit/>
          </a:bodyPr>
          <a:lstStyle/>
          <a:p>
            <a:pPr algn="ctr"/>
            <a:r>
              <a:rPr lang="it-IT" sz="1800">
                <a:latin typeface="IBM Plex Sans" panose="020B0503050203000203" pitchFamily="34" charset="0"/>
              </a:rPr>
              <a:t>3 CX</a:t>
            </a:r>
          </a:p>
        </p:txBody>
      </p:sp>
      <p:sp>
        <p:nvSpPr>
          <p:cNvPr id="50" name="Rectangle 49">
            <a:extLst>
              <a:ext uri="{FF2B5EF4-FFF2-40B4-BE49-F238E27FC236}">
                <a16:creationId xmlns:a16="http://schemas.microsoft.com/office/drawing/2014/main" id="{20F1AD36-2053-FA4B-B7EC-82217A1C938D}"/>
              </a:ext>
            </a:extLst>
          </p:cNvPr>
          <p:cNvSpPr/>
          <p:nvPr/>
        </p:nvSpPr>
        <p:spPr>
          <a:xfrm>
            <a:off x="334235" y="6263640"/>
            <a:ext cx="1153603" cy="923330"/>
          </a:xfrm>
          <a:prstGeom prst="rect">
            <a:avLst/>
          </a:prstGeom>
        </p:spPr>
        <p:txBody>
          <a:bodyPr wrap="square">
            <a:spAutoFit/>
          </a:bodyPr>
          <a:lstStyle/>
          <a:p>
            <a:pPr algn="ctr"/>
            <a:r>
              <a:rPr lang="it-IT" sz="1800">
                <a:latin typeface="IBM Plex Sans" panose="020B0503050203000203" pitchFamily="34" charset="0"/>
              </a:rPr>
              <a:t>…</a:t>
            </a:r>
          </a:p>
          <a:p>
            <a:pPr algn="ctr"/>
            <a:endParaRPr lang="it-IT" sz="1800">
              <a:latin typeface="IBM Plex Sans" panose="020B0503050203000203" pitchFamily="34" charset="0"/>
            </a:endParaRPr>
          </a:p>
          <a:p>
            <a:pPr algn="ctr"/>
            <a:r>
              <a:rPr lang="it-IT" sz="1800">
                <a:latin typeface="IBM Plex Sans" panose="020B0503050203000203" pitchFamily="34" charset="0"/>
              </a:rPr>
              <a:t>7 CX</a:t>
            </a:r>
          </a:p>
        </p:txBody>
      </p:sp>
      <p:sp>
        <p:nvSpPr>
          <p:cNvPr id="19" name="Rectangle 18">
            <a:extLst>
              <a:ext uri="{FF2B5EF4-FFF2-40B4-BE49-F238E27FC236}">
                <a16:creationId xmlns:a16="http://schemas.microsoft.com/office/drawing/2014/main" id="{028EF914-D63A-514A-B211-2BB0FD501E1B}"/>
              </a:ext>
            </a:extLst>
          </p:cNvPr>
          <p:cNvSpPr/>
          <p:nvPr/>
        </p:nvSpPr>
        <p:spPr>
          <a:xfrm>
            <a:off x="7510782" y="1691640"/>
            <a:ext cx="4338047" cy="400110"/>
          </a:xfrm>
          <a:prstGeom prst="rect">
            <a:avLst/>
          </a:prstGeom>
        </p:spPr>
        <p:txBody>
          <a:bodyPr wrap="none">
            <a:spAutoFit/>
          </a:bodyPr>
          <a:lstStyle/>
          <a:p>
            <a:r>
              <a:rPr lang="it-IT" sz="2000" b="1">
                <a:latin typeface="IBM Plex Sans" panose="020B0503050203000203" pitchFamily="34" charset="0"/>
              </a:rPr>
              <a:t>ibmq_5_yorktown - ibmqx2 v2.0.0</a:t>
            </a:r>
          </a:p>
        </p:txBody>
      </p:sp>
      <p:sp>
        <p:nvSpPr>
          <p:cNvPr id="21" name="Rectangle 20">
            <a:extLst>
              <a:ext uri="{FF2B5EF4-FFF2-40B4-BE49-F238E27FC236}">
                <a16:creationId xmlns:a16="http://schemas.microsoft.com/office/drawing/2014/main" id="{24C3E26F-89A2-D247-A010-20C62CB3F61C}"/>
              </a:ext>
            </a:extLst>
          </p:cNvPr>
          <p:cNvSpPr/>
          <p:nvPr/>
        </p:nvSpPr>
        <p:spPr>
          <a:xfrm>
            <a:off x="481139" y="2290786"/>
            <a:ext cx="6066981" cy="1323439"/>
          </a:xfrm>
          <a:prstGeom prst="rect">
            <a:avLst/>
          </a:prstGeom>
        </p:spPr>
        <p:txBody>
          <a:bodyPr wrap="square">
            <a:spAutoFit/>
          </a:bodyPr>
          <a:lstStyle/>
          <a:p>
            <a:r>
              <a:rPr lang="it-IT" sz="1600" b="1">
                <a:latin typeface="IBM Plex Sans" panose="020B0503050203000203" pitchFamily="34" charset="0"/>
              </a:rPr>
              <a:t>CIRCUIT</a:t>
            </a:r>
          </a:p>
          <a:p>
            <a:pPr marL="171450" indent="-171450">
              <a:buFont typeface="Wingdings" pitchFamily="2" charset="2"/>
              <a:buChar char="§"/>
            </a:pPr>
            <a:r>
              <a:rPr lang="it-IT" sz="1600">
                <a:latin typeface="IBM Plex Sans" panose="020B0503050203000203" pitchFamily="34" charset="0"/>
              </a:rPr>
              <a:t>Optimization Level 0</a:t>
            </a:r>
          </a:p>
          <a:p>
            <a:pPr marL="171450" indent="-171450">
              <a:buFont typeface="Wingdings" pitchFamily="2" charset="2"/>
              <a:buChar char="§"/>
            </a:pPr>
            <a:r>
              <a:rPr lang="it-IT" sz="1600">
                <a:latin typeface="IBM Plex Sans" panose="020B0503050203000203" pitchFamily="34" charset="0"/>
              </a:rPr>
              <a:t>Barriers to force gates layout (no transpiling / optimization / gates reduction)</a:t>
            </a:r>
          </a:p>
          <a:p>
            <a:pPr marL="171450" indent="-171450">
              <a:buFont typeface="Wingdings" pitchFamily="2" charset="2"/>
              <a:buChar char="§"/>
            </a:pPr>
            <a:r>
              <a:rPr lang="it-IT" sz="1600">
                <a:latin typeface="IBM Plex Sans" panose="020B0503050203000203" pitchFamily="34" charset="0"/>
              </a:rPr>
              <a:t>Added initial perturbation</a:t>
            </a:r>
          </a:p>
        </p:txBody>
      </p:sp>
      <p:pic>
        <p:nvPicPr>
          <p:cNvPr id="5" name="Picture 4">
            <a:extLst>
              <a:ext uri="{FF2B5EF4-FFF2-40B4-BE49-F238E27FC236}">
                <a16:creationId xmlns:a16="http://schemas.microsoft.com/office/drawing/2014/main" id="{3A922B93-B7DA-8E44-8849-A3A0356C0AE4}"/>
              </a:ext>
            </a:extLst>
          </p:cNvPr>
          <p:cNvPicPr>
            <a:picLocks noChangeAspect="1"/>
          </p:cNvPicPr>
          <p:nvPr/>
        </p:nvPicPr>
        <p:blipFill>
          <a:blip r:embed="rId5"/>
          <a:stretch>
            <a:fillRect/>
          </a:stretch>
        </p:blipFill>
        <p:spPr>
          <a:xfrm>
            <a:off x="1466289" y="5224780"/>
            <a:ext cx="4096679" cy="1156118"/>
          </a:xfrm>
          <a:prstGeom prst="rect">
            <a:avLst/>
          </a:prstGeom>
        </p:spPr>
      </p:pic>
      <p:pic>
        <p:nvPicPr>
          <p:cNvPr id="6" name="Picture 5">
            <a:extLst>
              <a:ext uri="{FF2B5EF4-FFF2-40B4-BE49-F238E27FC236}">
                <a16:creationId xmlns:a16="http://schemas.microsoft.com/office/drawing/2014/main" id="{5FF37EF6-6A0A-054E-B0B0-1CFEE466085B}"/>
              </a:ext>
            </a:extLst>
          </p:cNvPr>
          <p:cNvPicPr>
            <a:picLocks noChangeAspect="1"/>
          </p:cNvPicPr>
          <p:nvPr/>
        </p:nvPicPr>
        <p:blipFill>
          <a:blip r:embed="rId6"/>
          <a:stretch>
            <a:fillRect/>
          </a:stretch>
        </p:blipFill>
        <p:spPr>
          <a:xfrm>
            <a:off x="1463040" y="3821002"/>
            <a:ext cx="2430303" cy="1148568"/>
          </a:xfrm>
          <a:prstGeom prst="rect">
            <a:avLst/>
          </a:prstGeom>
        </p:spPr>
      </p:pic>
      <p:pic>
        <p:nvPicPr>
          <p:cNvPr id="22" name="Graphic 21">
            <a:extLst>
              <a:ext uri="{FF2B5EF4-FFF2-40B4-BE49-F238E27FC236}">
                <a16:creationId xmlns:a16="http://schemas.microsoft.com/office/drawing/2014/main" id="{8C0E2C2F-E406-5E43-A354-F277E566190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22618" y="5958840"/>
            <a:ext cx="2743200" cy="1905000"/>
          </a:xfrm>
          <a:prstGeom prst="rect">
            <a:avLst/>
          </a:prstGeom>
        </p:spPr>
      </p:pic>
      <p:sp>
        <p:nvSpPr>
          <p:cNvPr id="28" name="Rectangle 27">
            <a:extLst>
              <a:ext uri="{FF2B5EF4-FFF2-40B4-BE49-F238E27FC236}">
                <a16:creationId xmlns:a16="http://schemas.microsoft.com/office/drawing/2014/main" id="{ED6BEAB7-1A96-0C40-B674-516032212C88}"/>
              </a:ext>
            </a:extLst>
          </p:cNvPr>
          <p:cNvSpPr/>
          <p:nvPr/>
        </p:nvSpPr>
        <p:spPr>
          <a:xfrm>
            <a:off x="10236938" y="6389191"/>
            <a:ext cx="4393462" cy="1200329"/>
          </a:xfrm>
          <a:prstGeom prst="rect">
            <a:avLst/>
          </a:prstGeom>
          <a:noFill/>
        </p:spPr>
        <p:txBody>
          <a:bodyPr wrap="square" lIns="91440" tIns="45720" rIns="91440" bIns="45720">
            <a:spAutoFit/>
          </a:bodyPr>
          <a:lstStyle/>
          <a:p>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Result expected: 01 (100%)</a:t>
            </a:r>
          </a:p>
          <a:p>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Accuracy decreasing by adding CXs</a:t>
            </a:r>
          </a:p>
        </p:txBody>
      </p:sp>
    </p:spTree>
    <p:extLst>
      <p:ext uri="{BB962C8B-B14F-4D97-AF65-F5344CB8AC3E}">
        <p14:creationId xmlns:p14="http://schemas.microsoft.com/office/powerpoint/2010/main" val="1918813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Quantum circuit implementation</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latin typeface="IBM Plex Sans" panose="020B0503050203000203" pitchFamily="34" charset="0"/>
              </a:rPr>
              <a:t>Spin hamiltonian to quantum circuit</a:t>
            </a:r>
          </a:p>
        </p:txBody>
      </p:sp>
      <p:sp>
        <p:nvSpPr>
          <p:cNvPr id="18" name="Content Placeholder 6">
            <a:extLst>
              <a:ext uri="{FF2B5EF4-FFF2-40B4-BE49-F238E27FC236}">
                <a16:creationId xmlns:a16="http://schemas.microsoft.com/office/drawing/2014/main" id="{7E045534-9A46-2C43-A161-62D3971F86B8}"/>
              </a:ext>
            </a:extLst>
          </p:cNvPr>
          <p:cNvSpPr txBox="1">
            <a:spLocks/>
          </p:cNvSpPr>
          <p:nvPr/>
        </p:nvSpPr>
        <p:spPr>
          <a:xfrm>
            <a:off x="11064239" y="6336700"/>
            <a:ext cx="1783081"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a:solidFill>
                  <a:schemeClr val="tx1">
                    <a:lumMod val="50000"/>
                    <a:lumOff val="50000"/>
                  </a:schemeClr>
                </a:solidFill>
              </a:rPr>
              <a:t>Interaction term</a:t>
            </a:r>
          </a:p>
        </p:txBody>
      </p:sp>
      <p:sp>
        <p:nvSpPr>
          <p:cNvPr id="19" name="Content Placeholder 6">
            <a:extLst>
              <a:ext uri="{FF2B5EF4-FFF2-40B4-BE49-F238E27FC236}">
                <a16:creationId xmlns:a16="http://schemas.microsoft.com/office/drawing/2014/main" id="{1DD5F658-C853-6E42-9A49-9048CB6B8057}"/>
              </a:ext>
            </a:extLst>
          </p:cNvPr>
          <p:cNvSpPr txBox="1">
            <a:spLocks/>
          </p:cNvSpPr>
          <p:nvPr/>
        </p:nvSpPr>
        <p:spPr>
          <a:xfrm>
            <a:off x="777239" y="6336700"/>
            <a:ext cx="10149842"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a:solidFill>
                  <a:schemeClr val="tx1">
                    <a:lumMod val="50000"/>
                    <a:lumOff val="50000"/>
                  </a:schemeClr>
                </a:solidFill>
              </a:rPr>
              <a:t>Hopping term</a:t>
            </a:r>
          </a:p>
        </p:txBody>
      </p:sp>
      <p:sp>
        <p:nvSpPr>
          <p:cNvPr id="20" name="Right Brace 19">
            <a:extLst>
              <a:ext uri="{FF2B5EF4-FFF2-40B4-BE49-F238E27FC236}">
                <a16:creationId xmlns:a16="http://schemas.microsoft.com/office/drawing/2014/main" id="{D0F9D74D-E00C-5A4D-9009-42A85DECF403}"/>
              </a:ext>
            </a:extLst>
          </p:cNvPr>
          <p:cNvSpPr/>
          <p:nvPr/>
        </p:nvSpPr>
        <p:spPr>
          <a:xfrm rot="5400000">
            <a:off x="5708834" y="1057725"/>
            <a:ext cx="286651" cy="10149841"/>
          </a:xfrm>
          <a:prstGeom prst="rightBrac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21" name="Right Brace 20">
            <a:extLst>
              <a:ext uri="{FF2B5EF4-FFF2-40B4-BE49-F238E27FC236}">
                <a16:creationId xmlns:a16="http://schemas.microsoft.com/office/drawing/2014/main" id="{CC3FF9FF-4C82-1143-8569-A48FE08625F2}"/>
              </a:ext>
            </a:extLst>
          </p:cNvPr>
          <p:cNvSpPr/>
          <p:nvPr/>
        </p:nvSpPr>
        <p:spPr>
          <a:xfrm rot="5400000">
            <a:off x="11809428" y="5238079"/>
            <a:ext cx="292701" cy="1783082"/>
          </a:xfrm>
          <a:prstGeom prst="rightBrac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pic>
        <p:nvPicPr>
          <p:cNvPr id="8" name="Graphic 7">
            <a:extLst>
              <a:ext uri="{FF2B5EF4-FFF2-40B4-BE49-F238E27FC236}">
                <a16:creationId xmlns:a16="http://schemas.microsoft.com/office/drawing/2014/main" id="{0F2882A1-A575-1B4F-A99A-8C707DE83F8E}"/>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321" r="98377"/>
          <a:stretch/>
        </p:blipFill>
        <p:spPr>
          <a:xfrm>
            <a:off x="59320" y="3723853"/>
            <a:ext cx="562086" cy="2265468"/>
          </a:xfrm>
          <a:prstGeom prst="rect">
            <a:avLst/>
          </a:prstGeom>
        </p:spPr>
      </p:pic>
      <p:sp>
        <p:nvSpPr>
          <p:cNvPr id="16" name="TextBox 15">
            <a:extLst>
              <a:ext uri="{FF2B5EF4-FFF2-40B4-BE49-F238E27FC236}">
                <a16:creationId xmlns:a16="http://schemas.microsoft.com/office/drawing/2014/main" id="{F81B58F2-67B7-8649-959F-642794FB1CC6}"/>
              </a:ext>
            </a:extLst>
          </p:cNvPr>
          <p:cNvSpPr txBox="1"/>
          <p:nvPr/>
        </p:nvSpPr>
        <p:spPr>
          <a:xfrm>
            <a:off x="502920" y="1891777"/>
            <a:ext cx="5712763" cy="424732"/>
          </a:xfrm>
          <a:prstGeom prst="rect">
            <a:avLst/>
          </a:prstGeom>
          <a:noFill/>
        </p:spPr>
        <p:txBody>
          <a:bodyPr wrap="square" rtlCol="0">
            <a:spAutoFit/>
          </a:bodyPr>
          <a:lstStyle/>
          <a:p>
            <a:r>
              <a:rPr lang="it-IT" b="1">
                <a:latin typeface="IBM Plex Sans" panose="020B0503050203000203" pitchFamily="34" charset="0"/>
              </a:rPr>
              <a:t>Full circuit</a:t>
            </a:r>
          </a:p>
        </p:txBody>
      </p:sp>
      <p:sp>
        <p:nvSpPr>
          <p:cNvPr id="23" name="Rectangle 22">
            <a:extLst>
              <a:ext uri="{FF2B5EF4-FFF2-40B4-BE49-F238E27FC236}">
                <a16:creationId xmlns:a16="http://schemas.microsoft.com/office/drawing/2014/main" id="{5C4CE9DA-A351-9645-BA1D-CE336F493FFD}"/>
              </a:ext>
            </a:extLst>
          </p:cNvPr>
          <p:cNvSpPr/>
          <p:nvPr/>
        </p:nvSpPr>
        <p:spPr>
          <a:xfrm>
            <a:off x="11252498" y="3909986"/>
            <a:ext cx="1046182" cy="524854"/>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24" name="Rectangle 23">
            <a:extLst>
              <a:ext uri="{FF2B5EF4-FFF2-40B4-BE49-F238E27FC236}">
                <a16:creationId xmlns:a16="http://schemas.microsoft.com/office/drawing/2014/main" id="{AEDC45AD-36B0-4C4B-8783-6DCAE04C236A}"/>
              </a:ext>
            </a:extLst>
          </p:cNvPr>
          <p:cNvSpPr/>
          <p:nvPr/>
        </p:nvSpPr>
        <p:spPr>
          <a:xfrm>
            <a:off x="11252498" y="4492316"/>
            <a:ext cx="1046182" cy="524854"/>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25" name="Rectangle 24">
            <a:extLst>
              <a:ext uri="{FF2B5EF4-FFF2-40B4-BE49-F238E27FC236}">
                <a16:creationId xmlns:a16="http://schemas.microsoft.com/office/drawing/2014/main" id="{20545BD5-4464-E744-95C8-4E3FC8125C32}"/>
              </a:ext>
            </a:extLst>
          </p:cNvPr>
          <p:cNvSpPr/>
          <p:nvPr/>
        </p:nvSpPr>
        <p:spPr>
          <a:xfrm>
            <a:off x="640080" y="3831690"/>
            <a:ext cx="2468880" cy="92319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26" name="Rectangle 25">
            <a:extLst>
              <a:ext uri="{FF2B5EF4-FFF2-40B4-BE49-F238E27FC236}">
                <a16:creationId xmlns:a16="http://schemas.microsoft.com/office/drawing/2014/main" id="{A7CCC9D2-E2B7-FE49-BF0B-D7AAA6854548}"/>
              </a:ext>
            </a:extLst>
          </p:cNvPr>
          <p:cNvSpPr/>
          <p:nvPr/>
        </p:nvSpPr>
        <p:spPr>
          <a:xfrm>
            <a:off x="5946289" y="4114800"/>
            <a:ext cx="2468880" cy="92319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27" name="Rectangle 26">
            <a:extLst>
              <a:ext uri="{FF2B5EF4-FFF2-40B4-BE49-F238E27FC236}">
                <a16:creationId xmlns:a16="http://schemas.microsoft.com/office/drawing/2014/main" id="{481C5834-3E76-C34F-8C52-61DFCF28729E}"/>
              </a:ext>
            </a:extLst>
          </p:cNvPr>
          <p:cNvSpPr/>
          <p:nvPr/>
        </p:nvSpPr>
        <p:spPr>
          <a:xfrm>
            <a:off x="3108960" y="3831553"/>
            <a:ext cx="2468880" cy="92319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28" name="Rectangle 27">
            <a:extLst>
              <a:ext uri="{FF2B5EF4-FFF2-40B4-BE49-F238E27FC236}">
                <a16:creationId xmlns:a16="http://schemas.microsoft.com/office/drawing/2014/main" id="{D01E5857-0C51-1341-B89C-CF21CC0E1889}"/>
              </a:ext>
            </a:extLst>
          </p:cNvPr>
          <p:cNvSpPr/>
          <p:nvPr/>
        </p:nvSpPr>
        <p:spPr>
          <a:xfrm>
            <a:off x="8415169" y="4114800"/>
            <a:ext cx="2468880" cy="92319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38" name="Content Placeholder 6">
            <a:extLst>
              <a:ext uri="{FF2B5EF4-FFF2-40B4-BE49-F238E27FC236}">
                <a16:creationId xmlns:a16="http://schemas.microsoft.com/office/drawing/2014/main" id="{0C1CAA5F-FEA9-4049-9743-82FD279ECB34}"/>
              </a:ext>
            </a:extLst>
          </p:cNvPr>
          <p:cNvSpPr txBox="1">
            <a:spLocks/>
          </p:cNvSpPr>
          <p:nvPr/>
        </p:nvSpPr>
        <p:spPr>
          <a:xfrm>
            <a:off x="502921" y="2514600"/>
            <a:ext cx="7818754" cy="861874"/>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a:solidFill>
                  <a:schemeClr val="tx1">
                    <a:lumMod val="50000"/>
                    <a:lumOff val="50000"/>
                  </a:schemeClr>
                </a:solidFill>
              </a:rPr>
              <a:t>Time variable in Hopping terms Rz: </a:t>
            </a:r>
            <a:r>
              <a:rPr lang="it-IT" sz="1600" i="1">
                <a:solidFill>
                  <a:schemeClr val="tx1">
                    <a:lumMod val="50000"/>
                    <a:lumOff val="50000"/>
                  </a:schemeClr>
                </a:solidFill>
              </a:rPr>
              <a:t>T*delta</a:t>
            </a:r>
          </a:p>
          <a:p>
            <a:r>
              <a:rPr lang="it-IT" sz="1600">
                <a:solidFill>
                  <a:schemeClr val="tx1">
                    <a:lumMod val="50000"/>
                    <a:lumOff val="50000"/>
                  </a:schemeClr>
                </a:solidFill>
              </a:rPr>
              <a:t>Time variable in Interaction terms Rz: </a:t>
            </a:r>
            <a:r>
              <a:rPr lang="it-IT" sz="1600" i="1">
                <a:solidFill>
                  <a:schemeClr val="tx1">
                    <a:lumMod val="50000"/>
                    <a:lumOff val="50000"/>
                  </a:schemeClr>
                </a:solidFill>
              </a:rPr>
              <a:t>V*delta</a:t>
            </a:r>
          </a:p>
          <a:p>
            <a:endParaRPr lang="it-IT" sz="1600">
              <a:solidFill>
                <a:schemeClr val="tx1">
                  <a:lumMod val="50000"/>
                  <a:lumOff val="50000"/>
                </a:schemeClr>
              </a:solidFill>
            </a:endParaRPr>
          </a:p>
        </p:txBody>
      </p:sp>
      <p:sp>
        <p:nvSpPr>
          <p:cNvPr id="3" name="Rectangle 2">
            <a:extLst>
              <a:ext uri="{FF2B5EF4-FFF2-40B4-BE49-F238E27FC236}">
                <a16:creationId xmlns:a16="http://schemas.microsoft.com/office/drawing/2014/main" id="{7666A96C-8F55-E240-A07C-88A1FD7B56E0}"/>
              </a:ext>
            </a:extLst>
          </p:cNvPr>
          <p:cNvSpPr/>
          <p:nvPr/>
        </p:nvSpPr>
        <p:spPr>
          <a:xfrm>
            <a:off x="502920" y="6687464"/>
            <a:ext cx="2011680" cy="673774"/>
          </a:xfrm>
          <a:prstGeom prst="rect">
            <a:avLst/>
          </a:prstGeom>
        </p:spPr>
        <p:txBody>
          <a:bodyPr/>
          <a:lstStyle/>
          <a:p>
            <a:pPr>
              <a:lnSpc>
                <a:spcPct val="105000"/>
              </a:lnSpc>
              <a:spcBef>
                <a:spcPts val="600"/>
              </a:spcBef>
            </a:pPr>
            <a:r>
              <a:rPr lang="it-IT" sz="1600" i="1">
                <a:solidFill>
                  <a:schemeClr val="tx1">
                    <a:lumMod val="50000"/>
                    <a:lumOff val="50000"/>
                  </a:schemeClr>
                </a:solidFill>
                <a:latin typeface="IBM Plex Sans" charset="0"/>
              </a:rPr>
              <a:t>t_delta = 1/2;</a:t>
            </a:r>
          </a:p>
          <a:p>
            <a:pPr>
              <a:lnSpc>
                <a:spcPct val="105000"/>
              </a:lnSpc>
              <a:spcBef>
                <a:spcPts val="600"/>
              </a:spcBef>
            </a:pPr>
            <a:r>
              <a:rPr lang="it-IT" sz="1600" i="1">
                <a:solidFill>
                  <a:schemeClr val="tx1">
                    <a:lumMod val="50000"/>
                    <a:lumOff val="50000"/>
                  </a:schemeClr>
                </a:solidFill>
                <a:latin typeface="IBM Plex Sans" charset="0"/>
              </a:rPr>
              <a:t>v_delta = 1/4;</a:t>
            </a:r>
          </a:p>
        </p:txBody>
      </p:sp>
      <p:grpSp>
        <p:nvGrpSpPr>
          <p:cNvPr id="6" name="Group 5">
            <a:extLst>
              <a:ext uri="{FF2B5EF4-FFF2-40B4-BE49-F238E27FC236}">
                <a16:creationId xmlns:a16="http://schemas.microsoft.com/office/drawing/2014/main" id="{A04CB4CB-3F90-8849-9A32-FAF496FEFC2A}"/>
              </a:ext>
            </a:extLst>
          </p:cNvPr>
          <p:cNvGrpSpPr/>
          <p:nvPr/>
        </p:nvGrpSpPr>
        <p:grpSpPr>
          <a:xfrm>
            <a:off x="8549640" y="391684"/>
            <a:ext cx="5443369" cy="2749176"/>
            <a:chOff x="8549640" y="391684"/>
            <a:chExt cx="5443369" cy="2749176"/>
          </a:xfrm>
        </p:grpSpPr>
        <p:grpSp>
          <p:nvGrpSpPr>
            <p:cNvPr id="5" name="Group 4">
              <a:extLst>
                <a:ext uri="{FF2B5EF4-FFF2-40B4-BE49-F238E27FC236}">
                  <a16:creationId xmlns:a16="http://schemas.microsoft.com/office/drawing/2014/main" id="{DBD20D54-E2AB-8444-8791-EEB1A4777E0E}"/>
                </a:ext>
              </a:extLst>
            </p:cNvPr>
            <p:cNvGrpSpPr/>
            <p:nvPr/>
          </p:nvGrpSpPr>
          <p:grpSpPr>
            <a:xfrm>
              <a:off x="8549640" y="391684"/>
              <a:ext cx="5443369" cy="2749176"/>
              <a:chOff x="8549640" y="391684"/>
              <a:chExt cx="5443369" cy="2749176"/>
            </a:xfrm>
          </p:grpSpPr>
          <p:grpSp>
            <p:nvGrpSpPr>
              <p:cNvPr id="29" name="Group 28">
                <a:extLst>
                  <a:ext uri="{FF2B5EF4-FFF2-40B4-BE49-F238E27FC236}">
                    <a16:creationId xmlns:a16="http://schemas.microsoft.com/office/drawing/2014/main" id="{D9F2CACE-E58A-A24E-86CE-9998F5C4F9B9}"/>
                  </a:ext>
                </a:extLst>
              </p:cNvPr>
              <p:cNvGrpSpPr/>
              <p:nvPr/>
            </p:nvGrpSpPr>
            <p:grpSpPr>
              <a:xfrm>
                <a:off x="8549640" y="391684"/>
                <a:ext cx="5443369" cy="2749176"/>
                <a:chOff x="8549640" y="391684"/>
                <a:chExt cx="5443369" cy="2749176"/>
              </a:xfrm>
            </p:grpSpPr>
            <p:pic>
              <p:nvPicPr>
                <p:cNvPr id="30" name="Picture 29">
                  <a:extLst>
                    <a:ext uri="{FF2B5EF4-FFF2-40B4-BE49-F238E27FC236}">
                      <a16:creationId xmlns:a16="http://schemas.microsoft.com/office/drawing/2014/main" id="{7A3FB960-365B-294B-9396-BF7F3C006FF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549640" y="391684"/>
                  <a:ext cx="5443369" cy="2749176"/>
                </a:xfrm>
                <a:prstGeom prst="rect">
                  <a:avLst/>
                </a:prstGeom>
              </p:spPr>
            </p:pic>
            <p:sp>
              <p:nvSpPr>
                <p:cNvPr id="31" name="Rectangle 30">
                  <a:extLst>
                    <a:ext uri="{FF2B5EF4-FFF2-40B4-BE49-F238E27FC236}">
                      <a16:creationId xmlns:a16="http://schemas.microsoft.com/office/drawing/2014/main" id="{60448D86-6C0E-B74E-9B47-E3FFD77CED1B}"/>
                    </a:ext>
                  </a:extLst>
                </p:cNvPr>
                <p:cNvSpPr/>
                <p:nvPr/>
              </p:nvSpPr>
              <p:spPr>
                <a:xfrm>
                  <a:off x="12252960" y="2011680"/>
                  <a:ext cx="822960" cy="38414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32" name="Rectangle 31">
                  <a:extLst>
                    <a:ext uri="{FF2B5EF4-FFF2-40B4-BE49-F238E27FC236}">
                      <a16:creationId xmlns:a16="http://schemas.microsoft.com/office/drawing/2014/main" id="{2FE411C5-71D2-354A-AADD-8F9DD43F5403}"/>
                    </a:ext>
                  </a:extLst>
                </p:cNvPr>
                <p:cNvSpPr/>
                <p:nvPr/>
              </p:nvSpPr>
              <p:spPr>
                <a:xfrm>
                  <a:off x="9287210" y="2011680"/>
                  <a:ext cx="822960" cy="38414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33" name="Rectangle 32">
                  <a:extLst>
                    <a:ext uri="{FF2B5EF4-FFF2-40B4-BE49-F238E27FC236}">
                      <a16:creationId xmlns:a16="http://schemas.microsoft.com/office/drawing/2014/main" id="{7A9262D4-E56A-C64F-B5FD-0EEEBFE814A8}"/>
                    </a:ext>
                  </a:extLst>
                </p:cNvPr>
                <p:cNvSpPr/>
                <p:nvPr/>
              </p:nvSpPr>
              <p:spPr>
                <a:xfrm>
                  <a:off x="9489589" y="860474"/>
                  <a:ext cx="1391771" cy="38414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35" name="Rectangle 34">
                  <a:extLst>
                    <a:ext uri="{FF2B5EF4-FFF2-40B4-BE49-F238E27FC236}">
                      <a16:creationId xmlns:a16="http://schemas.microsoft.com/office/drawing/2014/main" id="{B48B4F87-CCF9-DA41-977C-80320B6552E9}"/>
                    </a:ext>
                  </a:extLst>
                </p:cNvPr>
                <p:cNvSpPr/>
                <p:nvPr/>
              </p:nvSpPr>
              <p:spPr>
                <a:xfrm>
                  <a:off x="11770210" y="855010"/>
                  <a:ext cx="1391771" cy="3841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36" name="Rectangle 35">
                  <a:extLst>
                    <a:ext uri="{FF2B5EF4-FFF2-40B4-BE49-F238E27FC236}">
                      <a16:creationId xmlns:a16="http://schemas.microsoft.com/office/drawing/2014/main" id="{A9AD3BAC-6767-BC48-AF67-AD3ED16AF156}"/>
                    </a:ext>
                  </a:extLst>
                </p:cNvPr>
                <p:cNvSpPr/>
                <p:nvPr/>
              </p:nvSpPr>
              <p:spPr>
                <a:xfrm>
                  <a:off x="11987529" y="1247602"/>
                  <a:ext cx="1391771" cy="3841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grpSp>
          <p:sp>
            <p:nvSpPr>
              <p:cNvPr id="37" name="Rectangle 36">
                <a:extLst>
                  <a:ext uri="{FF2B5EF4-FFF2-40B4-BE49-F238E27FC236}">
                    <a16:creationId xmlns:a16="http://schemas.microsoft.com/office/drawing/2014/main" id="{98FDB8E0-3755-284F-9ED3-6389C446EBC6}"/>
                  </a:ext>
                </a:extLst>
              </p:cNvPr>
              <p:cNvSpPr/>
              <p:nvPr/>
            </p:nvSpPr>
            <p:spPr>
              <a:xfrm>
                <a:off x="9691295" y="1243517"/>
                <a:ext cx="1391771" cy="38414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grpSp>
        <p:sp>
          <p:nvSpPr>
            <p:cNvPr id="39" name="Rectangle 38">
              <a:extLst>
                <a:ext uri="{FF2B5EF4-FFF2-40B4-BE49-F238E27FC236}">
                  <a16:creationId xmlns:a16="http://schemas.microsoft.com/office/drawing/2014/main" id="{AFA3A3C6-E782-CF43-B517-11D3FA15AEF8}"/>
                </a:ext>
              </a:extLst>
            </p:cNvPr>
            <p:cNvSpPr/>
            <p:nvPr/>
          </p:nvSpPr>
          <p:spPr>
            <a:xfrm>
              <a:off x="9287210" y="2394724"/>
              <a:ext cx="3560110" cy="700336"/>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grpSp>
      <p:sp>
        <p:nvSpPr>
          <p:cNvPr id="40" name="Rectangle 39">
            <a:extLst>
              <a:ext uri="{FF2B5EF4-FFF2-40B4-BE49-F238E27FC236}">
                <a16:creationId xmlns:a16="http://schemas.microsoft.com/office/drawing/2014/main" id="{F31349A6-4AA6-FA46-BB79-3F88602C9FFC}"/>
              </a:ext>
            </a:extLst>
          </p:cNvPr>
          <p:cNvSpPr/>
          <p:nvPr/>
        </p:nvSpPr>
        <p:spPr>
          <a:xfrm>
            <a:off x="12317355" y="3853106"/>
            <a:ext cx="366059" cy="1164064"/>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pic>
        <p:nvPicPr>
          <p:cNvPr id="41" name="Graphic 40">
            <a:extLst>
              <a:ext uri="{FF2B5EF4-FFF2-40B4-BE49-F238E27FC236}">
                <a16:creationId xmlns:a16="http://schemas.microsoft.com/office/drawing/2014/main" id="{BD4AE52C-4CB7-D745-A3C2-341198AA9FE8}"/>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1463" r="68125"/>
          <a:stretch/>
        </p:blipFill>
        <p:spPr>
          <a:xfrm>
            <a:off x="594360" y="3734444"/>
            <a:ext cx="13075920" cy="2039351"/>
          </a:xfrm>
          <a:prstGeom prst="rect">
            <a:avLst/>
          </a:prstGeom>
        </p:spPr>
      </p:pic>
      <p:sp>
        <p:nvSpPr>
          <p:cNvPr id="34" name="TextBox 33">
            <a:extLst>
              <a:ext uri="{FF2B5EF4-FFF2-40B4-BE49-F238E27FC236}">
                <a16:creationId xmlns:a16="http://schemas.microsoft.com/office/drawing/2014/main" id="{7CAB3C9B-31C5-5E47-946E-CC850788482C}"/>
              </a:ext>
            </a:extLst>
          </p:cNvPr>
          <p:cNvSpPr txBox="1"/>
          <p:nvPr/>
        </p:nvSpPr>
        <p:spPr>
          <a:xfrm>
            <a:off x="365760" y="1096059"/>
            <a:ext cx="1541540" cy="369332"/>
          </a:xfrm>
          <a:prstGeom prst="rect">
            <a:avLst/>
          </a:prstGeom>
          <a:noFill/>
        </p:spPr>
        <p:txBody>
          <a:bodyPr wrap="square" rtlCol="0">
            <a:spAutoFit/>
          </a:bodyPr>
          <a:lstStyle/>
          <a:p>
            <a:r>
              <a:rPr lang="it-IT" sz="1800" b="1">
                <a:solidFill>
                  <a:schemeClr val="bg2">
                    <a:lumMod val="50000"/>
                  </a:schemeClr>
                </a:solidFill>
                <a:latin typeface="IBM Plex Sans" panose="020B0503050203000203" pitchFamily="34" charset="0"/>
              </a:rPr>
              <a:t>Mapping 1</a:t>
            </a:r>
          </a:p>
        </p:txBody>
      </p:sp>
    </p:spTree>
    <p:extLst>
      <p:ext uri="{BB962C8B-B14F-4D97-AF65-F5344CB8AC3E}">
        <p14:creationId xmlns:p14="http://schemas.microsoft.com/office/powerpoint/2010/main" val="2385893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BBAF56E1-4758-C445-80D1-869BB0A6D83A}"/>
              </a:ext>
            </a:extLst>
          </p:cNvPr>
          <p:cNvPicPr>
            <a:picLocks noChangeAspect="1"/>
          </p:cNvPicPr>
          <p:nvPr/>
        </p:nvPicPr>
        <p:blipFill>
          <a:blip r:embed="rId2"/>
          <a:stretch>
            <a:fillRect/>
          </a:stretch>
        </p:blipFill>
        <p:spPr>
          <a:xfrm>
            <a:off x="8565547" y="2024471"/>
            <a:ext cx="3916013" cy="2684689"/>
          </a:xfrm>
          <a:prstGeom prst="rect">
            <a:avLst/>
          </a:prstGeom>
        </p:spPr>
      </p:pic>
      <p:pic>
        <p:nvPicPr>
          <p:cNvPr id="28" name="Picture 27">
            <a:extLst>
              <a:ext uri="{FF2B5EF4-FFF2-40B4-BE49-F238E27FC236}">
                <a16:creationId xmlns:a16="http://schemas.microsoft.com/office/drawing/2014/main" id="{111F9766-09BD-2847-A555-FB7B2E35E527}"/>
              </a:ext>
            </a:extLst>
          </p:cNvPr>
          <p:cNvPicPr>
            <a:picLocks noChangeAspect="1"/>
          </p:cNvPicPr>
          <p:nvPr/>
        </p:nvPicPr>
        <p:blipFill>
          <a:blip r:embed="rId3"/>
          <a:stretch>
            <a:fillRect/>
          </a:stretch>
        </p:blipFill>
        <p:spPr>
          <a:xfrm>
            <a:off x="4459675" y="5074920"/>
            <a:ext cx="3916013" cy="2684689"/>
          </a:xfrm>
          <a:prstGeom prst="rect">
            <a:avLst/>
          </a:prstGeom>
        </p:spPr>
      </p:pic>
      <p:pic>
        <p:nvPicPr>
          <p:cNvPr id="12" name="Picture 11">
            <a:extLst>
              <a:ext uri="{FF2B5EF4-FFF2-40B4-BE49-F238E27FC236}">
                <a16:creationId xmlns:a16="http://schemas.microsoft.com/office/drawing/2014/main" id="{E3572E5D-D21C-C145-80ED-45FA193203DD}"/>
              </a:ext>
            </a:extLst>
          </p:cNvPr>
          <p:cNvPicPr>
            <a:picLocks noChangeAspect="1"/>
          </p:cNvPicPr>
          <p:nvPr/>
        </p:nvPicPr>
        <p:blipFill>
          <a:blip r:embed="rId4"/>
          <a:stretch>
            <a:fillRect/>
          </a:stretch>
        </p:blipFill>
        <p:spPr>
          <a:xfrm>
            <a:off x="8578384" y="5074920"/>
            <a:ext cx="3916016" cy="2684691"/>
          </a:xfrm>
          <a:prstGeom prst="rect">
            <a:avLst/>
          </a:prstGeom>
        </p:spPr>
      </p:pic>
      <p:pic>
        <p:nvPicPr>
          <p:cNvPr id="11" name="Picture 10">
            <a:extLst>
              <a:ext uri="{FF2B5EF4-FFF2-40B4-BE49-F238E27FC236}">
                <a16:creationId xmlns:a16="http://schemas.microsoft.com/office/drawing/2014/main" id="{17A1717C-9AA7-1248-92B2-1708244BE64F}"/>
              </a:ext>
            </a:extLst>
          </p:cNvPr>
          <p:cNvPicPr>
            <a:picLocks noChangeAspect="1"/>
          </p:cNvPicPr>
          <p:nvPr/>
        </p:nvPicPr>
        <p:blipFill>
          <a:blip r:embed="rId5"/>
          <a:stretch>
            <a:fillRect/>
          </a:stretch>
        </p:blipFill>
        <p:spPr>
          <a:xfrm>
            <a:off x="360779" y="5074920"/>
            <a:ext cx="3916016" cy="2684691"/>
          </a:xfrm>
          <a:prstGeom prst="rect">
            <a:avLst/>
          </a:prstGeom>
        </p:spPr>
      </p:pic>
      <p:pic>
        <p:nvPicPr>
          <p:cNvPr id="8" name="Picture 7">
            <a:extLst>
              <a:ext uri="{FF2B5EF4-FFF2-40B4-BE49-F238E27FC236}">
                <a16:creationId xmlns:a16="http://schemas.microsoft.com/office/drawing/2014/main" id="{A2306449-7500-C544-9516-E46404FB334F}"/>
              </a:ext>
            </a:extLst>
          </p:cNvPr>
          <p:cNvPicPr>
            <a:picLocks noChangeAspect="1"/>
          </p:cNvPicPr>
          <p:nvPr/>
        </p:nvPicPr>
        <p:blipFill>
          <a:blip r:embed="rId6"/>
          <a:stretch>
            <a:fillRect/>
          </a:stretch>
        </p:blipFill>
        <p:spPr>
          <a:xfrm>
            <a:off x="4472072" y="2027328"/>
            <a:ext cx="3916017" cy="2684692"/>
          </a:xfrm>
          <a:prstGeom prst="rect">
            <a:avLst/>
          </a:prstGeom>
        </p:spPr>
      </p:pic>
      <p:pic>
        <p:nvPicPr>
          <p:cNvPr id="6" name="Picture 5">
            <a:extLst>
              <a:ext uri="{FF2B5EF4-FFF2-40B4-BE49-F238E27FC236}">
                <a16:creationId xmlns:a16="http://schemas.microsoft.com/office/drawing/2014/main" id="{09BAEF20-DD7A-0149-A51E-E76EADE840A4}"/>
              </a:ext>
            </a:extLst>
          </p:cNvPr>
          <p:cNvPicPr>
            <a:picLocks noChangeAspect="1"/>
          </p:cNvPicPr>
          <p:nvPr/>
        </p:nvPicPr>
        <p:blipFill>
          <a:blip r:embed="rId7"/>
          <a:stretch>
            <a:fillRect/>
          </a:stretch>
        </p:blipFill>
        <p:spPr>
          <a:xfrm>
            <a:off x="365760" y="2024468"/>
            <a:ext cx="3916017" cy="2684692"/>
          </a:xfrm>
          <a:prstGeom prst="rect">
            <a:avLst/>
          </a:prstGeom>
        </p:spPr>
      </p:pic>
      <p:sp>
        <p:nvSpPr>
          <p:cNvPr id="14" name="Content Placeholder 6">
            <a:extLst>
              <a:ext uri="{FF2B5EF4-FFF2-40B4-BE49-F238E27FC236}">
                <a16:creationId xmlns:a16="http://schemas.microsoft.com/office/drawing/2014/main" id="{4909B751-4B1A-7D4D-870B-534B831FAFFC}"/>
              </a:ext>
            </a:extLst>
          </p:cNvPr>
          <p:cNvSpPr txBox="1">
            <a:spLocks/>
          </p:cNvSpPr>
          <p:nvPr/>
        </p:nvSpPr>
        <p:spPr>
          <a:xfrm>
            <a:off x="703785" y="4787065"/>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V=2, n1, nT=3</a:t>
            </a:r>
          </a:p>
        </p:txBody>
      </p:sp>
      <p:sp>
        <p:nvSpPr>
          <p:cNvPr id="15" name="Content Placeholder 6">
            <a:extLst>
              <a:ext uri="{FF2B5EF4-FFF2-40B4-BE49-F238E27FC236}">
                <a16:creationId xmlns:a16="http://schemas.microsoft.com/office/drawing/2014/main" id="{2588EDE9-241E-DF49-9AFA-CE47691F124B}"/>
              </a:ext>
            </a:extLst>
          </p:cNvPr>
          <p:cNvSpPr txBox="1">
            <a:spLocks/>
          </p:cNvSpPr>
          <p:nvPr/>
        </p:nvSpPr>
        <p:spPr>
          <a:xfrm>
            <a:off x="4802682" y="4787065"/>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V=2, n1, nT=5</a:t>
            </a:r>
          </a:p>
        </p:txBody>
      </p:sp>
      <p:sp>
        <p:nvSpPr>
          <p:cNvPr id="18" name="Content Placeholder 6">
            <a:extLst>
              <a:ext uri="{FF2B5EF4-FFF2-40B4-BE49-F238E27FC236}">
                <a16:creationId xmlns:a16="http://schemas.microsoft.com/office/drawing/2014/main" id="{4908504D-4E8D-6941-9874-66C97334E09F}"/>
              </a:ext>
            </a:extLst>
          </p:cNvPr>
          <p:cNvSpPr txBox="1">
            <a:spLocks/>
          </p:cNvSpPr>
          <p:nvPr/>
        </p:nvSpPr>
        <p:spPr>
          <a:xfrm>
            <a:off x="8921395" y="4787065"/>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V=4, n1, nT=5</a:t>
            </a:r>
          </a:p>
        </p:txBody>
      </p:sp>
      <p:sp>
        <p:nvSpPr>
          <p:cNvPr id="3" name="Rectangle 2">
            <a:extLst>
              <a:ext uri="{FF2B5EF4-FFF2-40B4-BE49-F238E27FC236}">
                <a16:creationId xmlns:a16="http://schemas.microsoft.com/office/drawing/2014/main" id="{A2521E26-F10A-9140-9425-B17521B19746}"/>
              </a:ext>
            </a:extLst>
          </p:cNvPr>
          <p:cNvSpPr/>
          <p:nvPr/>
        </p:nvSpPr>
        <p:spPr>
          <a:xfrm>
            <a:off x="822325" y="5134436"/>
            <a:ext cx="2332354" cy="215444"/>
          </a:xfrm>
          <a:prstGeom prst="rect">
            <a:avLst/>
          </a:prstGeom>
        </p:spPr>
        <p:txBody>
          <a:bodyPr wrap="square">
            <a:spAutoFit/>
          </a:bodyPr>
          <a:lstStyle/>
          <a:p>
            <a:pPr algn="ctr"/>
            <a:r>
              <a:rPr lang="it-IT" sz="800"/>
              <a:t>('u3', 90), ('cx', 51), ('measure', 1)</a:t>
            </a:r>
            <a:endParaRPr lang="it-IT" sz="800">
              <a:latin typeface="IBM Plex Sans" panose="020B0503050203000203" pitchFamily="34" charset="0"/>
            </a:endParaRPr>
          </a:p>
        </p:txBody>
      </p:sp>
      <p:sp>
        <p:nvSpPr>
          <p:cNvPr id="20" name="Rectangle 19">
            <a:extLst>
              <a:ext uri="{FF2B5EF4-FFF2-40B4-BE49-F238E27FC236}">
                <a16:creationId xmlns:a16="http://schemas.microsoft.com/office/drawing/2014/main" id="{734D66F7-1E10-E94C-945F-41EFF9FA8F0F}"/>
              </a:ext>
            </a:extLst>
          </p:cNvPr>
          <p:cNvSpPr/>
          <p:nvPr/>
        </p:nvSpPr>
        <p:spPr>
          <a:xfrm>
            <a:off x="4941922" y="5134436"/>
            <a:ext cx="2327557" cy="215444"/>
          </a:xfrm>
          <a:prstGeom prst="rect">
            <a:avLst/>
          </a:prstGeom>
        </p:spPr>
        <p:txBody>
          <a:bodyPr wrap="square">
            <a:spAutoFit/>
          </a:bodyPr>
          <a:lstStyle/>
          <a:p>
            <a:pPr algn="ctr"/>
            <a:r>
              <a:rPr lang="it-IT" sz="800"/>
              <a:t>('u3', 150), ('cx', 85), ('measure', 1)</a:t>
            </a:r>
            <a:endParaRPr lang="it-IT" sz="800">
              <a:solidFill>
                <a:schemeClr val="tx1">
                  <a:lumMod val="50000"/>
                  <a:lumOff val="50000"/>
                </a:schemeClr>
              </a:solidFill>
              <a:latin typeface="IBM Plex Sans" panose="020B0503050203000203" pitchFamily="34" charset="0"/>
            </a:endParaRPr>
          </a:p>
        </p:txBody>
      </p:sp>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Quantum circuit implementation</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latin typeface="IBM Plex Sans" panose="020B0503050203000203" pitchFamily="34" charset="0"/>
              </a:rPr>
              <a:t>Spin exact vs trotter vs quantum simulated</a:t>
            </a:r>
          </a:p>
        </p:txBody>
      </p:sp>
      <p:sp>
        <p:nvSpPr>
          <p:cNvPr id="16" name="Content Placeholder 6">
            <a:extLst>
              <a:ext uri="{FF2B5EF4-FFF2-40B4-BE49-F238E27FC236}">
                <a16:creationId xmlns:a16="http://schemas.microsoft.com/office/drawing/2014/main" id="{CDC13213-9534-604C-A0A9-ED9F4DBE20F6}"/>
              </a:ext>
            </a:extLst>
          </p:cNvPr>
          <p:cNvSpPr txBox="1">
            <a:spLocks/>
          </p:cNvSpPr>
          <p:nvPr/>
        </p:nvSpPr>
        <p:spPr>
          <a:xfrm>
            <a:off x="703784" y="1717585"/>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V=0, n1, nT=1</a:t>
            </a:r>
          </a:p>
        </p:txBody>
      </p:sp>
      <p:sp>
        <p:nvSpPr>
          <p:cNvPr id="17" name="Content Placeholder 6">
            <a:extLst>
              <a:ext uri="{FF2B5EF4-FFF2-40B4-BE49-F238E27FC236}">
                <a16:creationId xmlns:a16="http://schemas.microsoft.com/office/drawing/2014/main" id="{F5FEE042-F64B-3648-98AF-0135FE52E58D}"/>
              </a:ext>
            </a:extLst>
          </p:cNvPr>
          <p:cNvSpPr txBox="1">
            <a:spLocks/>
          </p:cNvSpPr>
          <p:nvPr/>
        </p:nvSpPr>
        <p:spPr>
          <a:xfrm>
            <a:off x="4812590" y="1717585"/>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T=2, V=1, n1, nT=3</a:t>
            </a:r>
          </a:p>
        </p:txBody>
      </p:sp>
      <p:sp>
        <p:nvSpPr>
          <p:cNvPr id="19" name="Content Placeholder 6">
            <a:extLst>
              <a:ext uri="{FF2B5EF4-FFF2-40B4-BE49-F238E27FC236}">
                <a16:creationId xmlns:a16="http://schemas.microsoft.com/office/drawing/2014/main" id="{EFC84881-4377-9648-A7AE-A2589F83D8FA}"/>
              </a:ext>
            </a:extLst>
          </p:cNvPr>
          <p:cNvSpPr txBox="1">
            <a:spLocks/>
          </p:cNvSpPr>
          <p:nvPr/>
        </p:nvSpPr>
        <p:spPr>
          <a:xfrm>
            <a:off x="8931303" y="1717585"/>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T=4, V=1, n1, nT=5</a:t>
            </a:r>
          </a:p>
        </p:txBody>
      </p:sp>
      <p:sp>
        <p:nvSpPr>
          <p:cNvPr id="23" name="Rectangle 22">
            <a:extLst>
              <a:ext uri="{FF2B5EF4-FFF2-40B4-BE49-F238E27FC236}">
                <a16:creationId xmlns:a16="http://schemas.microsoft.com/office/drawing/2014/main" id="{0659E855-4F5A-5A4A-B40C-6A8ED5DEC028}"/>
              </a:ext>
            </a:extLst>
          </p:cNvPr>
          <p:cNvSpPr/>
          <p:nvPr/>
        </p:nvSpPr>
        <p:spPr>
          <a:xfrm>
            <a:off x="9007475" y="2057400"/>
            <a:ext cx="2392908" cy="215444"/>
          </a:xfrm>
          <a:prstGeom prst="rect">
            <a:avLst/>
          </a:prstGeom>
        </p:spPr>
        <p:txBody>
          <a:bodyPr wrap="square">
            <a:spAutoFit/>
          </a:bodyPr>
          <a:lstStyle/>
          <a:p>
            <a:pPr algn="ctr"/>
            <a:r>
              <a:rPr lang="it-IT" sz="800"/>
              <a:t>('u3', 150), ('cx', 85), ('measure', 1)</a:t>
            </a:r>
            <a:endParaRPr lang="it-IT" sz="800">
              <a:latin typeface="IBM Plex Sans" panose="020B0503050203000203" pitchFamily="34" charset="0"/>
            </a:endParaRPr>
          </a:p>
        </p:txBody>
      </p:sp>
      <p:sp>
        <p:nvSpPr>
          <p:cNvPr id="24" name="Rectangle 23">
            <a:extLst>
              <a:ext uri="{FF2B5EF4-FFF2-40B4-BE49-F238E27FC236}">
                <a16:creationId xmlns:a16="http://schemas.microsoft.com/office/drawing/2014/main" id="{86455FF0-8DB7-C745-8E83-120D4C73EF81}"/>
              </a:ext>
            </a:extLst>
          </p:cNvPr>
          <p:cNvSpPr/>
          <p:nvPr/>
        </p:nvSpPr>
        <p:spPr>
          <a:xfrm>
            <a:off x="819785" y="2057400"/>
            <a:ext cx="2332354" cy="215444"/>
          </a:xfrm>
          <a:prstGeom prst="rect">
            <a:avLst/>
          </a:prstGeom>
        </p:spPr>
        <p:txBody>
          <a:bodyPr wrap="square">
            <a:spAutoFit/>
          </a:bodyPr>
          <a:lstStyle/>
          <a:p>
            <a:pPr algn="ctr"/>
            <a:r>
              <a:rPr lang="it-IT" sz="800"/>
              <a:t>('u3', 30), ('cx', 17), ('measure', 1)</a:t>
            </a:r>
            <a:endParaRPr lang="it-IT" sz="800">
              <a:solidFill>
                <a:schemeClr val="tx1">
                  <a:lumMod val="50000"/>
                  <a:lumOff val="50000"/>
                </a:schemeClr>
              </a:solidFill>
              <a:latin typeface="IBM Plex Sans" panose="020B0503050203000203" pitchFamily="34" charset="0"/>
            </a:endParaRPr>
          </a:p>
        </p:txBody>
      </p:sp>
      <p:sp>
        <p:nvSpPr>
          <p:cNvPr id="25" name="Rectangle 24">
            <a:extLst>
              <a:ext uri="{FF2B5EF4-FFF2-40B4-BE49-F238E27FC236}">
                <a16:creationId xmlns:a16="http://schemas.microsoft.com/office/drawing/2014/main" id="{33886800-D2D5-AD47-B9E6-C9FDD87EB6A3}"/>
              </a:ext>
            </a:extLst>
          </p:cNvPr>
          <p:cNvSpPr/>
          <p:nvPr/>
        </p:nvSpPr>
        <p:spPr>
          <a:xfrm>
            <a:off x="4933395" y="2057400"/>
            <a:ext cx="2332354" cy="215444"/>
          </a:xfrm>
          <a:prstGeom prst="rect">
            <a:avLst/>
          </a:prstGeom>
        </p:spPr>
        <p:txBody>
          <a:bodyPr wrap="square">
            <a:spAutoFit/>
          </a:bodyPr>
          <a:lstStyle/>
          <a:p>
            <a:pPr algn="ctr"/>
            <a:r>
              <a:rPr lang="it-IT" sz="800"/>
              <a:t>('u3', 90), ('cx', 51), ('measure', 1)</a:t>
            </a:r>
            <a:endParaRPr lang="it-IT" sz="800">
              <a:solidFill>
                <a:schemeClr val="tx1">
                  <a:lumMod val="50000"/>
                  <a:lumOff val="50000"/>
                </a:schemeClr>
              </a:solidFill>
              <a:latin typeface="IBM Plex Sans" panose="020B0503050203000203" pitchFamily="34" charset="0"/>
            </a:endParaRPr>
          </a:p>
        </p:txBody>
      </p:sp>
      <p:sp>
        <p:nvSpPr>
          <p:cNvPr id="26" name="Rectangle 25">
            <a:extLst>
              <a:ext uri="{FF2B5EF4-FFF2-40B4-BE49-F238E27FC236}">
                <a16:creationId xmlns:a16="http://schemas.microsoft.com/office/drawing/2014/main" id="{BC6FCB9C-58A7-834E-8603-64CEBC4FDC43}"/>
              </a:ext>
            </a:extLst>
          </p:cNvPr>
          <p:cNvSpPr/>
          <p:nvPr/>
        </p:nvSpPr>
        <p:spPr>
          <a:xfrm>
            <a:off x="9068029" y="5134436"/>
            <a:ext cx="2332354" cy="215444"/>
          </a:xfrm>
          <a:prstGeom prst="rect">
            <a:avLst/>
          </a:prstGeom>
        </p:spPr>
        <p:txBody>
          <a:bodyPr wrap="square">
            <a:spAutoFit/>
          </a:bodyPr>
          <a:lstStyle/>
          <a:p>
            <a:pPr algn="ctr"/>
            <a:r>
              <a:rPr lang="it-IT" sz="800"/>
              <a:t>('u3', 150), ('cx', 85), ('measure', 1)</a:t>
            </a:r>
            <a:endParaRPr lang="it-IT" sz="800">
              <a:solidFill>
                <a:schemeClr val="tx1">
                  <a:lumMod val="50000"/>
                  <a:lumOff val="50000"/>
                </a:schemeClr>
              </a:solidFill>
              <a:latin typeface="IBM Plex Sans" panose="020B0503050203000203" pitchFamily="34" charset="0"/>
            </a:endParaRPr>
          </a:p>
        </p:txBody>
      </p:sp>
      <p:sp>
        <p:nvSpPr>
          <p:cNvPr id="27" name="TextBox 26">
            <a:extLst>
              <a:ext uri="{FF2B5EF4-FFF2-40B4-BE49-F238E27FC236}">
                <a16:creationId xmlns:a16="http://schemas.microsoft.com/office/drawing/2014/main" id="{4AEBF1CA-3C97-E243-8F42-099A0DF2E970}"/>
              </a:ext>
            </a:extLst>
          </p:cNvPr>
          <p:cNvSpPr txBox="1"/>
          <p:nvPr/>
        </p:nvSpPr>
        <p:spPr>
          <a:xfrm>
            <a:off x="365760" y="1096059"/>
            <a:ext cx="1541540" cy="369332"/>
          </a:xfrm>
          <a:prstGeom prst="rect">
            <a:avLst/>
          </a:prstGeom>
          <a:noFill/>
        </p:spPr>
        <p:txBody>
          <a:bodyPr wrap="square" rtlCol="0">
            <a:spAutoFit/>
          </a:bodyPr>
          <a:lstStyle/>
          <a:p>
            <a:r>
              <a:rPr lang="it-IT" sz="1800" b="1">
                <a:solidFill>
                  <a:schemeClr val="bg2">
                    <a:lumMod val="50000"/>
                  </a:schemeClr>
                </a:solidFill>
                <a:latin typeface="IBM Plex Sans" panose="020B0503050203000203" pitchFamily="34" charset="0"/>
              </a:rPr>
              <a:t>Mapping 1</a:t>
            </a:r>
          </a:p>
        </p:txBody>
      </p:sp>
    </p:spTree>
    <p:extLst>
      <p:ext uri="{BB962C8B-B14F-4D97-AF65-F5344CB8AC3E}">
        <p14:creationId xmlns:p14="http://schemas.microsoft.com/office/powerpoint/2010/main" val="2896476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0339B18-8F26-0E41-AA18-D9D25CB9515F}"/>
              </a:ext>
            </a:extLst>
          </p:cNvPr>
          <p:cNvSpPr>
            <a:spLocks noGrp="1"/>
          </p:cNvSpPr>
          <p:nvPr>
            <p:ph type="title"/>
          </p:nvPr>
        </p:nvSpPr>
        <p:spPr/>
        <p:txBody>
          <a:bodyPr/>
          <a:lstStyle/>
          <a:p>
            <a:r>
              <a:rPr lang="it-IT"/>
              <a:t>Quantum circuit optimization</a:t>
            </a:r>
          </a:p>
        </p:txBody>
      </p:sp>
      <p:sp>
        <p:nvSpPr>
          <p:cNvPr id="3" name="Rectangle 2">
            <a:extLst>
              <a:ext uri="{FF2B5EF4-FFF2-40B4-BE49-F238E27FC236}">
                <a16:creationId xmlns:a16="http://schemas.microsoft.com/office/drawing/2014/main" id="{3D4EEEC6-536C-AD4F-BAD7-C5C1CBA7B1C0}"/>
              </a:ext>
            </a:extLst>
          </p:cNvPr>
          <p:cNvSpPr/>
          <p:nvPr/>
        </p:nvSpPr>
        <p:spPr>
          <a:xfrm>
            <a:off x="457200" y="2286000"/>
            <a:ext cx="7315200" cy="977319"/>
          </a:xfrm>
          <a:prstGeom prst="rect">
            <a:avLst/>
          </a:prstGeom>
        </p:spPr>
        <p:txBody>
          <a:bodyPr>
            <a:spAutoFit/>
          </a:bodyPr>
          <a:lstStyle/>
          <a:p>
            <a:pPr marL="342900" indent="-342900">
              <a:lnSpc>
                <a:spcPct val="105000"/>
              </a:lnSpc>
              <a:spcBef>
                <a:spcPts val="1000"/>
              </a:spcBef>
              <a:buFont typeface="Wingdings" pitchFamily="2" charset="2"/>
              <a:buChar char="§"/>
            </a:pPr>
            <a:r>
              <a:rPr lang="it-IT" sz="2400" dirty="0" err="1">
                <a:latin typeface="IBM Plex Sans" charset="0"/>
                <a:ea typeface="IBM Plex Sans" charset="0"/>
                <a:cs typeface="IBM Plex Sans" charset="0"/>
              </a:rPr>
              <a:t>Avoiding 3-bodies components</a:t>
            </a:r>
          </a:p>
          <a:p>
            <a:pPr marL="342900" indent="-342900">
              <a:lnSpc>
                <a:spcPct val="105000"/>
              </a:lnSpc>
              <a:spcBef>
                <a:spcPts val="1000"/>
              </a:spcBef>
              <a:buFont typeface="Wingdings" pitchFamily="2" charset="2"/>
              <a:buChar char="§"/>
            </a:pPr>
            <a:r>
              <a:rPr lang="it-IT" sz="2400" dirty="0" err="1">
                <a:latin typeface="IBM Plex Sans" charset="0"/>
                <a:ea typeface="IBM Plex Sans" charset="0"/>
                <a:cs typeface="IBM Plex Sans" charset="0"/>
              </a:rPr>
              <a:t>2° order Suzuki-Trotter decomposition</a:t>
            </a:r>
          </a:p>
        </p:txBody>
      </p:sp>
    </p:spTree>
    <p:extLst>
      <p:ext uri="{BB962C8B-B14F-4D97-AF65-F5344CB8AC3E}">
        <p14:creationId xmlns:p14="http://schemas.microsoft.com/office/powerpoint/2010/main" val="2087108378"/>
      </p:ext>
    </p:extLst>
  </p:cSld>
  <p:clrMapOvr>
    <a:masterClrMapping/>
  </p:clrMapOvr>
</p:sld>
</file>

<file path=ppt/theme/theme1.xml><?xml version="1.0" encoding="utf-8"?>
<a:theme xmlns:a="http://schemas.openxmlformats.org/drawingml/2006/main" name="1_COVERS">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t"/>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ark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Color Block">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27653</TotalTime>
  <Words>7237</Words>
  <Application>Microsoft Macintosh PowerPoint</Application>
  <PresentationFormat>Custom</PresentationFormat>
  <Paragraphs>1312</Paragraphs>
  <Slides>66</Slides>
  <Notes>0</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66</vt:i4>
      </vt:variant>
    </vt:vector>
  </HeadingPairs>
  <TitlesOfParts>
    <vt:vector size="82" baseType="lpstr">
      <vt:lpstr>.AppleSystemUIFont</vt:lpstr>
      <vt:lpstr>Arial</vt:lpstr>
      <vt:lpstr>Arial Regular</vt:lpstr>
      <vt:lpstr>Calibri</vt:lpstr>
      <vt:lpstr>Cambria Math</vt:lpstr>
      <vt:lpstr>Courier New</vt:lpstr>
      <vt:lpstr>Helvetica Neue</vt:lpstr>
      <vt:lpstr>IBM Plex Sans</vt:lpstr>
      <vt:lpstr>IBM Plex Sans Regular</vt:lpstr>
      <vt:lpstr>IBM Plex Sans Thin</vt:lpstr>
      <vt:lpstr>LucidaGrande</vt:lpstr>
      <vt:lpstr>Wingdings</vt:lpstr>
      <vt:lpstr>1_COVERS</vt:lpstr>
      <vt:lpstr>2_Dark Background</vt:lpstr>
      <vt:lpstr>3_Light Background</vt:lpstr>
      <vt:lpstr>4_Color Block</vt:lpstr>
      <vt:lpstr>Quantum Computation of Hubbard Model using IBM Q</vt:lpstr>
      <vt:lpstr>Two sites Hubbard Model</vt:lpstr>
      <vt:lpstr>Outline</vt:lpstr>
      <vt:lpstr>Definitions &amp; J-V Transform</vt:lpstr>
      <vt:lpstr>Benchmark</vt:lpstr>
      <vt:lpstr>Quantum circuit implementation</vt:lpstr>
      <vt:lpstr>Spin hamiltonian to quantum circuit</vt:lpstr>
      <vt:lpstr>Spin exact vs trotter vs quantum simulated</vt:lpstr>
      <vt:lpstr>Quantum circuit optimization</vt:lpstr>
      <vt:lpstr>Optimizations required       Results</vt:lpstr>
      <vt:lpstr>Avoiding 3-bodies components</vt:lpstr>
      <vt:lpstr>Avoiding 3-bodies components</vt:lpstr>
      <vt:lpstr>2° order Suzuki-Trotter decomposition</vt:lpstr>
      <vt:lpstr>Quantum circuit implementation</vt:lpstr>
      <vt:lpstr>Optimized mapping</vt:lpstr>
      <vt:lpstr>Mapping 1 vs Mapping 2</vt:lpstr>
      <vt:lpstr>Tests on real HW</vt:lpstr>
      <vt:lpstr>Run on real hardware</vt:lpstr>
      <vt:lpstr>Run on real hardware</vt:lpstr>
      <vt:lpstr>Comments</vt:lpstr>
      <vt:lpstr>Optimization tests</vt:lpstr>
      <vt:lpstr>Expectation value corrections</vt:lpstr>
      <vt:lpstr>Expectation value corrections vs Transpile level</vt:lpstr>
      <vt:lpstr>Expectation value corrections vs Transpile level</vt:lpstr>
      <vt:lpstr>Used qubit vs processor topology</vt:lpstr>
      <vt:lpstr>Used qubit vs processor topology</vt:lpstr>
      <vt:lpstr>Used qubit vs processor topology</vt:lpstr>
      <vt:lpstr>Used qubit vs processor topology</vt:lpstr>
      <vt:lpstr>Real runs on IBM Q HW</vt:lpstr>
      <vt:lpstr>2 sites Hubbard HW run results</vt:lpstr>
      <vt:lpstr>2 sites Hubbard HW run results</vt:lpstr>
      <vt:lpstr>2 sites Hubbard HW run results</vt:lpstr>
      <vt:lpstr>2 sites Hubbard HW run results</vt:lpstr>
      <vt:lpstr>2 sites Hubbard HW run results</vt:lpstr>
      <vt:lpstr>IBM Q Team Yorktown &amp; Zurich feedbacks</vt:lpstr>
      <vt:lpstr>Error mitigation</vt:lpstr>
      <vt:lpstr>Gates characterization: R on arbitrary axis</vt:lpstr>
      <vt:lpstr>Gates characterization: Rx</vt:lpstr>
      <vt:lpstr>Gates characterization: R ratio plots</vt:lpstr>
      <vt:lpstr>Gates characterization: R ratio plots</vt:lpstr>
      <vt:lpstr>Gates characterization: considerations</vt:lpstr>
      <vt:lpstr>Error Mitigation with Qiskit Ignis</vt:lpstr>
      <vt:lpstr>Error Mitigation with Qiskit Ignis: Rotation gate</vt:lpstr>
      <vt:lpstr>2 sites Error Mitigated real HW runs</vt:lpstr>
      <vt:lpstr>Qiskit Ignis Measurement Error Mitigation </vt:lpstr>
      <vt:lpstr>2 sites Ignis Error Mitigated HW runs</vt:lpstr>
      <vt:lpstr>2 sites Hubbard HW run: outcomes</vt:lpstr>
      <vt:lpstr>Next steps</vt:lpstr>
      <vt:lpstr>PowerPoint Presentation</vt:lpstr>
      <vt:lpstr>Backup</vt:lpstr>
      <vt:lpstr>Jordan-Wigner transform</vt:lpstr>
      <vt:lpstr>Spin hamiltonian to quantum circuit</vt:lpstr>
      <vt:lpstr>Fermionic exact vs spin exact</vt:lpstr>
      <vt:lpstr>Spin exact vs trotter</vt:lpstr>
      <vt:lpstr>Spin exact vs trotter – High nTrot</vt:lpstr>
      <vt:lpstr>2° order Suzuki-Trotter decomposition</vt:lpstr>
      <vt:lpstr>Run on real hardware</vt:lpstr>
      <vt:lpstr>Used qubit vs processor topology</vt:lpstr>
      <vt:lpstr>Gates characterization: Rx</vt:lpstr>
      <vt:lpstr>Gates characterization: Rx</vt:lpstr>
      <vt:lpstr>Gates characterization: noisy Rx</vt:lpstr>
      <vt:lpstr>Gates characterization: noisy Rx</vt:lpstr>
      <vt:lpstr>Gates characterization: ratio plots</vt:lpstr>
      <vt:lpstr>Gates characterization: CNOT</vt:lpstr>
      <vt:lpstr>Gates characterization: CNOT</vt:lpstr>
      <vt:lpstr>Gates characterization: CNOT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Weber</dc:creator>
  <cp:lastModifiedBy>LUCA Crippa</cp:lastModifiedBy>
  <cp:revision>974</cp:revision>
  <cp:lastPrinted>2017-10-24T19:02:10Z</cp:lastPrinted>
  <dcterms:created xsi:type="dcterms:W3CDTF">2017-10-15T17:28:19Z</dcterms:created>
  <dcterms:modified xsi:type="dcterms:W3CDTF">2020-01-28T15:34:23Z</dcterms:modified>
</cp:coreProperties>
</file>